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0" r:id="rId5"/>
  </p:sldMasterIdLst>
  <p:notesMasterIdLst>
    <p:notesMasterId r:id="rId60"/>
  </p:notesMasterIdLst>
  <p:sldIdLst>
    <p:sldId id="259" r:id="rId6"/>
    <p:sldId id="1767" r:id="rId7"/>
    <p:sldId id="625" r:id="rId8"/>
    <p:sldId id="4001" r:id="rId9"/>
    <p:sldId id="3985" r:id="rId10"/>
    <p:sldId id="1790" r:id="rId11"/>
    <p:sldId id="3981" r:id="rId12"/>
    <p:sldId id="3980" r:id="rId13"/>
    <p:sldId id="3984" r:id="rId14"/>
    <p:sldId id="3982" r:id="rId15"/>
    <p:sldId id="3983" r:id="rId16"/>
    <p:sldId id="4002" r:id="rId17"/>
    <p:sldId id="4003" r:id="rId18"/>
    <p:sldId id="3986" r:id="rId19"/>
    <p:sldId id="3992" r:id="rId20"/>
    <p:sldId id="3993" r:id="rId21"/>
    <p:sldId id="4000" r:id="rId22"/>
    <p:sldId id="3994" r:id="rId23"/>
    <p:sldId id="3997" r:id="rId24"/>
    <p:sldId id="3998" r:id="rId25"/>
    <p:sldId id="3989" r:id="rId26"/>
    <p:sldId id="3995" r:id="rId27"/>
    <p:sldId id="3999" r:id="rId28"/>
    <p:sldId id="3973" r:id="rId29"/>
    <p:sldId id="1789" r:id="rId30"/>
    <p:sldId id="3988" r:id="rId31"/>
    <p:sldId id="3977" r:id="rId32"/>
    <p:sldId id="3978" r:id="rId33"/>
    <p:sldId id="3987" r:id="rId34"/>
    <p:sldId id="279" r:id="rId35"/>
    <p:sldId id="4008" r:id="rId36"/>
    <p:sldId id="4009" r:id="rId37"/>
    <p:sldId id="4010" r:id="rId38"/>
    <p:sldId id="4004" r:id="rId39"/>
    <p:sldId id="4017" r:id="rId40"/>
    <p:sldId id="4018" r:id="rId41"/>
    <p:sldId id="4011" r:id="rId42"/>
    <p:sldId id="4012" r:id="rId43"/>
    <p:sldId id="4013" r:id="rId44"/>
    <p:sldId id="4014" r:id="rId45"/>
    <p:sldId id="4015" r:id="rId46"/>
    <p:sldId id="4016" r:id="rId47"/>
    <p:sldId id="4007" r:id="rId48"/>
    <p:sldId id="269" r:id="rId49"/>
    <p:sldId id="631" r:id="rId50"/>
    <p:sldId id="632" r:id="rId51"/>
    <p:sldId id="633" r:id="rId52"/>
    <p:sldId id="3990" r:id="rId53"/>
    <p:sldId id="285" r:id="rId54"/>
    <p:sldId id="284" r:id="rId55"/>
    <p:sldId id="3991" r:id="rId56"/>
    <p:sldId id="1748" r:id="rId57"/>
    <p:sldId id="3969" r:id="rId58"/>
    <p:sldId id="4019"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A2FF9A1F-5FAF-FF5E-8442-AFE2010F1997}" name="Carl Lewis" initials="CL" userId="S::carllewis@warwickshire.gov.uk::92e156da-f40f-44a6-87ce-3262b7b4a416" providerId="AD"/>
  <p188:author id="{C373BD25-9148-6540-5270-86CC2D76C745}" name="Holly Reed" initials="HR" userId="S::hollyreed@warwickshire.gov.uk::9ee377ee-255f-4731-8c16-2cbcbbbcd5c2" providerId="AD"/>
  <p188:author id="{C559B64E-6F29-3383-541F-BBD1B895043B}" name="Jasmine Nahal" initials="JN" userId="S::jasminenahal@warwickshire.gov.uk::8552b876-3ae3-4c16-8469-d272a88e61b8" providerId="AD"/>
  <p188:author id="{A54E7454-9100-762F-65E4-142440882A61}" name="Amrita Sharma" initials="AS" userId="S::amritasharma@warwickshire.gov.uk::f4eb7930-5f61-4fc4-9b64-98a0aece9eb1" providerId="AD"/>
  <p188:author id="{0F6EBC57-77FE-AD30-9C13-9CA9FE42B309}" name="Jasmine Nahal" initials="" userId="S::JasmineNahal@warwickshire.gov.uk::8552b876-3ae3-4c16-8469-d272a88e61b8" providerId="AD"/>
  <p188:author id="{671FA25A-6CFF-F131-27FA-E95CDBC0277D}" name="HOLMES, David" initials="DH" userId="S::David.HOLMES@EDUCATION.GOV.UK::f7571666-5a8e-42d5-9ffa-8e33dd99da00" providerId="AD"/>
  <p188:author id="{BA37D75E-6769-8550-0C2A-82E8BAC7FF66}" name="Claire Adkins" initials="CA" userId="S::claireadkins@warwickshire.gov.uk::a421be5f-f81a-4d8b-9f6e-5df2b79a5007" providerId="AD"/>
  <p188:author id="{CB4F1884-9F04-570F-149A-FAC93D8F7445}" name="Abbey Baker" initials="AB" userId="S::AbbeyBaker@warwickshire.gov.uk::008e35b4-a2e9-42da-b512-16ba0bfee069" providerId="AD"/>
  <p188:author id="{2274A189-128A-EF66-0452-57DCB4DB90A5}" name="Holly Reed" initials="" userId="S::HollyReed@warwickshire.gov.uk::9ee377ee-255f-4731-8c16-2cbcbbbcd5c2" providerId="AD"/>
  <p188:author id="{2757E599-BD86-C363-D9FD-73F89E9A4AE7}" name="Caroline Cooke" initials="CC" userId="S::CarolineCooke@warwickshire.gov.uk::f47b95fe-5aad-43f0-bd63-70f4a97b7e6d" providerId="AD"/>
  <p188:author id="{D75E51C9-4657-2F62-965B-FDB6736227C2}" name="Amrita Sharma" initials="" userId="S::AmritaSharma@Warwickshire.gov.uk::f4eb7930-5f61-4fc4-9b64-98a0aece9eb1" providerId="AD"/>
  <p188:author id="{89D3DECC-5C40-82B4-93BC-A4C5548CD10A}" name="Ramandeep Sandhu" initials="RS" userId="S::ramandeepsandhu@warwickshire.gov.uk::b5ae4eb2-1dde-4984-8d96-25acd4993e80" providerId="AD"/>
  <p188:author id="{A163B0D2-E4EF-5E7D-6CB1-5924BEC53912}" name="Caroline Cooke" initials="CC" userId="S::carolinecooke@warwickshire.gov.uk::f47b95fe-5aad-43f0-bd63-70f4a97b7e6d" providerId="AD"/>
  <p188:author id="{64C202FD-C149-9FA3-123B-5DFF9B91DAD1}" name="Carl Lewis" initials="CL" userId="S::CarlLewis@warwickshire.gov.uk::92e156da-f40f-44a6-87ce-3262b7b4a41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060AD"/>
    <a:srgbClr val="FFCC00"/>
    <a:srgbClr val="33CC33"/>
    <a:srgbClr val="DB1385"/>
    <a:srgbClr val="EF43A5"/>
    <a:srgbClr val="FF99CC"/>
    <a:srgbClr val="97D2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F01832-460E-4507-BA5C-11F0700FBDC2}" v="58" dt="2026-05-11T09:01:55.525"/>
    <p1510:client id="{BC7E887F-D369-5C48-405E-003E9103BBFB}" v="42" dt="2026-05-11T09:54:45.869"/>
    <p1510:client id="{D7A86F2E-1F08-7A51-A491-B2B89A60952A}" v="11" dt="2026-05-11T09:16:02.641"/>
    <p1510:client id="{D8BACF1C-4FEF-4BC9-B059-2BA94E87F555}" v="53" dt="2026-05-11T11:43:29.6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409" autoAdjust="0"/>
  </p:normalViewPr>
  <p:slideViewPr>
    <p:cSldViewPr snapToGrid="0">
      <p:cViewPr varScale="1">
        <p:scale>
          <a:sx n="97" d="100"/>
          <a:sy n="97" d="100"/>
        </p:scale>
        <p:origin x="107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24B568-A54A-46EA-9B21-4243E22A01D8}"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2C16B95-4ED4-4D9D-99C6-48712C44FFA5}">
      <dgm:prSet custT="1"/>
      <dgm:spPr>
        <a:solidFill>
          <a:schemeClr val="accent2">
            <a:lumMod val="20000"/>
            <a:lumOff val="80000"/>
          </a:schemeClr>
        </a:solidFill>
      </dgm:spPr>
      <dgm:t>
        <a:bodyPr/>
        <a:lstStyle/>
        <a:p>
          <a:pPr>
            <a:lnSpc>
              <a:spcPct val="100000"/>
            </a:lnSpc>
            <a:defRPr cap="all"/>
          </a:pPr>
          <a:r>
            <a:rPr lang="en-GB" sz="2000" cap="none">
              <a:latin typeface="+mn-lt"/>
            </a:rPr>
            <a:t>"I'm more than just my experiences and what happened to me."</a:t>
          </a:r>
          <a:endParaRPr lang="en-US" sz="2000" cap="none">
            <a:latin typeface="+mn-lt"/>
          </a:endParaRPr>
        </a:p>
      </dgm:t>
    </dgm:pt>
    <dgm:pt modelId="{5BC99481-B5D0-4CD0-8F9C-8F2EBAF52C96}" type="parTrans" cxnId="{F004B74F-A00D-4E7C-8B10-A6C4E1A6072B}">
      <dgm:prSet/>
      <dgm:spPr/>
      <dgm:t>
        <a:bodyPr/>
        <a:lstStyle/>
        <a:p>
          <a:endParaRPr lang="en-US"/>
        </a:p>
      </dgm:t>
    </dgm:pt>
    <dgm:pt modelId="{11A70062-B5E7-42C0-921F-68C339CC68AA}" type="sibTrans" cxnId="{F004B74F-A00D-4E7C-8B10-A6C4E1A6072B}">
      <dgm:prSet/>
      <dgm:spPr/>
      <dgm:t>
        <a:bodyPr/>
        <a:lstStyle/>
        <a:p>
          <a:endParaRPr lang="en-US"/>
        </a:p>
      </dgm:t>
    </dgm:pt>
    <dgm:pt modelId="{8C2D32AB-505A-4C61-94E6-B782A6C69901}">
      <dgm:prSet custT="1"/>
      <dgm:spPr>
        <a:solidFill>
          <a:schemeClr val="accent4">
            <a:lumMod val="20000"/>
            <a:lumOff val="80000"/>
          </a:schemeClr>
        </a:solidFill>
      </dgm:spPr>
      <dgm:t>
        <a:bodyPr/>
        <a:lstStyle/>
        <a:p>
          <a:pPr>
            <a:lnSpc>
              <a:spcPct val="100000"/>
            </a:lnSpc>
            <a:defRPr cap="all"/>
          </a:pPr>
          <a:r>
            <a:rPr lang="en-GB" sz="2000" cap="none">
              <a:solidFill>
                <a:schemeClr val="tx1"/>
              </a:solidFill>
              <a:latin typeface="Aptos"/>
            </a:rPr>
            <a:t>"I didn't ask to be neglected, I’m reacting and dealing with this personally, so please allow me the time and don't take it to heart."</a:t>
          </a:r>
          <a:endParaRPr lang="en-US" sz="2000" cap="none">
            <a:solidFill>
              <a:schemeClr val="tx1"/>
            </a:solidFill>
            <a:latin typeface="Aptos"/>
          </a:endParaRPr>
        </a:p>
      </dgm:t>
    </dgm:pt>
    <dgm:pt modelId="{2F36557A-0264-4AC5-BCBF-0B74B23E9DAE}" type="parTrans" cxnId="{C872E040-4965-450E-87F9-123A9CBF187C}">
      <dgm:prSet/>
      <dgm:spPr/>
      <dgm:t>
        <a:bodyPr/>
        <a:lstStyle/>
        <a:p>
          <a:endParaRPr lang="en-US"/>
        </a:p>
      </dgm:t>
    </dgm:pt>
    <dgm:pt modelId="{2132EFE1-D266-426F-9ABF-ABE955D63C88}" type="sibTrans" cxnId="{C872E040-4965-450E-87F9-123A9CBF187C}">
      <dgm:prSet/>
      <dgm:spPr/>
      <dgm:t>
        <a:bodyPr/>
        <a:lstStyle/>
        <a:p>
          <a:endParaRPr lang="en-US"/>
        </a:p>
      </dgm:t>
    </dgm:pt>
    <dgm:pt modelId="{5A8CB026-BE51-412E-B242-0DEF34B7A6CE}">
      <dgm:prSet custT="1"/>
      <dgm:spPr>
        <a:solidFill>
          <a:schemeClr val="accent5">
            <a:lumMod val="20000"/>
            <a:lumOff val="80000"/>
          </a:schemeClr>
        </a:solidFill>
      </dgm:spPr>
      <dgm:t>
        <a:bodyPr/>
        <a:lstStyle/>
        <a:p>
          <a:pPr>
            <a:lnSpc>
              <a:spcPct val="100000"/>
            </a:lnSpc>
            <a:defRPr cap="all"/>
          </a:pPr>
          <a:r>
            <a:rPr lang="en-GB" sz="2000" cap="none">
              <a:solidFill>
                <a:schemeClr val="tx1"/>
              </a:solidFill>
              <a:latin typeface="+mn-lt"/>
            </a:rPr>
            <a:t>"Please be kind, we don't need more on our plate."</a:t>
          </a:r>
          <a:endParaRPr lang="en-US" sz="2000" cap="none">
            <a:solidFill>
              <a:schemeClr val="tx1"/>
            </a:solidFill>
            <a:latin typeface="+mn-lt"/>
          </a:endParaRPr>
        </a:p>
      </dgm:t>
    </dgm:pt>
    <dgm:pt modelId="{34FC52D9-237C-4E89-9305-DEECE27BAFC3}" type="parTrans" cxnId="{8834872B-2181-4DA9-B9FF-BCC6DFFDD26C}">
      <dgm:prSet/>
      <dgm:spPr/>
      <dgm:t>
        <a:bodyPr/>
        <a:lstStyle/>
        <a:p>
          <a:endParaRPr lang="en-US"/>
        </a:p>
      </dgm:t>
    </dgm:pt>
    <dgm:pt modelId="{2C419A01-E53E-4ABE-85AC-463A75F3D2A5}" type="sibTrans" cxnId="{8834872B-2181-4DA9-B9FF-BCC6DFFDD26C}">
      <dgm:prSet/>
      <dgm:spPr/>
      <dgm:t>
        <a:bodyPr/>
        <a:lstStyle/>
        <a:p>
          <a:endParaRPr lang="en-US"/>
        </a:p>
      </dgm:t>
    </dgm:pt>
    <dgm:pt modelId="{3E41212A-CD43-4691-88F8-8BB152B1DB8D}">
      <dgm:prSet phldr="0" custT="1"/>
      <dgm:spPr>
        <a:solidFill>
          <a:schemeClr val="accent3">
            <a:lumMod val="20000"/>
            <a:lumOff val="80000"/>
          </a:schemeClr>
        </a:solidFill>
      </dgm:spPr>
      <dgm:t>
        <a:bodyPr/>
        <a:lstStyle/>
        <a:p>
          <a:pPr>
            <a:lnSpc>
              <a:spcPct val="100000"/>
            </a:lnSpc>
            <a:defRPr cap="all"/>
          </a:pPr>
          <a:r>
            <a:rPr lang="en-GB" sz="2000" cap="none">
              <a:solidFill>
                <a:schemeClr val="tx1"/>
              </a:solidFill>
              <a:latin typeface="Calibri"/>
            </a:rPr>
            <a:t>"When will my words be enough."</a:t>
          </a:r>
          <a:endParaRPr lang="en-US" sz="2000" cap="none">
            <a:solidFill>
              <a:schemeClr val="tx1"/>
            </a:solidFill>
            <a:latin typeface="Calibri"/>
          </a:endParaRPr>
        </a:p>
      </dgm:t>
    </dgm:pt>
    <dgm:pt modelId="{845D6F72-6CD2-48B5-A6AC-F91C165528D2}" type="parTrans" cxnId="{6AC0319D-024D-40B7-86A4-338042056963}">
      <dgm:prSet/>
      <dgm:spPr/>
      <dgm:t>
        <a:bodyPr/>
        <a:lstStyle/>
        <a:p>
          <a:endParaRPr lang="en-GB"/>
        </a:p>
      </dgm:t>
    </dgm:pt>
    <dgm:pt modelId="{3742EC66-0F34-4505-89E6-4676A0951CE9}" type="sibTrans" cxnId="{6AC0319D-024D-40B7-86A4-338042056963}">
      <dgm:prSet/>
      <dgm:spPr/>
      <dgm:t>
        <a:bodyPr/>
        <a:lstStyle/>
        <a:p>
          <a:endParaRPr lang="en-GB"/>
        </a:p>
      </dgm:t>
    </dgm:pt>
    <dgm:pt modelId="{37C10032-8B02-44F1-9C38-BAD766ECCE60}" type="pres">
      <dgm:prSet presAssocID="{5624B568-A54A-46EA-9B21-4243E22A01D8}" presName="root" presStyleCnt="0">
        <dgm:presLayoutVars>
          <dgm:dir/>
          <dgm:resizeHandles val="exact"/>
        </dgm:presLayoutVars>
      </dgm:prSet>
      <dgm:spPr/>
    </dgm:pt>
    <dgm:pt modelId="{CE50761B-C732-4092-8D7F-FAF18A5E293F}" type="pres">
      <dgm:prSet presAssocID="{42C16B95-4ED4-4D9D-99C6-48712C44FFA5}" presName="compNode" presStyleCnt="0"/>
      <dgm:spPr/>
    </dgm:pt>
    <dgm:pt modelId="{91D84991-A97B-4680-9684-6278B9D55A2C}" type="pres">
      <dgm:prSet presAssocID="{42C16B95-4ED4-4D9D-99C6-48712C44FFA5}" presName="iconBgRect" presStyleLbl="bgShp" presStyleIdx="0" presStyleCnt="4"/>
      <dgm:spPr/>
    </dgm:pt>
    <dgm:pt modelId="{FCF06D0C-87D1-46A6-868F-A6F532158FA8}" type="pres">
      <dgm:prSet presAssocID="{42C16B95-4ED4-4D9D-99C6-48712C44FFA5}"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hought bubble"/>
        </a:ext>
      </dgm:extLst>
    </dgm:pt>
    <dgm:pt modelId="{B1A34B7F-79B2-4CF5-954A-9893F16A1D6F}" type="pres">
      <dgm:prSet presAssocID="{42C16B95-4ED4-4D9D-99C6-48712C44FFA5}" presName="spaceRect" presStyleCnt="0"/>
      <dgm:spPr/>
    </dgm:pt>
    <dgm:pt modelId="{F10F2A9E-6CAD-4C6A-8E49-33C3CFDC4543}" type="pres">
      <dgm:prSet presAssocID="{42C16B95-4ED4-4D9D-99C6-48712C44FFA5}" presName="textRect" presStyleLbl="revTx" presStyleIdx="0" presStyleCnt="4">
        <dgm:presLayoutVars>
          <dgm:chMax val="1"/>
          <dgm:chPref val="1"/>
        </dgm:presLayoutVars>
      </dgm:prSet>
      <dgm:spPr/>
    </dgm:pt>
    <dgm:pt modelId="{D2613B54-348A-4557-B293-C6624FDDEE93}" type="pres">
      <dgm:prSet presAssocID="{11A70062-B5E7-42C0-921F-68C339CC68AA}" presName="sibTrans" presStyleCnt="0"/>
      <dgm:spPr/>
    </dgm:pt>
    <dgm:pt modelId="{19AF914F-5818-4433-A791-7FD071B992ED}" type="pres">
      <dgm:prSet presAssocID="{3E41212A-CD43-4691-88F8-8BB152B1DB8D}" presName="compNode" presStyleCnt="0"/>
      <dgm:spPr/>
    </dgm:pt>
    <dgm:pt modelId="{7142F826-19ED-4376-972B-8FA6CD84AEEA}" type="pres">
      <dgm:prSet presAssocID="{3E41212A-CD43-4691-88F8-8BB152B1DB8D}" presName="iconBgRect" presStyleLbl="bgShp" presStyleIdx="1" presStyleCnt="4"/>
      <dgm:spPr/>
    </dgm:pt>
    <dgm:pt modelId="{7BF7FE3C-8F0C-46A8-AB31-CB6A2101A452}" type="pres">
      <dgm:prSet presAssocID="{3E41212A-CD43-4691-88F8-8BB152B1DB8D}"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peech with solid fill"/>
        </a:ext>
      </dgm:extLst>
    </dgm:pt>
    <dgm:pt modelId="{559E30E4-2B1F-49ED-B06C-BB021D98113F}" type="pres">
      <dgm:prSet presAssocID="{3E41212A-CD43-4691-88F8-8BB152B1DB8D}" presName="spaceRect" presStyleCnt="0"/>
      <dgm:spPr/>
    </dgm:pt>
    <dgm:pt modelId="{1956C134-78D5-4CC9-AB60-FC827AF72DCA}" type="pres">
      <dgm:prSet presAssocID="{3E41212A-CD43-4691-88F8-8BB152B1DB8D}" presName="textRect" presStyleLbl="revTx" presStyleIdx="1" presStyleCnt="4">
        <dgm:presLayoutVars>
          <dgm:chMax val="1"/>
          <dgm:chPref val="1"/>
        </dgm:presLayoutVars>
      </dgm:prSet>
      <dgm:spPr/>
    </dgm:pt>
    <dgm:pt modelId="{B55DB46D-26D7-4AEC-945A-97B7F228DB9D}" type="pres">
      <dgm:prSet presAssocID="{3742EC66-0F34-4505-89E6-4676A0951CE9}" presName="sibTrans" presStyleCnt="0"/>
      <dgm:spPr/>
    </dgm:pt>
    <dgm:pt modelId="{DCD5A8CA-68A8-432A-9D49-4764A9228D9F}" type="pres">
      <dgm:prSet presAssocID="{8C2D32AB-505A-4C61-94E6-B782A6C69901}" presName="compNode" presStyleCnt="0"/>
      <dgm:spPr/>
    </dgm:pt>
    <dgm:pt modelId="{7E1C2B60-261A-4D94-AF37-4C304B2DD314}" type="pres">
      <dgm:prSet presAssocID="{8C2D32AB-505A-4C61-94E6-B782A6C69901}" presName="iconBgRect" presStyleLbl="bgShp" presStyleIdx="2" presStyleCnt="4"/>
      <dgm:spPr/>
    </dgm:pt>
    <dgm:pt modelId="{80F7FED7-E1A8-454B-97E9-C45EA133C4D1}" type="pres">
      <dgm:prSet presAssocID="{8C2D32AB-505A-4C61-94E6-B782A6C69901}" presName="icon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roken Heart with solid fill"/>
        </a:ext>
      </dgm:extLst>
    </dgm:pt>
    <dgm:pt modelId="{513A54E8-2E79-46CB-AD37-7BA98E59E97C}" type="pres">
      <dgm:prSet presAssocID="{8C2D32AB-505A-4C61-94E6-B782A6C69901}" presName="spaceRect" presStyleCnt="0"/>
      <dgm:spPr/>
    </dgm:pt>
    <dgm:pt modelId="{F2B20F83-1643-48F0-8F83-6A9ED0B75356}" type="pres">
      <dgm:prSet presAssocID="{8C2D32AB-505A-4C61-94E6-B782A6C69901}" presName="textRect" presStyleLbl="revTx" presStyleIdx="2" presStyleCnt="4">
        <dgm:presLayoutVars>
          <dgm:chMax val="1"/>
          <dgm:chPref val="1"/>
        </dgm:presLayoutVars>
      </dgm:prSet>
      <dgm:spPr/>
    </dgm:pt>
    <dgm:pt modelId="{D271EAEF-8804-4402-942B-A605527E1CB9}" type="pres">
      <dgm:prSet presAssocID="{2132EFE1-D266-426F-9ABF-ABE955D63C88}" presName="sibTrans" presStyleCnt="0"/>
      <dgm:spPr/>
    </dgm:pt>
    <dgm:pt modelId="{01CD3B2C-6CF2-4FBC-BBDA-8FC633EE4DFE}" type="pres">
      <dgm:prSet presAssocID="{5A8CB026-BE51-412E-B242-0DEF34B7A6CE}" presName="compNode" presStyleCnt="0"/>
      <dgm:spPr/>
    </dgm:pt>
    <dgm:pt modelId="{E27387F7-AE6D-4010-AF1A-B6E1BAC11EFA}" type="pres">
      <dgm:prSet presAssocID="{5A8CB026-BE51-412E-B242-0DEF34B7A6CE}" presName="iconBgRect" presStyleLbl="bgShp" presStyleIdx="3" presStyleCnt="4"/>
      <dgm:spPr/>
    </dgm:pt>
    <dgm:pt modelId="{AA20659F-099A-4B40-82FC-340559548DC9}" type="pres">
      <dgm:prSet presAssocID="{5A8CB026-BE51-412E-B242-0DEF34B7A6CE}" presName="icon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 with solid fill"/>
        </a:ext>
      </dgm:extLst>
    </dgm:pt>
    <dgm:pt modelId="{52BC59AB-6BDA-4B8E-A728-711B5C05D920}" type="pres">
      <dgm:prSet presAssocID="{5A8CB026-BE51-412E-B242-0DEF34B7A6CE}" presName="spaceRect" presStyleCnt="0"/>
      <dgm:spPr/>
    </dgm:pt>
    <dgm:pt modelId="{0B8EB3E1-9D2A-4536-9E49-16AE6077B5A6}" type="pres">
      <dgm:prSet presAssocID="{5A8CB026-BE51-412E-B242-0DEF34B7A6CE}" presName="textRect" presStyleLbl="revTx" presStyleIdx="3" presStyleCnt="4">
        <dgm:presLayoutVars>
          <dgm:chMax val="1"/>
          <dgm:chPref val="1"/>
        </dgm:presLayoutVars>
      </dgm:prSet>
      <dgm:spPr/>
    </dgm:pt>
  </dgm:ptLst>
  <dgm:cxnLst>
    <dgm:cxn modelId="{FBB73319-4A5D-4B13-8EA6-D3AE2533FB68}" type="presOf" srcId="{5A8CB026-BE51-412E-B242-0DEF34B7A6CE}" destId="{0B8EB3E1-9D2A-4536-9E49-16AE6077B5A6}" srcOrd="0" destOrd="0" presId="urn:microsoft.com/office/officeart/2018/5/layout/IconCircleLabelList"/>
    <dgm:cxn modelId="{8834872B-2181-4DA9-B9FF-BCC6DFFDD26C}" srcId="{5624B568-A54A-46EA-9B21-4243E22A01D8}" destId="{5A8CB026-BE51-412E-B242-0DEF34B7A6CE}" srcOrd="3" destOrd="0" parTransId="{34FC52D9-237C-4E89-9305-DEECE27BAFC3}" sibTransId="{2C419A01-E53E-4ABE-85AC-463A75F3D2A5}"/>
    <dgm:cxn modelId="{C872E040-4965-450E-87F9-123A9CBF187C}" srcId="{5624B568-A54A-46EA-9B21-4243E22A01D8}" destId="{8C2D32AB-505A-4C61-94E6-B782A6C69901}" srcOrd="2" destOrd="0" parTransId="{2F36557A-0264-4AC5-BCBF-0B74B23E9DAE}" sibTransId="{2132EFE1-D266-426F-9ABF-ABE955D63C88}"/>
    <dgm:cxn modelId="{44E79763-4775-4912-BB30-C42280EDC9B1}" type="presOf" srcId="{42C16B95-4ED4-4D9D-99C6-48712C44FFA5}" destId="{F10F2A9E-6CAD-4C6A-8E49-33C3CFDC4543}" srcOrd="0" destOrd="0" presId="urn:microsoft.com/office/officeart/2018/5/layout/IconCircleLabelList"/>
    <dgm:cxn modelId="{4A792449-5D6C-4B2E-AFDA-7A1A2C4C25BA}" type="presOf" srcId="{5624B568-A54A-46EA-9B21-4243E22A01D8}" destId="{37C10032-8B02-44F1-9C38-BAD766ECCE60}" srcOrd="0" destOrd="0" presId="urn:microsoft.com/office/officeart/2018/5/layout/IconCircleLabelList"/>
    <dgm:cxn modelId="{F004B74F-A00D-4E7C-8B10-A6C4E1A6072B}" srcId="{5624B568-A54A-46EA-9B21-4243E22A01D8}" destId="{42C16B95-4ED4-4D9D-99C6-48712C44FFA5}" srcOrd="0" destOrd="0" parTransId="{5BC99481-B5D0-4CD0-8F9C-8F2EBAF52C96}" sibTransId="{11A70062-B5E7-42C0-921F-68C339CC68AA}"/>
    <dgm:cxn modelId="{3BCCF459-F8F3-405C-A7F3-B0692BC3981E}" type="presOf" srcId="{8C2D32AB-505A-4C61-94E6-B782A6C69901}" destId="{F2B20F83-1643-48F0-8F83-6A9ED0B75356}" srcOrd="0" destOrd="0" presId="urn:microsoft.com/office/officeart/2018/5/layout/IconCircleLabelList"/>
    <dgm:cxn modelId="{6AC0319D-024D-40B7-86A4-338042056963}" srcId="{5624B568-A54A-46EA-9B21-4243E22A01D8}" destId="{3E41212A-CD43-4691-88F8-8BB152B1DB8D}" srcOrd="1" destOrd="0" parTransId="{845D6F72-6CD2-48B5-A6AC-F91C165528D2}" sibTransId="{3742EC66-0F34-4505-89E6-4676A0951CE9}"/>
    <dgm:cxn modelId="{5CB6A7F4-1DC4-4042-BD89-72D565C87C77}" type="presOf" srcId="{3E41212A-CD43-4691-88F8-8BB152B1DB8D}" destId="{1956C134-78D5-4CC9-AB60-FC827AF72DCA}" srcOrd="0" destOrd="0" presId="urn:microsoft.com/office/officeart/2018/5/layout/IconCircleLabelList"/>
    <dgm:cxn modelId="{4E7BF36A-FDB3-40A4-AFE9-0A826BB2E0BB}" type="presParOf" srcId="{37C10032-8B02-44F1-9C38-BAD766ECCE60}" destId="{CE50761B-C732-4092-8D7F-FAF18A5E293F}" srcOrd="0" destOrd="0" presId="urn:microsoft.com/office/officeart/2018/5/layout/IconCircleLabelList"/>
    <dgm:cxn modelId="{305E7D35-4F7F-457D-8123-9B5D7895A42A}" type="presParOf" srcId="{CE50761B-C732-4092-8D7F-FAF18A5E293F}" destId="{91D84991-A97B-4680-9684-6278B9D55A2C}" srcOrd="0" destOrd="0" presId="urn:microsoft.com/office/officeart/2018/5/layout/IconCircleLabelList"/>
    <dgm:cxn modelId="{2B558671-736C-4C45-9166-DB88438FB8BB}" type="presParOf" srcId="{CE50761B-C732-4092-8D7F-FAF18A5E293F}" destId="{FCF06D0C-87D1-46A6-868F-A6F532158FA8}" srcOrd="1" destOrd="0" presId="urn:microsoft.com/office/officeart/2018/5/layout/IconCircleLabelList"/>
    <dgm:cxn modelId="{57035393-1C7D-4832-9E5E-CA28A48F6A83}" type="presParOf" srcId="{CE50761B-C732-4092-8D7F-FAF18A5E293F}" destId="{B1A34B7F-79B2-4CF5-954A-9893F16A1D6F}" srcOrd="2" destOrd="0" presId="urn:microsoft.com/office/officeart/2018/5/layout/IconCircleLabelList"/>
    <dgm:cxn modelId="{9BB1F06F-3752-43D9-9B19-425FBA7FF45C}" type="presParOf" srcId="{CE50761B-C732-4092-8D7F-FAF18A5E293F}" destId="{F10F2A9E-6CAD-4C6A-8E49-33C3CFDC4543}" srcOrd="3" destOrd="0" presId="urn:microsoft.com/office/officeart/2018/5/layout/IconCircleLabelList"/>
    <dgm:cxn modelId="{49CE8246-4070-401F-9297-2FFC0BB2D8CD}" type="presParOf" srcId="{37C10032-8B02-44F1-9C38-BAD766ECCE60}" destId="{D2613B54-348A-4557-B293-C6624FDDEE93}" srcOrd="1" destOrd="0" presId="urn:microsoft.com/office/officeart/2018/5/layout/IconCircleLabelList"/>
    <dgm:cxn modelId="{E7B40F1D-5634-46F6-942A-E826FBF6FDEE}" type="presParOf" srcId="{37C10032-8B02-44F1-9C38-BAD766ECCE60}" destId="{19AF914F-5818-4433-A791-7FD071B992ED}" srcOrd="2" destOrd="0" presId="urn:microsoft.com/office/officeart/2018/5/layout/IconCircleLabelList"/>
    <dgm:cxn modelId="{D09BDAEA-DF4B-461C-8C28-0F856E979C85}" type="presParOf" srcId="{19AF914F-5818-4433-A791-7FD071B992ED}" destId="{7142F826-19ED-4376-972B-8FA6CD84AEEA}" srcOrd="0" destOrd="0" presId="urn:microsoft.com/office/officeart/2018/5/layout/IconCircleLabelList"/>
    <dgm:cxn modelId="{14DDE0B8-3073-4124-8944-2EF383591663}" type="presParOf" srcId="{19AF914F-5818-4433-A791-7FD071B992ED}" destId="{7BF7FE3C-8F0C-46A8-AB31-CB6A2101A452}" srcOrd="1" destOrd="0" presId="urn:microsoft.com/office/officeart/2018/5/layout/IconCircleLabelList"/>
    <dgm:cxn modelId="{8E3DC111-D9BA-46CA-AAEB-5EADB76FB985}" type="presParOf" srcId="{19AF914F-5818-4433-A791-7FD071B992ED}" destId="{559E30E4-2B1F-49ED-B06C-BB021D98113F}" srcOrd="2" destOrd="0" presId="urn:microsoft.com/office/officeart/2018/5/layout/IconCircleLabelList"/>
    <dgm:cxn modelId="{4DD1AB47-F971-48FC-AF97-352810C114D7}" type="presParOf" srcId="{19AF914F-5818-4433-A791-7FD071B992ED}" destId="{1956C134-78D5-4CC9-AB60-FC827AF72DCA}" srcOrd="3" destOrd="0" presId="urn:microsoft.com/office/officeart/2018/5/layout/IconCircleLabelList"/>
    <dgm:cxn modelId="{DF104EB8-EFAB-4384-87D4-619BD4651DEA}" type="presParOf" srcId="{37C10032-8B02-44F1-9C38-BAD766ECCE60}" destId="{B55DB46D-26D7-4AEC-945A-97B7F228DB9D}" srcOrd="3" destOrd="0" presId="urn:microsoft.com/office/officeart/2018/5/layout/IconCircleLabelList"/>
    <dgm:cxn modelId="{AEB7F245-3F87-4551-8F40-5B4027CF9B45}" type="presParOf" srcId="{37C10032-8B02-44F1-9C38-BAD766ECCE60}" destId="{DCD5A8CA-68A8-432A-9D49-4764A9228D9F}" srcOrd="4" destOrd="0" presId="urn:microsoft.com/office/officeart/2018/5/layout/IconCircleLabelList"/>
    <dgm:cxn modelId="{127676B4-0132-4B23-9657-B556B748554A}" type="presParOf" srcId="{DCD5A8CA-68A8-432A-9D49-4764A9228D9F}" destId="{7E1C2B60-261A-4D94-AF37-4C304B2DD314}" srcOrd="0" destOrd="0" presId="urn:microsoft.com/office/officeart/2018/5/layout/IconCircleLabelList"/>
    <dgm:cxn modelId="{A5F7AA62-5C4E-4FCA-8AD5-33023EF7D0E6}" type="presParOf" srcId="{DCD5A8CA-68A8-432A-9D49-4764A9228D9F}" destId="{80F7FED7-E1A8-454B-97E9-C45EA133C4D1}" srcOrd="1" destOrd="0" presId="urn:microsoft.com/office/officeart/2018/5/layout/IconCircleLabelList"/>
    <dgm:cxn modelId="{D863AFA6-76B0-49EA-9998-8A4B3CE114B7}" type="presParOf" srcId="{DCD5A8CA-68A8-432A-9D49-4764A9228D9F}" destId="{513A54E8-2E79-46CB-AD37-7BA98E59E97C}" srcOrd="2" destOrd="0" presId="urn:microsoft.com/office/officeart/2018/5/layout/IconCircleLabelList"/>
    <dgm:cxn modelId="{D4CDF5B7-66BE-48EB-8277-73462CA7954C}" type="presParOf" srcId="{DCD5A8CA-68A8-432A-9D49-4764A9228D9F}" destId="{F2B20F83-1643-48F0-8F83-6A9ED0B75356}" srcOrd="3" destOrd="0" presId="urn:microsoft.com/office/officeart/2018/5/layout/IconCircleLabelList"/>
    <dgm:cxn modelId="{C3938FA8-AFF1-4DB5-A1AC-DAD879ED4558}" type="presParOf" srcId="{37C10032-8B02-44F1-9C38-BAD766ECCE60}" destId="{D271EAEF-8804-4402-942B-A605527E1CB9}" srcOrd="5" destOrd="0" presId="urn:microsoft.com/office/officeart/2018/5/layout/IconCircleLabelList"/>
    <dgm:cxn modelId="{873097CC-29F5-49B4-B4FC-A360A6C69883}" type="presParOf" srcId="{37C10032-8B02-44F1-9C38-BAD766ECCE60}" destId="{01CD3B2C-6CF2-4FBC-BBDA-8FC633EE4DFE}" srcOrd="6" destOrd="0" presId="urn:microsoft.com/office/officeart/2018/5/layout/IconCircleLabelList"/>
    <dgm:cxn modelId="{A11FEC6E-0073-45C9-B8E6-3AA62D724CE7}" type="presParOf" srcId="{01CD3B2C-6CF2-4FBC-BBDA-8FC633EE4DFE}" destId="{E27387F7-AE6D-4010-AF1A-B6E1BAC11EFA}" srcOrd="0" destOrd="0" presId="urn:microsoft.com/office/officeart/2018/5/layout/IconCircleLabelList"/>
    <dgm:cxn modelId="{1CC36BF9-D8B2-4C53-9502-85404A0164CE}" type="presParOf" srcId="{01CD3B2C-6CF2-4FBC-BBDA-8FC633EE4DFE}" destId="{AA20659F-099A-4B40-82FC-340559548DC9}" srcOrd="1" destOrd="0" presId="urn:microsoft.com/office/officeart/2018/5/layout/IconCircleLabelList"/>
    <dgm:cxn modelId="{DFEB5185-F97A-40E2-8900-C76738A5F974}" type="presParOf" srcId="{01CD3B2C-6CF2-4FBC-BBDA-8FC633EE4DFE}" destId="{52BC59AB-6BDA-4B8E-A728-711B5C05D920}" srcOrd="2" destOrd="0" presId="urn:microsoft.com/office/officeart/2018/5/layout/IconCircleLabelList"/>
    <dgm:cxn modelId="{80DEA6DD-99B5-41BC-8DC1-EEB4CD9091CB}" type="presParOf" srcId="{01CD3B2C-6CF2-4FBC-BBDA-8FC633EE4DFE}" destId="{0B8EB3E1-9D2A-4536-9E49-16AE6077B5A6}" srcOrd="3" destOrd="0" presId="urn:microsoft.com/office/officeart/2018/5/layout/IconCircle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84991-A97B-4680-9684-6278B9D55A2C}">
      <dsp:nvSpPr>
        <dsp:cNvPr id="0" name=""/>
        <dsp:cNvSpPr/>
      </dsp:nvSpPr>
      <dsp:spPr>
        <a:xfrm>
          <a:off x="757713" y="1703"/>
          <a:ext cx="1074410" cy="107441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F06D0C-87D1-46A6-868F-A6F532158FA8}">
      <dsp:nvSpPr>
        <dsp:cNvPr id="0" name=""/>
        <dsp:cNvSpPr/>
      </dsp:nvSpPr>
      <dsp:spPr>
        <a:xfrm>
          <a:off x="986685" y="230675"/>
          <a:ext cx="616464" cy="61646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0F2A9E-6CAD-4C6A-8E49-33C3CFDC4543}">
      <dsp:nvSpPr>
        <dsp:cNvPr id="0" name=""/>
        <dsp:cNvSpPr/>
      </dsp:nvSpPr>
      <dsp:spPr>
        <a:xfrm>
          <a:off x="414254" y="1410765"/>
          <a:ext cx="1761328" cy="2745195"/>
        </a:xfrm>
        <a:prstGeom prst="rect">
          <a:avLst/>
        </a:prstGeom>
        <a:solidFill>
          <a:schemeClr val="accent2">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a:latin typeface="+mn-lt"/>
            </a:rPr>
            <a:t>"I'm more than just my experiences and what happened to me."</a:t>
          </a:r>
          <a:endParaRPr lang="en-US" sz="2000" kern="1200" cap="none">
            <a:latin typeface="+mn-lt"/>
          </a:endParaRPr>
        </a:p>
      </dsp:txBody>
      <dsp:txXfrm>
        <a:off x="414254" y="1410765"/>
        <a:ext cx="1761328" cy="2745195"/>
      </dsp:txXfrm>
    </dsp:sp>
    <dsp:sp modelId="{7142F826-19ED-4376-972B-8FA6CD84AEEA}">
      <dsp:nvSpPr>
        <dsp:cNvPr id="0" name=""/>
        <dsp:cNvSpPr/>
      </dsp:nvSpPr>
      <dsp:spPr>
        <a:xfrm>
          <a:off x="2827273" y="1703"/>
          <a:ext cx="1074410" cy="107441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F7FE3C-8F0C-46A8-AB31-CB6A2101A452}">
      <dsp:nvSpPr>
        <dsp:cNvPr id="0" name=""/>
        <dsp:cNvSpPr/>
      </dsp:nvSpPr>
      <dsp:spPr>
        <a:xfrm>
          <a:off x="3056246" y="230675"/>
          <a:ext cx="616464" cy="616464"/>
        </a:xfrm>
        <a:prstGeom prst="rect">
          <a:avLst/>
        </a:prstGeom>
        <a:blipFill>
          <a:blip xmlns:r="http://schemas.openxmlformats.org/officeDocument/2006/relationships">
            <a:extLst>
              <a:ext uri="{96DAC541-7B7A-43D3-8B79-37D633B846F1}">
                <asvg:svgBlip xmlns:asvg="http://schemas.microsoft.com/office/drawing/2016/SVG/main" r:embed="rId2"/>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56C134-78D5-4CC9-AB60-FC827AF72DCA}">
      <dsp:nvSpPr>
        <dsp:cNvPr id="0" name=""/>
        <dsp:cNvSpPr/>
      </dsp:nvSpPr>
      <dsp:spPr>
        <a:xfrm>
          <a:off x="2483814" y="1410765"/>
          <a:ext cx="1761328" cy="2745195"/>
        </a:xfrm>
        <a:prstGeom prst="rect">
          <a:avLst/>
        </a:prstGeom>
        <a:solidFill>
          <a:schemeClr val="accent3">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a:solidFill>
                <a:schemeClr val="tx1"/>
              </a:solidFill>
              <a:latin typeface="Calibri"/>
            </a:rPr>
            <a:t>"When will my words be enough."</a:t>
          </a:r>
          <a:endParaRPr lang="en-US" sz="2000" kern="1200" cap="none">
            <a:solidFill>
              <a:schemeClr val="tx1"/>
            </a:solidFill>
            <a:latin typeface="Calibri"/>
          </a:endParaRPr>
        </a:p>
      </dsp:txBody>
      <dsp:txXfrm>
        <a:off x="2483814" y="1410765"/>
        <a:ext cx="1761328" cy="2745195"/>
      </dsp:txXfrm>
    </dsp:sp>
    <dsp:sp modelId="{7E1C2B60-261A-4D94-AF37-4C304B2DD314}">
      <dsp:nvSpPr>
        <dsp:cNvPr id="0" name=""/>
        <dsp:cNvSpPr/>
      </dsp:nvSpPr>
      <dsp:spPr>
        <a:xfrm>
          <a:off x="4896834" y="1703"/>
          <a:ext cx="1074410" cy="107441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F7FED7-E1A8-454B-97E9-C45EA133C4D1}">
      <dsp:nvSpPr>
        <dsp:cNvPr id="0" name=""/>
        <dsp:cNvSpPr/>
      </dsp:nvSpPr>
      <dsp:spPr>
        <a:xfrm>
          <a:off x="5125806" y="230675"/>
          <a:ext cx="616464" cy="616464"/>
        </a:xfrm>
        <a:prstGeom prst="rect">
          <a:avLst/>
        </a:prstGeom>
        <a:blipFill>
          <a:blip xmlns:r="http://schemas.openxmlformats.org/officeDocument/2006/relationships">
            <a:extLs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2B20F83-1643-48F0-8F83-6A9ED0B75356}">
      <dsp:nvSpPr>
        <dsp:cNvPr id="0" name=""/>
        <dsp:cNvSpPr/>
      </dsp:nvSpPr>
      <dsp:spPr>
        <a:xfrm>
          <a:off x="4553375" y="1410765"/>
          <a:ext cx="1761328" cy="2745195"/>
        </a:xfrm>
        <a:prstGeom prst="rect">
          <a:avLst/>
        </a:prstGeom>
        <a:solidFill>
          <a:schemeClr val="accent4">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a:solidFill>
                <a:schemeClr val="tx1"/>
              </a:solidFill>
              <a:latin typeface="Aptos"/>
            </a:rPr>
            <a:t>"I didn't ask to be neglected, I’m reacting and dealing with this personally, so please allow me the time and don't take it to heart."</a:t>
          </a:r>
          <a:endParaRPr lang="en-US" sz="2000" kern="1200" cap="none">
            <a:solidFill>
              <a:schemeClr val="tx1"/>
            </a:solidFill>
            <a:latin typeface="Aptos"/>
          </a:endParaRPr>
        </a:p>
      </dsp:txBody>
      <dsp:txXfrm>
        <a:off x="4553375" y="1410765"/>
        <a:ext cx="1761328" cy="2745195"/>
      </dsp:txXfrm>
    </dsp:sp>
    <dsp:sp modelId="{E27387F7-AE6D-4010-AF1A-B6E1BAC11EFA}">
      <dsp:nvSpPr>
        <dsp:cNvPr id="0" name=""/>
        <dsp:cNvSpPr/>
      </dsp:nvSpPr>
      <dsp:spPr>
        <a:xfrm>
          <a:off x="6966394" y="1703"/>
          <a:ext cx="1074410" cy="107441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20659F-099A-4B40-82FC-340559548DC9}">
      <dsp:nvSpPr>
        <dsp:cNvPr id="0" name=""/>
        <dsp:cNvSpPr/>
      </dsp:nvSpPr>
      <dsp:spPr>
        <a:xfrm>
          <a:off x="7195367" y="230675"/>
          <a:ext cx="616464" cy="616464"/>
        </a:xfrm>
        <a:prstGeom prst="rect">
          <a:avLst/>
        </a:prstGeom>
        <a:blipFill>
          <a:blip xmlns:r="http://schemas.openxmlformats.org/officeDocument/2006/relationships">
            <a:extLs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B8EB3E1-9D2A-4536-9E49-16AE6077B5A6}">
      <dsp:nvSpPr>
        <dsp:cNvPr id="0" name=""/>
        <dsp:cNvSpPr/>
      </dsp:nvSpPr>
      <dsp:spPr>
        <a:xfrm>
          <a:off x="6622935" y="1410765"/>
          <a:ext cx="1761328" cy="2745195"/>
        </a:xfrm>
        <a:prstGeom prst="rect">
          <a:avLst/>
        </a:prstGeom>
        <a:solidFill>
          <a:schemeClr val="accent5">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a:solidFill>
                <a:schemeClr val="tx1"/>
              </a:solidFill>
              <a:latin typeface="+mn-lt"/>
            </a:rPr>
            <a:t>"Please be kind, we don't need more on our plate."</a:t>
          </a:r>
          <a:endParaRPr lang="en-US" sz="2000" kern="1200" cap="none">
            <a:solidFill>
              <a:schemeClr val="tx1"/>
            </a:solidFill>
            <a:latin typeface="+mn-lt"/>
          </a:endParaRPr>
        </a:p>
      </dsp:txBody>
      <dsp:txXfrm>
        <a:off x="6622935" y="1410765"/>
        <a:ext cx="1761328" cy="2745195"/>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2F9DA7-48B1-4E2F-9224-829AD1D9B82B}" type="datetimeFigureOut">
              <a:rPr lang="en-GB" smtClean="0"/>
              <a:t>12/05/2026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BAE796-7D12-4ECA-B705-B3EECD005A15}" type="slidenum">
              <a:rPr lang="en-GB" smtClean="0"/>
              <a:t>‹#›</a:t>
            </a:fld>
            <a:endParaRPr lang="en-GB"/>
          </a:p>
        </p:txBody>
      </p:sp>
    </p:spTree>
    <p:extLst>
      <p:ext uri="{BB962C8B-B14F-4D97-AF65-F5344CB8AC3E}">
        <p14:creationId xmlns:p14="http://schemas.microsoft.com/office/powerpoint/2010/main" val="2362244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E6F71C-8273-4878-AA31-00464EB49D11}" type="slidenum">
              <a:rPr lang="en-GB" smtClean="0"/>
              <a:t>1</a:t>
            </a:fld>
            <a:endParaRPr lang="en-GB"/>
          </a:p>
        </p:txBody>
      </p:sp>
    </p:spTree>
    <p:extLst>
      <p:ext uri="{BB962C8B-B14F-4D97-AF65-F5344CB8AC3E}">
        <p14:creationId xmlns:p14="http://schemas.microsoft.com/office/powerpoint/2010/main" val="1569983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F13F4-7234-E294-044D-99BA918F03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25411-903E-3B0A-B9D2-69AB6F3406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D9EABF-F76D-22E3-B2D2-8D54A562AE1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90711C2-CF20-757A-3503-9057F8A0B1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784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7D0AF-1C06-09A7-1AD5-670FA7FA10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09ACC-7814-E695-D068-11E2A41638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B0A7B-58E5-C6FB-F531-31CFAEAB33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64B1751-2900-3B89-0FDB-78E9803052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6585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BAE796-7D12-4ECA-B705-B3EECD005A15}" type="slidenum">
              <a:rPr lang="en-GB" smtClean="0"/>
              <a:t>12</a:t>
            </a:fld>
            <a:endParaRPr lang="en-GB"/>
          </a:p>
        </p:txBody>
      </p:sp>
    </p:spTree>
    <p:extLst>
      <p:ext uri="{BB962C8B-B14F-4D97-AF65-F5344CB8AC3E}">
        <p14:creationId xmlns:p14="http://schemas.microsoft.com/office/powerpoint/2010/main" val="2017813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2F0D3-DA18-385D-89F6-30151DEBA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6E652-BD4F-4D1A-684F-7C8F5B3A9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4E7D50-67C2-E1DE-30A1-2433497E616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56AC50-D241-8466-8183-DE3C69415943}"/>
              </a:ext>
            </a:extLst>
          </p:cNvPr>
          <p:cNvSpPr>
            <a:spLocks noGrp="1"/>
          </p:cNvSpPr>
          <p:nvPr>
            <p:ph type="sldNum" sz="quarter" idx="5"/>
          </p:nvPr>
        </p:nvSpPr>
        <p:spPr/>
        <p:txBody>
          <a:bodyPr/>
          <a:lstStyle/>
          <a:p>
            <a:fld id="{91BAE796-7D12-4ECA-B705-B3EECD005A15}" type="slidenum">
              <a:rPr lang="en-GB" smtClean="0"/>
              <a:t>13</a:t>
            </a:fld>
            <a:endParaRPr lang="en-GB"/>
          </a:p>
        </p:txBody>
      </p:sp>
    </p:spTree>
    <p:extLst>
      <p:ext uri="{BB962C8B-B14F-4D97-AF65-F5344CB8AC3E}">
        <p14:creationId xmlns:p14="http://schemas.microsoft.com/office/powerpoint/2010/main" val="18542680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BA4CF-E53F-FE78-8E8E-C8AC408148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A43E42-AC70-8A65-A42A-6288D8D77B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9B6634-1181-CEFC-3436-4F14675F714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CC9ECE5-B1E6-D4BB-444E-570D4E8ECD9D}"/>
              </a:ext>
            </a:extLst>
          </p:cNvPr>
          <p:cNvSpPr>
            <a:spLocks noGrp="1"/>
          </p:cNvSpPr>
          <p:nvPr>
            <p:ph type="sldNum" sz="quarter" idx="5"/>
          </p:nvPr>
        </p:nvSpPr>
        <p:spPr/>
        <p:txBody>
          <a:bodyPr/>
          <a:lstStyle/>
          <a:p>
            <a:fld id="{CFE6F71C-8273-4878-AA31-00464EB49D11}" type="slidenum">
              <a:rPr lang="en-GB" smtClean="0"/>
              <a:t>14</a:t>
            </a:fld>
            <a:endParaRPr lang="en-GB"/>
          </a:p>
        </p:txBody>
      </p:sp>
    </p:spTree>
    <p:extLst>
      <p:ext uri="{BB962C8B-B14F-4D97-AF65-F5344CB8AC3E}">
        <p14:creationId xmlns:p14="http://schemas.microsoft.com/office/powerpoint/2010/main" val="1491858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38C38-F199-9FC8-AF95-42EB6CB1F5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1B8361-E5AA-4EE6-505A-7CBCCBFAD5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5DA6F6-3DEA-7F31-9C3A-C2BBCF25E6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B7ADC4A-7DBD-5D1E-C40A-FEB62C94D9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1659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DF4FF-CCA8-F0E3-715B-B04FDA52C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FC71F5-E4EA-D4AE-5CBE-470FBA9363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74C825-17D7-C55C-6AF8-3C2589DC93AB}"/>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5E94CA76-9EF6-D854-0715-0F735DBAD3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8537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09418-BC37-6F7E-D818-3FB7BEE0DD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625143-6A43-443F-B6A3-55372BD40C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DBC45-000F-CE03-FB26-A2760AD8F911}"/>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A7960B38-59A3-2693-AD98-674B61BF24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49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529C-1AB1-9DA0-C150-EE77FEE996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99E5D8-A6EA-6E2A-89FA-632B962E84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99B500-ADCE-A01F-CA57-192E526CA6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2EDE89-D8E0-9BFE-C0EC-D60C98F3A8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3450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BAE796-7D12-4ECA-B705-B3EECD005A15}" type="slidenum">
              <a:rPr lang="en-GB" smtClean="0"/>
              <a:t>2</a:t>
            </a:fld>
            <a:endParaRPr lang="en-GB"/>
          </a:p>
        </p:txBody>
      </p:sp>
    </p:spTree>
    <p:extLst>
      <p:ext uri="{BB962C8B-B14F-4D97-AF65-F5344CB8AC3E}">
        <p14:creationId xmlns:p14="http://schemas.microsoft.com/office/powerpoint/2010/main" val="3193478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B4FEC-480F-9C28-D36B-E8359D4E30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182EE9-6FDF-A996-0088-763B34F65C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A69611-F800-D940-A26D-D489A49FFA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3380A6B-3FC7-A682-4F26-1233544161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56634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8F7F4-E3CE-896F-A23E-1833CE861A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F6D23-5784-C0DB-DDED-8B13B2DC2A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94B697-D5A8-356B-F6C2-EC7F7803DB0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4EF6F60-8427-49EB-F802-F84F4E7E43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7632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BB7B9-D33E-B4D1-F177-A8EDB6051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98ED72-DA4A-F7AA-AB63-3E3083846B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16426B-D9B7-AEB0-2A3F-FF0009CA80B2}"/>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2EFEC23C-4948-758C-4E6C-B77799DFE600}"/>
              </a:ext>
            </a:extLst>
          </p:cNvPr>
          <p:cNvSpPr>
            <a:spLocks noGrp="1"/>
          </p:cNvSpPr>
          <p:nvPr>
            <p:ph type="sldNum" sz="quarter" idx="5"/>
          </p:nvPr>
        </p:nvSpPr>
        <p:spPr/>
        <p:txBody>
          <a:bodyPr/>
          <a:lstStyle/>
          <a:p>
            <a:fld id="{CFE6F71C-8273-4878-AA31-00464EB49D11}" type="slidenum">
              <a:rPr lang="en-GB"/>
              <a:t>22</a:t>
            </a:fld>
            <a:endParaRPr lang="en-GB"/>
          </a:p>
        </p:txBody>
      </p:sp>
    </p:spTree>
    <p:extLst>
      <p:ext uri="{BB962C8B-B14F-4D97-AF65-F5344CB8AC3E}">
        <p14:creationId xmlns:p14="http://schemas.microsoft.com/office/powerpoint/2010/main" val="17740430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BAE796-7D12-4ECA-B705-B3EECD005A15}" type="slidenum">
              <a:rPr lang="en-GB" smtClean="0"/>
              <a:t>23</a:t>
            </a:fld>
            <a:endParaRPr lang="en-GB"/>
          </a:p>
        </p:txBody>
      </p:sp>
    </p:spTree>
    <p:extLst>
      <p:ext uri="{BB962C8B-B14F-4D97-AF65-F5344CB8AC3E}">
        <p14:creationId xmlns:p14="http://schemas.microsoft.com/office/powerpoint/2010/main" val="31565717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EFE38-410F-BE7C-DC67-47CCF275F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3F7AA-3D49-D60D-5887-8172C9011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4217FF-20DF-4781-61BE-9E7D18E12A1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3F80A55-1E7F-1D76-362E-3C892EBBB06F}"/>
              </a:ext>
            </a:extLst>
          </p:cNvPr>
          <p:cNvSpPr>
            <a:spLocks noGrp="1"/>
          </p:cNvSpPr>
          <p:nvPr>
            <p:ph type="sldNum" sz="quarter" idx="5"/>
          </p:nvPr>
        </p:nvSpPr>
        <p:spPr/>
        <p:txBody>
          <a:bodyPr/>
          <a:lstStyle/>
          <a:p>
            <a:fld id="{CFE6F71C-8273-4878-AA31-00464EB49D11}" type="slidenum">
              <a:rPr lang="en-GB" smtClean="0"/>
              <a:t>24</a:t>
            </a:fld>
            <a:endParaRPr lang="en-GB"/>
          </a:p>
        </p:txBody>
      </p:sp>
    </p:spTree>
    <p:extLst>
      <p:ext uri="{BB962C8B-B14F-4D97-AF65-F5344CB8AC3E}">
        <p14:creationId xmlns:p14="http://schemas.microsoft.com/office/powerpoint/2010/main" val="3407012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BAE796-7D12-4ECA-B705-B3EECD005A15}" type="slidenum">
              <a:rPr lang="en-GB" smtClean="0"/>
              <a:t>25</a:t>
            </a:fld>
            <a:endParaRPr lang="en-GB"/>
          </a:p>
        </p:txBody>
      </p:sp>
    </p:spTree>
    <p:extLst>
      <p:ext uri="{BB962C8B-B14F-4D97-AF65-F5344CB8AC3E}">
        <p14:creationId xmlns:p14="http://schemas.microsoft.com/office/powerpoint/2010/main" val="40350149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70ADB-DA65-7A97-DD22-522507CD5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2A095D-626A-31EF-7EA9-D9486B0B09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7C9707-9E55-0E1C-61C5-0061C2A73DA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E7122C8-C2C9-326C-3804-0BAF25A5E687}"/>
              </a:ext>
            </a:extLst>
          </p:cNvPr>
          <p:cNvSpPr>
            <a:spLocks noGrp="1"/>
          </p:cNvSpPr>
          <p:nvPr>
            <p:ph type="sldNum" sz="quarter" idx="5"/>
          </p:nvPr>
        </p:nvSpPr>
        <p:spPr/>
        <p:txBody>
          <a:bodyPr/>
          <a:lstStyle/>
          <a:p>
            <a:fld id="{CFE6F71C-8273-4878-AA31-00464EB49D11}" type="slidenum">
              <a:rPr lang="en-GB"/>
              <a:t>26</a:t>
            </a:fld>
            <a:endParaRPr lang="en-GB"/>
          </a:p>
        </p:txBody>
      </p:sp>
    </p:spTree>
    <p:extLst>
      <p:ext uri="{BB962C8B-B14F-4D97-AF65-F5344CB8AC3E}">
        <p14:creationId xmlns:p14="http://schemas.microsoft.com/office/powerpoint/2010/main" val="35294313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63540-86BC-BE70-DC6F-0EC08D1C8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F1AD2B-3FB1-4140-32D3-B1F56DD95C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78EC9A-ADAD-C134-F867-15D5A5355E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a:extLst>
              <a:ext uri="{FF2B5EF4-FFF2-40B4-BE49-F238E27FC236}">
                <a16:creationId xmlns:a16="http://schemas.microsoft.com/office/drawing/2014/main" id="{31A0E1B9-2578-AF0E-1A93-8DE6483D5D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538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45F8-6F93-48D0-41C2-C465D80D73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EC2CE-76F1-4FFC-3D1B-BB34DA98E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DC3069-6F53-E48F-DAFE-A6E43A855D2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31683CD-4AD1-7AF6-49F0-9961840DCD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6130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49FC4-F100-481E-E070-184A441A80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A07D9-9E43-30B2-C5D5-31C5E6AE2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A042C-1713-3A4B-4C18-D5C52F32012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641D77D-7D4C-14EE-DF1B-043663C3C1B2}"/>
              </a:ext>
            </a:extLst>
          </p:cNvPr>
          <p:cNvSpPr>
            <a:spLocks noGrp="1"/>
          </p:cNvSpPr>
          <p:nvPr>
            <p:ph type="sldNum" sz="quarter" idx="5"/>
          </p:nvPr>
        </p:nvSpPr>
        <p:spPr/>
        <p:txBody>
          <a:bodyPr/>
          <a:lstStyle/>
          <a:p>
            <a:fld id="{CFE6F71C-8273-4878-AA31-00464EB49D11}" type="slidenum">
              <a:rPr lang="en-GB" smtClean="0"/>
              <a:t>29</a:t>
            </a:fld>
            <a:endParaRPr lang="en-GB"/>
          </a:p>
        </p:txBody>
      </p:sp>
    </p:spTree>
    <p:extLst>
      <p:ext uri="{BB962C8B-B14F-4D97-AF65-F5344CB8AC3E}">
        <p14:creationId xmlns:p14="http://schemas.microsoft.com/office/powerpoint/2010/main" val="2447754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A4D4B-1936-1C49-F666-EE0F03E84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D6EF4B-61AD-BA10-9167-AB6CEBFD3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CEBF12-65C4-B209-87A0-52A9159DACF1}"/>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CDB8144B-BFFB-4D7D-78B0-123219386624}"/>
              </a:ext>
            </a:extLst>
          </p:cNvPr>
          <p:cNvSpPr>
            <a:spLocks noGrp="1"/>
          </p:cNvSpPr>
          <p:nvPr>
            <p:ph type="sldNum" sz="quarter" idx="5"/>
          </p:nvPr>
        </p:nvSpPr>
        <p:spPr/>
        <p:txBody>
          <a:bodyPr/>
          <a:lstStyle/>
          <a:p>
            <a:fld id="{CFE6F71C-8273-4878-AA31-00464EB49D11}" type="slidenum">
              <a:rPr lang="en-GB"/>
              <a:t>3</a:t>
            </a:fld>
            <a:endParaRPr lang="en-GB"/>
          </a:p>
        </p:txBody>
      </p:sp>
    </p:spTree>
    <p:extLst>
      <p:ext uri="{BB962C8B-B14F-4D97-AF65-F5344CB8AC3E}">
        <p14:creationId xmlns:p14="http://schemas.microsoft.com/office/powerpoint/2010/main" val="21656808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75832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85CA7-52F3-E881-E6F0-98473CC952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BF7728-0CB8-6C61-D9E0-9573BA417F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D2856A-CF92-122C-D3D2-175FDB4BEAE8}"/>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4DDC718B-A8AD-BF0D-572A-FE8C1C6038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4897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5FF0D-3496-B6E6-F049-9C25F42848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B3096-CEBF-21BB-9D8D-3DE355D49E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9512E5-553B-2A16-A064-F17DBDA9C55B}"/>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346A49FE-78FC-AF92-5722-4CA0CE00E7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99555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4A4-DE44-CE82-B7BA-6C6308CB96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B3614D-6461-4F69-5244-C970C01A85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29205E-C197-C000-6014-80CA6706BA0C}"/>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ED0175DF-6F45-E063-C191-8124010819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13166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8BBE6-F734-F1A8-FE73-08D29BB4C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3FBE39-7A67-09B8-E484-68CC011EF8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85CF19-E2A8-7CC9-F3DD-9E9AA083F57C}"/>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4293896A-87F8-B6C3-B230-3C6D551B37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92136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57FE-7A68-F499-9676-67BF9A149D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72F51-A108-F183-F254-58664B3AE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7B64E-74C0-DDD6-D794-C1540D0AB063}"/>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63B9EEE5-051D-E55A-B45F-F96C143AD2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63593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D62ED-D63A-9860-2E49-19FFACC5BF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454A7-4162-9BAC-90D0-9691ABD795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651DF-739E-4033-FB60-B0C11245ABFA}"/>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7D1F51D1-297D-BAF5-E57B-9219E25E54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98895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E958C-B2AC-CD3A-732A-22E31CCE8B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9267D-7D8C-F364-5104-BF77312F50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C2C64E-8EF5-3E20-9D54-800C05CFAEDD}"/>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BBCD75F6-0700-8245-8656-0783C0A131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9682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102B9-B8D1-D2CC-435E-3274560EB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F41FD-0E62-CFE2-B270-5014D45F8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98FE62-FBA4-4D6F-DEBF-255C2E9F4BAA}"/>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4DF981C5-690C-4E9B-42CC-CF31CF65C54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09277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447A3-872A-8EA0-3C5B-1417EB1B2F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6F237-C321-E8BA-380B-21A7F288F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8A62D1-5BDB-77C9-E1F7-6372F8753E75}"/>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DD9D1FA0-116D-7960-4A16-638AA601B9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2780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B6E78-3A09-C648-F1AF-6078F53B8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8F5A7E-6681-5D14-0F49-74558B3907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7010C-96AA-263C-DA2A-885942322451}"/>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6EB2D802-8961-1D7B-A8CE-C7E466592287}"/>
              </a:ext>
            </a:extLst>
          </p:cNvPr>
          <p:cNvSpPr>
            <a:spLocks noGrp="1"/>
          </p:cNvSpPr>
          <p:nvPr>
            <p:ph type="sldNum" sz="quarter" idx="5"/>
          </p:nvPr>
        </p:nvSpPr>
        <p:spPr/>
        <p:txBody>
          <a:bodyPr/>
          <a:lstStyle/>
          <a:p>
            <a:fld id="{CFE6F71C-8273-4878-AA31-00464EB49D11}" type="slidenum">
              <a:rPr lang="en-GB"/>
              <a:t>4</a:t>
            </a:fld>
            <a:endParaRPr lang="en-GB"/>
          </a:p>
        </p:txBody>
      </p:sp>
    </p:spTree>
    <p:extLst>
      <p:ext uri="{BB962C8B-B14F-4D97-AF65-F5344CB8AC3E}">
        <p14:creationId xmlns:p14="http://schemas.microsoft.com/office/powerpoint/2010/main" val="25081344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00DB3-5E6D-6C4B-84CE-919CD05BEB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6246C-3B17-9679-669F-01FFFDB191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DFB286-D6CA-4C5B-BB7D-9AC9BA09B385}"/>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04C32BB0-20F6-9D80-BBFC-8BBDABBE36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09432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F2F86-BC4D-BB63-E135-7BE34AAA84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AB9FF7-41FC-5F6F-1A72-4CEDE3F585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D30812-3D20-AD74-565E-380804392541}"/>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ACB0994C-F6AD-09F4-BE72-168C6A97BC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3206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8B2CC-A3E3-E02C-E97A-71878317D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592B39-B66A-B591-7190-43C476229B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20ADF2-9CC1-9B0A-61C4-38E705E42EE8}"/>
              </a:ext>
            </a:extLst>
          </p:cNvPr>
          <p:cNvSpPr>
            <a:spLocks noGrp="1"/>
          </p:cNvSpPr>
          <p:nvPr>
            <p:ph type="body" idx="1"/>
          </p:nvPr>
        </p:nvSpPr>
        <p:spPr/>
        <p:txBody>
          <a:bodyPr/>
          <a:lstStyle/>
          <a:p>
            <a:r>
              <a:rPr lang="en-GB" dirty="0">
                <a:ea typeface="Calibri"/>
                <a:cs typeface="Calibri"/>
              </a:rPr>
              <a:t>Claire &amp; Phil</a:t>
            </a:r>
          </a:p>
        </p:txBody>
      </p:sp>
      <p:sp>
        <p:nvSpPr>
          <p:cNvPr id="4" name="Slide Number Placeholder 3">
            <a:extLst>
              <a:ext uri="{FF2B5EF4-FFF2-40B4-BE49-F238E27FC236}">
                <a16:creationId xmlns:a16="http://schemas.microsoft.com/office/drawing/2014/main" id="{48EC506C-6A7D-BB46-104A-9F6BF41430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6732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419B6-4264-D25F-0A5D-E66725CD2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03D2EC-A97C-88B7-26F1-923B2673AF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71284-64AD-034D-094E-108C28178F62}"/>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088B4B08-170D-E179-6F8C-FEBFACA33D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E6F71C-8273-4878-AA31-00464EB49D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4288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E6F71C-8273-4878-AA31-00464EB49D11}" type="slidenum">
              <a:rPr lang="en-GB" smtClean="0"/>
              <a:t>44</a:t>
            </a:fld>
            <a:endParaRPr lang="en-GB"/>
          </a:p>
        </p:txBody>
      </p:sp>
    </p:spTree>
    <p:extLst>
      <p:ext uri="{BB962C8B-B14F-4D97-AF65-F5344CB8AC3E}">
        <p14:creationId xmlns:p14="http://schemas.microsoft.com/office/powerpoint/2010/main" val="37384017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C4A9E-4D64-B49C-1E4E-9FEA84B18B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11CF75-2966-0791-8B23-9A24E12A53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E08949-030D-F85E-B203-B482A049C204}"/>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4FDE3D72-0FA2-C1D4-5ED9-D7DC2C97F235}"/>
              </a:ext>
            </a:extLst>
          </p:cNvPr>
          <p:cNvSpPr>
            <a:spLocks noGrp="1"/>
          </p:cNvSpPr>
          <p:nvPr>
            <p:ph type="sldNum" sz="quarter" idx="5"/>
          </p:nvPr>
        </p:nvSpPr>
        <p:spPr/>
        <p:txBody>
          <a:bodyPr/>
          <a:lstStyle/>
          <a:p>
            <a:fld id="{CFE6F71C-8273-4878-AA31-00464EB49D11}" type="slidenum">
              <a:rPr lang="en-GB" smtClean="0"/>
              <a:t>45</a:t>
            </a:fld>
            <a:endParaRPr lang="en-GB"/>
          </a:p>
        </p:txBody>
      </p:sp>
    </p:spTree>
    <p:extLst>
      <p:ext uri="{BB962C8B-B14F-4D97-AF65-F5344CB8AC3E}">
        <p14:creationId xmlns:p14="http://schemas.microsoft.com/office/powerpoint/2010/main" val="13676854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60A24-C954-AF3C-EB70-3E065E07DC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5F1FC-D9B7-F526-427B-83FEC47491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998AC5-5554-2E18-CB90-5D2DD2D887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8057396-4C87-2B09-6DCF-26C19BA82684}"/>
              </a:ext>
            </a:extLst>
          </p:cNvPr>
          <p:cNvSpPr>
            <a:spLocks noGrp="1"/>
          </p:cNvSpPr>
          <p:nvPr>
            <p:ph type="sldNum" sz="quarter" idx="5"/>
          </p:nvPr>
        </p:nvSpPr>
        <p:spPr/>
        <p:txBody>
          <a:bodyPr/>
          <a:lstStyle/>
          <a:p>
            <a:fld id="{CFE6F71C-8273-4878-AA31-00464EB49D11}" type="slidenum">
              <a:rPr lang="en-GB" smtClean="0"/>
              <a:t>46</a:t>
            </a:fld>
            <a:endParaRPr lang="en-GB"/>
          </a:p>
        </p:txBody>
      </p:sp>
    </p:spTree>
    <p:extLst>
      <p:ext uri="{BB962C8B-B14F-4D97-AF65-F5344CB8AC3E}">
        <p14:creationId xmlns:p14="http://schemas.microsoft.com/office/powerpoint/2010/main" val="8223253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25571-006A-C7D1-1075-D3E8A5402F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614B1-2EB3-638B-D6EA-2AE0EEB8A3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05DEFB-1D4D-0D70-7863-56305FDBDB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A5DBD6-350C-467E-FF35-2A9B37B9E5C1}"/>
              </a:ext>
            </a:extLst>
          </p:cNvPr>
          <p:cNvSpPr>
            <a:spLocks noGrp="1"/>
          </p:cNvSpPr>
          <p:nvPr>
            <p:ph type="sldNum" sz="quarter" idx="5"/>
          </p:nvPr>
        </p:nvSpPr>
        <p:spPr/>
        <p:txBody>
          <a:bodyPr/>
          <a:lstStyle/>
          <a:p>
            <a:fld id="{CFE6F71C-8273-4878-AA31-00464EB49D11}" type="slidenum">
              <a:rPr lang="en-GB" smtClean="0"/>
              <a:t>47</a:t>
            </a:fld>
            <a:endParaRPr lang="en-GB"/>
          </a:p>
        </p:txBody>
      </p:sp>
    </p:spTree>
    <p:extLst>
      <p:ext uri="{BB962C8B-B14F-4D97-AF65-F5344CB8AC3E}">
        <p14:creationId xmlns:p14="http://schemas.microsoft.com/office/powerpoint/2010/main" val="2191379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A8B59-05B4-28E4-5367-C073292688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B730B-09AA-95F8-8DAF-DCB81A449B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FCAD60-E502-9986-D2E7-D7863C98CD8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66B5E69-C348-D678-B5B8-DB9EB21535BD}"/>
              </a:ext>
            </a:extLst>
          </p:cNvPr>
          <p:cNvSpPr>
            <a:spLocks noGrp="1"/>
          </p:cNvSpPr>
          <p:nvPr>
            <p:ph type="sldNum" sz="quarter" idx="5"/>
          </p:nvPr>
        </p:nvSpPr>
        <p:spPr/>
        <p:txBody>
          <a:bodyPr/>
          <a:lstStyle/>
          <a:p>
            <a:fld id="{CFE6F71C-8273-4878-AA31-00464EB49D11}" type="slidenum">
              <a:rPr lang="en-GB" smtClean="0"/>
              <a:t>48</a:t>
            </a:fld>
            <a:endParaRPr lang="en-GB"/>
          </a:p>
        </p:txBody>
      </p:sp>
    </p:spTree>
    <p:extLst>
      <p:ext uri="{BB962C8B-B14F-4D97-AF65-F5344CB8AC3E}">
        <p14:creationId xmlns:p14="http://schemas.microsoft.com/office/powerpoint/2010/main" val="18057782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8A655-87EB-4105-5DE7-596673CBE3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8902A-9E95-0C18-76AC-95DFD5DA51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915A7E-2536-44EC-CD79-C8807AB45485}"/>
              </a:ext>
            </a:extLst>
          </p:cNvPr>
          <p:cNvSpPr>
            <a:spLocks noGrp="1"/>
          </p:cNvSpPr>
          <p:nvPr>
            <p:ph type="body" idx="1"/>
          </p:nvPr>
        </p:nvSpPr>
        <p:spPr/>
        <p:txBody>
          <a:bodyPr/>
          <a:lstStyle/>
          <a:p>
            <a:pPr>
              <a:defRPr/>
            </a:pPr>
            <a:endParaRPr lang="en-GB"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C76B43FF-9665-26FD-7DAA-06836B9EE4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8875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28399-C714-6F9D-9AAD-954E36B273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7616C5-9807-1474-F6D9-D619F0163B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1A8859-108A-6D07-D439-1A83291B2BC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6F8A838-D33F-8279-C2DC-2F393DC865DA}"/>
              </a:ext>
            </a:extLst>
          </p:cNvPr>
          <p:cNvSpPr>
            <a:spLocks noGrp="1"/>
          </p:cNvSpPr>
          <p:nvPr>
            <p:ph type="sldNum" sz="quarter" idx="5"/>
          </p:nvPr>
        </p:nvSpPr>
        <p:spPr/>
        <p:txBody>
          <a:bodyPr/>
          <a:lstStyle/>
          <a:p>
            <a:fld id="{CFE6F71C-8273-4878-AA31-00464EB49D11}" type="slidenum">
              <a:rPr lang="en-GB" smtClean="0"/>
              <a:t>5</a:t>
            </a:fld>
            <a:endParaRPr lang="en-GB"/>
          </a:p>
        </p:txBody>
      </p:sp>
    </p:spTree>
    <p:extLst>
      <p:ext uri="{BB962C8B-B14F-4D97-AF65-F5344CB8AC3E}">
        <p14:creationId xmlns:p14="http://schemas.microsoft.com/office/powerpoint/2010/main" val="23993496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52F0C-3CC2-7205-07E9-BB1838CFC7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3FD0B-E3EC-B97A-1851-5DA3383D88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5B4F3-6239-E6F7-753F-8DDABA0F77DD}"/>
              </a:ext>
            </a:extLst>
          </p:cNvPr>
          <p:cNvSpPr>
            <a:spLocks noGrp="1"/>
          </p:cNvSpPr>
          <p:nvPr>
            <p:ph type="body" idx="1"/>
          </p:nvPr>
        </p:nvSpPr>
        <p:spPr/>
        <p:txBody>
          <a:bodyPr/>
          <a:lstStyle/>
          <a:p>
            <a:pPr>
              <a:defRPr/>
            </a:pPr>
            <a:endParaRPr lang="en-GB"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43719869-A9F1-8F67-9B66-C73D709D8C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9059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38837-D001-832F-0D6D-2B8817CFD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EE8E45-2A05-81FA-C8F4-A1AA6025F9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6C94B0-84BC-6827-7155-17DF81DD20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1048BB5-CA9F-5A36-2AAF-C42F65175967}"/>
              </a:ext>
            </a:extLst>
          </p:cNvPr>
          <p:cNvSpPr>
            <a:spLocks noGrp="1"/>
          </p:cNvSpPr>
          <p:nvPr>
            <p:ph type="sldNum" sz="quarter" idx="5"/>
          </p:nvPr>
        </p:nvSpPr>
        <p:spPr/>
        <p:txBody>
          <a:bodyPr/>
          <a:lstStyle/>
          <a:p>
            <a:fld id="{CFE6F71C-8273-4878-AA31-00464EB49D11}" type="slidenum">
              <a:rPr lang="en-GB" smtClean="0"/>
              <a:t>51</a:t>
            </a:fld>
            <a:endParaRPr lang="en-GB"/>
          </a:p>
        </p:txBody>
      </p:sp>
    </p:spTree>
    <p:extLst>
      <p:ext uri="{BB962C8B-B14F-4D97-AF65-F5344CB8AC3E}">
        <p14:creationId xmlns:p14="http://schemas.microsoft.com/office/powerpoint/2010/main" val="38612211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37D45A-34BD-44AB-825C-6958B8C04CAE}" type="slidenum">
              <a:rPr lang="en-GB" smtClean="0"/>
              <a:t>52</a:t>
            </a:fld>
            <a:endParaRPr lang="en-GB"/>
          </a:p>
        </p:txBody>
      </p:sp>
    </p:spTree>
    <p:extLst>
      <p:ext uri="{BB962C8B-B14F-4D97-AF65-F5344CB8AC3E}">
        <p14:creationId xmlns:p14="http://schemas.microsoft.com/office/powerpoint/2010/main" val="41833391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46B1-C0DC-7944-EE4F-FEA7DD121A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9691D1-BB09-4287-CB68-A204463EF4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DCEAC0-805D-A381-7F3B-9CF4E1BC74C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8C82815-7809-A433-169B-A2C9C4BA7F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07882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8F3AF-386F-F105-64FA-A1F19BC57B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C87EE2-FE96-B79A-DBBA-7EDA4F7B6E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B0EFA8-F9E1-9992-C5F2-177CFBF21AD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7E9ACCD-EC3C-965D-5ABD-9C28CC70C0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4754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BAE796-7D12-4ECA-B705-B3EECD005A15}" type="slidenum">
              <a:rPr lang="en-GB" smtClean="0"/>
              <a:t>6</a:t>
            </a:fld>
            <a:endParaRPr lang="en-GB"/>
          </a:p>
        </p:txBody>
      </p:sp>
    </p:spTree>
    <p:extLst>
      <p:ext uri="{BB962C8B-B14F-4D97-AF65-F5344CB8AC3E}">
        <p14:creationId xmlns:p14="http://schemas.microsoft.com/office/powerpoint/2010/main" val="4199213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CDB30-EAE4-929B-2EB9-E370DDFA4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963803-3315-57D4-5FF0-19C9886E64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49561E-5D47-AB93-FEB7-37DDEC940D8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628D08D-9E6C-A0D1-D6ED-3783395AFA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1402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FC191-E6A6-4ED0-8FBD-F215032FA8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1600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101CA-CDB2-C43C-08CC-63986B17F8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FF7C6-DFD4-0A20-6977-0AAECE5406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53C4D6-6337-350E-4B8C-A7C40BA5EE6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A8DE788-ACC4-39D8-00D6-DB2DD1A85549}"/>
              </a:ext>
            </a:extLst>
          </p:cNvPr>
          <p:cNvSpPr>
            <a:spLocks noGrp="1"/>
          </p:cNvSpPr>
          <p:nvPr>
            <p:ph type="sldNum" sz="quarter" idx="5"/>
          </p:nvPr>
        </p:nvSpPr>
        <p:spPr/>
        <p:txBody>
          <a:bodyPr/>
          <a:lstStyle/>
          <a:p>
            <a:fld id="{CFE6F71C-8273-4878-AA31-00464EB49D11}" type="slidenum">
              <a:rPr lang="en-GB" smtClean="0"/>
              <a:t>9</a:t>
            </a:fld>
            <a:endParaRPr lang="en-GB"/>
          </a:p>
        </p:txBody>
      </p:sp>
    </p:spTree>
    <p:extLst>
      <p:ext uri="{BB962C8B-B14F-4D97-AF65-F5344CB8AC3E}">
        <p14:creationId xmlns:p14="http://schemas.microsoft.com/office/powerpoint/2010/main" val="46276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36615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68177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25135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70148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8852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D240F19-BD33-4848-A30C-61797892E4F9}"/>
              </a:ext>
            </a:extLst>
          </p:cNvPr>
          <p:cNvSpPr>
            <a:spLocks noGrp="1"/>
          </p:cNvSpPr>
          <p:nvPr>
            <p:ph type="dt" sz="half" idx="10"/>
          </p:nvPr>
        </p:nvSpPr>
        <p:spPr/>
        <p:txBody>
          <a:bodyPr/>
          <a:lstStyle>
            <a:lvl1pPr>
              <a:defRPr/>
            </a:lvl1pPr>
          </a:lstStyle>
          <a:p>
            <a:pPr>
              <a:defRPr/>
            </a:pPr>
            <a:fld id="{DBB93D94-A280-D94E-B11A-5096D48D9633}" type="datetimeFigureOut">
              <a:rPr lang="en-US" altLang="en-US"/>
              <a:pPr>
                <a:defRPr/>
              </a:pPr>
              <a:t>5/12/2026</a:t>
            </a:fld>
            <a:endParaRPr lang="en-US" altLang="en-US"/>
          </a:p>
        </p:txBody>
      </p:sp>
      <p:sp>
        <p:nvSpPr>
          <p:cNvPr id="5" name="Footer Placeholder 4">
            <a:extLst>
              <a:ext uri="{FF2B5EF4-FFF2-40B4-BE49-F238E27FC236}">
                <a16:creationId xmlns:a16="http://schemas.microsoft.com/office/drawing/2014/main" id="{DD198EC5-4C84-F844-A2E2-333CD079B6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976D5D9-14DD-F645-A8ED-213C045FC8CF}"/>
              </a:ext>
            </a:extLst>
          </p:cNvPr>
          <p:cNvSpPr>
            <a:spLocks noGrp="1"/>
          </p:cNvSpPr>
          <p:nvPr>
            <p:ph type="sldNum" sz="quarter" idx="12"/>
          </p:nvPr>
        </p:nvSpPr>
        <p:spPr/>
        <p:txBody>
          <a:bodyPr/>
          <a:lstStyle>
            <a:lvl1pPr>
              <a:defRPr/>
            </a:lvl1pPr>
          </a:lstStyle>
          <a:p>
            <a:fld id="{5C03DB77-B385-6740-8360-6D23EFA89FED}" type="slidenum">
              <a:rPr lang="en-US" altLang="en-US"/>
              <a:pPr/>
              <a:t>‹#›</a:t>
            </a:fld>
            <a:endParaRPr lang="en-US" altLang="en-US"/>
          </a:p>
        </p:txBody>
      </p:sp>
    </p:spTree>
    <p:extLst>
      <p:ext uri="{BB962C8B-B14F-4D97-AF65-F5344CB8AC3E}">
        <p14:creationId xmlns:p14="http://schemas.microsoft.com/office/powerpoint/2010/main" val="514016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729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D240F19-BD33-4848-A30C-61797892E4F9}"/>
              </a:ext>
            </a:extLst>
          </p:cNvPr>
          <p:cNvSpPr>
            <a:spLocks noGrp="1"/>
          </p:cNvSpPr>
          <p:nvPr>
            <p:ph type="dt" sz="half" idx="10"/>
          </p:nvPr>
        </p:nvSpPr>
        <p:spPr/>
        <p:txBody>
          <a:bodyPr/>
          <a:lstStyle>
            <a:lvl1pPr>
              <a:defRPr/>
            </a:lvl1pPr>
          </a:lstStyle>
          <a:p>
            <a:pPr>
              <a:defRPr/>
            </a:pPr>
            <a:fld id="{DBB93D94-A280-D94E-B11A-5096D48D9633}" type="datetimeFigureOut">
              <a:rPr lang="en-US" altLang="en-US"/>
              <a:pPr>
                <a:defRPr/>
              </a:pPr>
              <a:t>5/12/2026</a:t>
            </a:fld>
            <a:endParaRPr lang="en-US" altLang="en-US"/>
          </a:p>
        </p:txBody>
      </p:sp>
      <p:sp>
        <p:nvSpPr>
          <p:cNvPr id="5" name="Footer Placeholder 4">
            <a:extLst>
              <a:ext uri="{FF2B5EF4-FFF2-40B4-BE49-F238E27FC236}">
                <a16:creationId xmlns:a16="http://schemas.microsoft.com/office/drawing/2014/main" id="{DD198EC5-4C84-F844-A2E2-333CD079B6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976D5D9-14DD-F645-A8ED-213C045FC8CF}"/>
              </a:ext>
            </a:extLst>
          </p:cNvPr>
          <p:cNvSpPr>
            <a:spLocks noGrp="1"/>
          </p:cNvSpPr>
          <p:nvPr>
            <p:ph type="sldNum" sz="quarter" idx="12"/>
          </p:nvPr>
        </p:nvSpPr>
        <p:spPr/>
        <p:txBody>
          <a:bodyPr/>
          <a:lstStyle>
            <a:lvl1pPr>
              <a:defRPr/>
            </a:lvl1pPr>
          </a:lstStyle>
          <a:p>
            <a:fld id="{5C03DB77-B385-6740-8360-6D23EFA89FED}" type="slidenum">
              <a:rPr lang="en-US" altLang="en-US"/>
              <a:pPr/>
              <a:t>‹#›</a:t>
            </a:fld>
            <a:endParaRPr lang="en-US" altLang="en-US"/>
          </a:p>
        </p:txBody>
      </p:sp>
    </p:spTree>
    <p:extLst>
      <p:ext uri="{BB962C8B-B14F-4D97-AF65-F5344CB8AC3E}">
        <p14:creationId xmlns:p14="http://schemas.microsoft.com/office/powerpoint/2010/main" val="2600710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79299" cy="400050"/>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398462" y="612774"/>
            <a:ext cx="11395075" cy="449580"/>
          </a:xfrm>
          <a:prstGeom prst="rect">
            <a:avLst/>
          </a:prstGeom>
        </p:spPr>
        <p:txBody>
          <a:bodyPr wrap="square" lIns="0" tIns="0" rIns="0" bIns="0">
            <a:spAutoFit/>
          </a:bodyPr>
          <a:lstStyle>
            <a:lvl1pPr>
              <a:defRPr sz="2750" b="1" i="0">
                <a:solidFill>
                  <a:schemeClr val="tx1"/>
                </a:solidFill>
                <a:latin typeface="Calibri"/>
                <a:cs typeface="Calibri"/>
              </a:defRPr>
            </a:lvl1pPr>
          </a:lstStyle>
          <a:p>
            <a:endParaRPr/>
          </a:p>
        </p:txBody>
      </p:sp>
      <p:sp>
        <p:nvSpPr>
          <p:cNvPr id="3" name="Holder 3"/>
          <p:cNvSpPr>
            <a:spLocks noGrp="1"/>
          </p:cNvSpPr>
          <p:nvPr>
            <p:ph type="body" idx="1"/>
          </p:nvPr>
        </p:nvSpPr>
        <p:spPr>
          <a:xfrm>
            <a:off x="511175" y="1287780"/>
            <a:ext cx="11169649" cy="4789170"/>
          </a:xfrm>
          <a:prstGeom prst="rect">
            <a:avLst/>
          </a:prstGeom>
        </p:spPr>
        <p:txBody>
          <a:bodyPr wrap="square" lIns="0" tIns="0" rIns="0" bIns="0">
            <a:spAutoFit/>
          </a:bodyPr>
          <a:lstStyle>
            <a:lvl1pPr>
              <a:defRPr sz="24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8" name="TextBox 7">
            <a:extLst>
              <a:ext uri="{FF2B5EF4-FFF2-40B4-BE49-F238E27FC236}">
                <a16:creationId xmlns:a16="http://schemas.microsoft.com/office/drawing/2014/main" id="{894059AB-B0D6-6CC3-FC4D-965DD8FC4961}"/>
              </a:ext>
            </a:extLst>
          </p:cNvPr>
          <p:cNvSpPr txBox="1"/>
          <p:nvPr userDrawn="1">
            <p:extLst>
              <p:ext uri="{1162E1C5-73C7-4A58-AE30-91384D911F3F}">
                <p184:classification xmlns:p184="http://schemas.microsoft.com/office/powerpoint/2018/4/main" val="ftr"/>
              </p:ext>
            </p:extLst>
          </p:nvPr>
        </p:nvSpPr>
        <p:spPr>
          <a:xfrm>
            <a:off x="5865813" y="6642100"/>
            <a:ext cx="517525"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ea typeface="Calibri" panose="020F0502020204030204" pitchFamily="34" charset="0"/>
                <a:cs typeface="Calibri" panose="020F0502020204030204" pitchFamily="34" charset="0"/>
              </a:rPr>
              <a:t>OFFICIAL </a:t>
            </a:r>
          </a:p>
        </p:txBody>
      </p:sp>
    </p:spTree>
    <p:extLst>
      <p:ext uri="{BB962C8B-B14F-4D97-AF65-F5344CB8AC3E}">
        <p14:creationId xmlns:p14="http://schemas.microsoft.com/office/powerpoint/2010/main" val="10973293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9"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700">
                <a:solidFill>
                  <a:schemeClr val="tx1">
                    <a:tint val="75000"/>
                  </a:schemeClr>
                </a:solidFill>
              </a:defRPr>
            </a:lvl1pPr>
          </a:lstStyle>
          <a:p>
            <a:fld id="{846CE7D5-CF57-46EF-B807-FDD0502418D4}" type="datetimeFigureOut">
              <a:rPr lang="en-GB" smtClean="0"/>
              <a:t>12/05/2026</a:t>
            </a:fld>
            <a:endParaRPr lang="en-GB"/>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7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7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1965236035"/>
      </p:ext>
    </p:extLst>
  </p:cSld>
  <p:clrMap bg1="lt1" tx1="dk1" bg2="lt2" tx2="dk2" accent1="accent1" accent2="accent2" accent3="accent3" accent4="accent4" accent5="accent5" accent6="accent6" hlink="hlink" folHlink="folHlink"/>
  <p:sldLayoutIdLst>
    <p:sldLayoutId id="2147483671" r:id="rId1"/>
    <p:sldLayoutId id="214748367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7.png"/><Relationship Id="rId7" Type="http://schemas.openxmlformats.org/officeDocument/2006/relationships/diagramQuickStyle" Target="../diagrams/quickStyle1.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2.jpeg"/><Relationship Id="rId5" Type="http://schemas.openxmlformats.org/officeDocument/2006/relationships/image" Target="../media/image17.png"/><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8.xml"/><Relationship Id="rId5" Type="http://schemas.openxmlformats.org/officeDocument/2006/relationships/image" Target="../media/image21.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8.xml"/><Relationship Id="rId5" Type="http://schemas.openxmlformats.org/officeDocument/2006/relationships/image" Target="../media/image29.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8.xml"/><Relationship Id="rId5"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8.xml"/><Relationship Id="rId5" Type="http://schemas.openxmlformats.org/officeDocument/2006/relationships/image" Target="../media/image35.pn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image" Target="../media/image37.png"/><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image" Target="../media/image39.png"/><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hyperlink" Target="https://www.safeguardingwarwickshire.co.uk/safeguarding-children/"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8.xml"/><Relationship Id="rId5" Type="http://schemas.openxmlformats.org/officeDocument/2006/relationships/image" Target="../media/image42.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1.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hyperlink" Target="https://www.safeguardingwarwickshire.co.uk/2025/09/18/neglect/" TargetMode="External"/><Relationship Id="rId5" Type="http://schemas.openxmlformats.org/officeDocument/2006/relationships/image" Target="../media/image3.png"/><Relationship Id="rId4" Type="http://schemas.openxmlformats.org/officeDocument/2006/relationships/image" Target="../media/image4.jpeg"/></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3.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hyperlink" Target="https://www.safeguardingwarwickshire.co.uk/wp-content/uploads/2025/10/Final_Neglect_v1_1.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69D66B13-ECD9-7B91-3722-039F01E21C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27" y="4707135"/>
            <a:ext cx="1854961" cy="185115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E366E77F-AE85-425D-BEF0-C56E36585CC4}"/>
              </a:ext>
            </a:extLst>
          </p:cNvPr>
          <p:cNvSpPr>
            <a:spLocks noGrp="1"/>
          </p:cNvSpPr>
          <p:nvPr>
            <p:ph type="ctrTitle"/>
          </p:nvPr>
        </p:nvSpPr>
        <p:spPr>
          <a:xfrm>
            <a:off x="909536" y="1514006"/>
            <a:ext cx="10372928" cy="3102963"/>
          </a:xfrm>
        </p:spPr>
        <p:txBody>
          <a:bodyPr wrap="square" lIns="0" tIns="0" rIns="0" bIns="0" anchor="t">
            <a:normAutofit/>
          </a:bodyPr>
          <a:lstStyle/>
          <a:p>
            <a:pPr algn="ctr"/>
            <a:r>
              <a:rPr lang="en-GB" sz="7300">
                <a:latin typeface="+mn-lt"/>
                <a:cs typeface="Segoe UI"/>
              </a:rPr>
              <a:t>Neglect Webinar</a:t>
            </a:r>
            <a:br>
              <a:rPr lang="en-GB" sz="7300">
                <a:latin typeface="+mn-lt"/>
                <a:cs typeface="Segoe UI"/>
              </a:rPr>
            </a:br>
            <a:r>
              <a:rPr lang="en-GB" sz="1100">
                <a:solidFill>
                  <a:schemeClr val="bg1"/>
                </a:solidFill>
                <a:latin typeface="+mn-lt"/>
                <a:cs typeface="Segoe UI"/>
              </a:rPr>
              <a:t>HJH</a:t>
            </a:r>
            <a:br>
              <a:rPr lang="en-GB" sz="7300">
                <a:latin typeface="+mn-lt"/>
                <a:cs typeface="Segoe UI"/>
              </a:rPr>
            </a:br>
            <a:r>
              <a:rPr lang="en-GB" sz="2400">
                <a:latin typeface="+mn-lt"/>
                <a:cs typeface="Segoe UI"/>
              </a:rPr>
              <a:t>11th May 2026</a:t>
            </a:r>
            <a:br>
              <a:rPr lang="en-GB" sz="6000">
                <a:latin typeface="+mn-lt"/>
                <a:cs typeface="Segoe UI"/>
              </a:rPr>
            </a:br>
            <a:r>
              <a:rPr lang="en-GB" sz="2400">
                <a:latin typeface="+mn-lt"/>
                <a:ea typeface="Calibri"/>
                <a:cs typeface="Segoe UI"/>
              </a:rPr>
              <a:t>1-2.30pm</a:t>
            </a:r>
            <a:br>
              <a:rPr lang="en-GB" sz="4800">
                <a:latin typeface="+mn-lt"/>
                <a:cs typeface="Segoe UI"/>
              </a:rPr>
            </a:br>
            <a:endParaRPr lang="en-GB" sz="2400">
              <a:latin typeface="+mn-lt"/>
              <a:ea typeface="Calibri"/>
              <a:cs typeface="Segoe UI"/>
            </a:endParaRPr>
          </a:p>
        </p:txBody>
      </p:sp>
      <p:pic>
        <p:nvPicPr>
          <p:cNvPr id="7" name="Picture 6">
            <a:extLst>
              <a:ext uri="{FF2B5EF4-FFF2-40B4-BE49-F238E27FC236}">
                <a16:creationId xmlns:a16="http://schemas.microsoft.com/office/drawing/2014/main" id="{A4F9CFC4-9DD8-AA7D-CDF1-14BA5B356206}"/>
              </a:ext>
            </a:extLst>
          </p:cNvPr>
          <p:cNvPicPr>
            <a:picLocks noChangeAspect="1"/>
          </p:cNvPicPr>
          <p:nvPr/>
        </p:nvPicPr>
        <p:blipFill>
          <a:blip r:embed="rId4"/>
          <a:stretch>
            <a:fillRect/>
          </a:stretch>
        </p:blipFill>
        <p:spPr>
          <a:xfrm>
            <a:off x="10130788" y="4775521"/>
            <a:ext cx="1781967" cy="1774840"/>
          </a:xfrm>
          <a:prstGeom prst="rect">
            <a:avLst/>
          </a:prstGeom>
        </p:spPr>
      </p:pic>
      <p:pic>
        <p:nvPicPr>
          <p:cNvPr id="3" name="Picture 2" descr="A colorful circles with white text&#10;&#10;Description automatically generated">
            <a:extLst>
              <a:ext uri="{FF2B5EF4-FFF2-40B4-BE49-F238E27FC236}">
                <a16:creationId xmlns:a16="http://schemas.microsoft.com/office/drawing/2014/main" id="{523A8D19-C572-56C4-664D-A3502BB5B9B5}"/>
              </a:ext>
            </a:extLst>
          </p:cNvPr>
          <p:cNvPicPr>
            <a:picLocks noChangeAspect="1"/>
          </p:cNvPicPr>
          <p:nvPr/>
        </p:nvPicPr>
        <p:blipFill>
          <a:blip r:embed="rId5"/>
          <a:stretch>
            <a:fillRect/>
          </a:stretch>
        </p:blipFill>
        <p:spPr>
          <a:xfrm>
            <a:off x="5289073" y="4775520"/>
            <a:ext cx="1854961" cy="1522419"/>
          </a:xfrm>
          <a:prstGeom prst="rect">
            <a:avLst/>
          </a:prstGeom>
        </p:spPr>
      </p:pic>
    </p:spTree>
    <p:extLst>
      <p:ext uri="{BB962C8B-B14F-4D97-AF65-F5344CB8AC3E}">
        <p14:creationId xmlns:p14="http://schemas.microsoft.com/office/powerpoint/2010/main" val="2343456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3FBB2-D385-2B07-E2CC-0BB321A51AB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444AB01-0D2B-00F3-B5C0-8C0BFE346E80}"/>
              </a:ext>
            </a:extLst>
          </p:cNvPr>
          <p:cNvSpPr/>
          <p:nvPr/>
        </p:nvSpPr>
        <p:spPr>
          <a:xfrm>
            <a:off x="398462" y="585872"/>
            <a:ext cx="11263886" cy="5491877"/>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endParaRPr lang="en-GB"/>
          </a:p>
        </p:txBody>
      </p:sp>
      <p:pic>
        <p:nvPicPr>
          <p:cNvPr id="4" name="Picture 3">
            <a:extLst>
              <a:ext uri="{FF2B5EF4-FFF2-40B4-BE49-F238E27FC236}">
                <a16:creationId xmlns:a16="http://schemas.microsoft.com/office/drawing/2014/main" id="{0C648C46-AE3E-F6A7-91CB-9006FFCD7FD7}"/>
              </a:ext>
            </a:extLst>
          </p:cNvPr>
          <p:cNvPicPr>
            <a:picLocks noChangeAspect="1"/>
          </p:cNvPicPr>
          <p:nvPr/>
        </p:nvPicPr>
        <p:blipFill>
          <a:blip r:embed="rId3"/>
          <a:stretch>
            <a:fillRect/>
          </a:stretch>
        </p:blipFill>
        <p:spPr>
          <a:xfrm>
            <a:off x="9694203" y="6192763"/>
            <a:ext cx="580190" cy="577804"/>
          </a:xfrm>
          <a:prstGeom prst="rect">
            <a:avLst/>
          </a:prstGeom>
        </p:spPr>
      </p:pic>
      <p:pic>
        <p:nvPicPr>
          <p:cNvPr id="5" name="Picture 4" descr="A colorful circles with white text&#10;&#10;Description automatically generated">
            <a:extLst>
              <a:ext uri="{FF2B5EF4-FFF2-40B4-BE49-F238E27FC236}">
                <a16:creationId xmlns:a16="http://schemas.microsoft.com/office/drawing/2014/main" id="{38E3A623-D80B-3490-EC4B-13C9A0115E6E}"/>
              </a:ext>
            </a:extLst>
          </p:cNvPr>
          <p:cNvPicPr>
            <a:picLocks noChangeAspect="1"/>
          </p:cNvPicPr>
          <p:nvPr/>
        </p:nvPicPr>
        <p:blipFill>
          <a:blip r:embed="rId4"/>
          <a:stretch>
            <a:fillRect/>
          </a:stretch>
        </p:blipFill>
        <p:spPr>
          <a:xfrm>
            <a:off x="10326227" y="6189647"/>
            <a:ext cx="704095" cy="577871"/>
          </a:xfrm>
          <a:prstGeom prst="rect">
            <a:avLst/>
          </a:prstGeom>
        </p:spPr>
      </p:pic>
      <p:pic>
        <p:nvPicPr>
          <p:cNvPr id="6" name="Picture 5">
            <a:extLst>
              <a:ext uri="{FF2B5EF4-FFF2-40B4-BE49-F238E27FC236}">
                <a16:creationId xmlns:a16="http://schemas.microsoft.com/office/drawing/2014/main" id="{F9CFD05C-5D66-3816-1252-18DBD1EAF83C}"/>
              </a:ext>
            </a:extLst>
          </p:cNvPr>
          <p:cNvPicPr>
            <a:picLocks noChangeAspect="1"/>
          </p:cNvPicPr>
          <p:nvPr/>
        </p:nvPicPr>
        <p:blipFill>
          <a:blip r:embed="rId5"/>
          <a:stretch>
            <a:fillRect/>
          </a:stretch>
        </p:blipFill>
        <p:spPr>
          <a:xfrm>
            <a:off x="11082157" y="6184516"/>
            <a:ext cx="580191" cy="577871"/>
          </a:xfrm>
          <a:prstGeom prst="rect">
            <a:avLst/>
          </a:prstGeom>
        </p:spPr>
      </p:pic>
      <p:pic>
        <p:nvPicPr>
          <p:cNvPr id="7" name="Picture 6" descr="A water droplet falling into water&#10;&#10;AI-generated content may be incorrect.">
            <a:extLst>
              <a:ext uri="{FF2B5EF4-FFF2-40B4-BE49-F238E27FC236}">
                <a16:creationId xmlns:a16="http://schemas.microsoft.com/office/drawing/2014/main" id="{B3772945-773C-3612-4F76-DE75058223BA}"/>
              </a:ext>
            </a:extLst>
          </p:cNvPr>
          <p:cNvPicPr>
            <a:picLocks noChangeAspect="1"/>
          </p:cNvPicPr>
          <p:nvPr/>
        </p:nvPicPr>
        <p:blipFill>
          <a:blip r:embed="rId6">
            <a:extLst>
              <a:ext uri="{28A0092B-C50C-407E-A947-70E740481C1C}">
                <a14:useLocalDpi xmlns:a14="http://schemas.microsoft.com/office/drawing/2010/main" val="0"/>
              </a:ext>
            </a:extLst>
          </a:blip>
          <a:srcRect t="7953" b="7953"/>
          <a:stretch/>
        </p:blipFill>
        <p:spPr>
          <a:xfrm>
            <a:off x="1174750" y="783176"/>
            <a:ext cx="9853083" cy="5101156"/>
          </a:xfrm>
          <a:prstGeom prst="rect">
            <a:avLst/>
          </a:prstGeom>
        </p:spPr>
      </p:pic>
      <p:sp>
        <p:nvSpPr>
          <p:cNvPr id="10" name="Title 1">
            <a:extLst>
              <a:ext uri="{FF2B5EF4-FFF2-40B4-BE49-F238E27FC236}">
                <a16:creationId xmlns:a16="http://schemas.microsoft.com/office/drawing/2014/main" id="{715B2EF4-B40B-C2B4-87E1-7E0A95B1AC43}"/>
              </a:ext>
            </a:extLst>
          </p:cNvPr>
          <p:cNvSpPr txBox="1">
            <a:spLocks/>
          </p:cNvSpPr>
          <p:nvPr/>
        </p:nvSpPr>
        <p:spPr>
          <a:xfrm>
            <a:off x="1865291" y="1361016"/>
            <a:ext cx="8476553" cy="1822258"/>
          </a:xfrm>
          <a:prstGeom prst="rect">
            <a:avLst/>
          </a:prstGeom>
        </p:spPr>
        <p:txBody>
          <a:bodyPr wrap="square" lIns="0" tIns="0" rIns="0" bIns="0" anchor="ctr">
            <a:normAutofit/>
          </a:bodyPr>
          <a:lstStyle>
            <a:lvl1pPr>
              <a:defRPr sz="2750" b="1" i="0">
                <a:solidFill>
                  <a:schemeClr val="tx1"/>
                </a:solidFill>
                <a:latin typeface="Calibri"/>
                <a:ea typeface="+mj-ea"/>
                <a:cs typeface="Calibri"/>
              </a:defRPr>
            </a:lvl1pPr>
          </a:lstStyle>
          <a:p>
            <a:r>
              <a:rPr lang="en-GB" sz="3600" kern="0">
                <a:solidFill>
                  <a:srgbClr val="FFFFFF"/>
                </a:solidFill>
                <a:latin typeface="Aptos"/>
              </a:rPr>
              <a:t>The drip, drip, drip of cumulative harm</a:t>
            </a:r>
            <a:r>
              <a:rPr lang="en-GB" kern="0">
                <a:solidFill>
                  <a:srgbClr val="FFFFFF"/>
                </a:solidFill>
              </a:rPr>
              <a:t> </a:t>
            </a:r>
            <a:endParaRPr lang="en-US"/>
          </a:p>
        </p:txBody>
      </p:sp>
    </p:spTree>
    <p:extLst>
      <p:ext uri="{BB962C8B-B14F-4D97-AF65-F5344CB8AC3E}">
        <p14:creationId xmlns:p14="http://schemas.microsoft.com/office/powerpoint/2010/main" val="472940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1EC85-DE7B-495C-E707-708A369D356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CED42B2-11F9-389B-A5E3-6654DBF36AAD}"/>
              </a:ext>
            </a:extLst>
          </p:cNvPr>
          <p:cNvSpPr/>
          <p:nvPr/>
        </p:nvSpPr>
        <p:spPr>
          <a:xfrm>
            <a:off x="398462" y="585872"/>
            <a:ext cx="11263886" cy="5491877"/>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endParaRPr lang="en-GB"/>
          </a:p>
        </p:txBody>
      </p:sp>
      <p:pic>
        <p:nvPicPr>
          <p:cNvPr id="4" name="Picture 3">
            <a:extLst>
              <a:ext uri="{FF2B5EF4-FFF2-40B4-BE49-F238E27FC236}">
                <a16:creationId xmlns:a16="http://schemas.microsoft.com/office/drawing/2014/main" id="{5697AF2A-844A-56E2-8AFF-FDD3F493F4A2}"/>
              </a:ext>
            </a:extLst>
          </p:cNvPr>
          <p:cNvPicPr>
            <a:picLocks noChangeAspect="1"/>
          </p:cNvPicPr>
          <p:nvPr/>
        </p:nvPicPr>
        <p:blipFill>
          <a:blip r:embed="rId3"/>
          <a:stretch>
            <a:fillRect/>
          </a:stretch>
        </p:blipFill>
        <p:spPr>
          <a:xfrm>
            <a:off x="9694203" y="6192763"/>
            <a:ext cx="580190" cy="577804"/>
          </a:xfrm>
          <a:prstGeom prst="rect">
            <a:avLst/>
          </a:prstGeom>
        </p:spPr>
      </p:pic>
      <p:pic>
        <p:nvPicPr>
          <p:cNvPr id="5" name="Picture 4" descr="A colorful circles with white text&#10;&#10;Description automatically generated">
            <a:extLst>
              <a:ext uri="{FF2B5EF4-FFF2-40B4-BE49-F238E27FC236}">
                <a16:creationId xmlns:a16="http://schemas.microsoft.com/office/drawing/2014/main" id="{63F45CEB-7F4B-764A-B6F2-8B5215E3A698}"/>
              </a:ext>
            </a:extLst>
          </p:cNvPr>
          <p:cNvPicPr>
            <a:picLocks noChangeAspect="1"/>
          </p:cNvPicPr>
          <p:nvPr/>
        </p:nvPicPr>
        <p:blipFill>
          <a:blip r:embed="rId4"/>
          <a:stretch>
            <a:fillRect/>
          </a:stretch>
        </p:blipFill>
        <p:spPr>
          <a:xfrm>
            <a:off x="10326227" y="6189647"/>
            <a:ext cx="704095" cy="577871"/>
          </a:xfrm>
          <a:prstGeom prst="rect">
            <a:avLst/>
          </a:prstGeom>
        </p:spPr>
      </p:pic>
      <p:pic>
        <p:nvPicPr>
          <p:cNvPr id="6" name="Picture 5">
            <a:extLst>
              <a:ext uri="{FF2B5EF4-FFF2-40B4-BE49-F238E27FC236}">
                <a16:creationId xmlns:a16="http://schemas.microsoft.com/office/drawing/2014/main" id="{E607BFCE-72D3-3160-1EEE-2C09891B811F}"/>
              </a:ext>
            </a:extLst>
          </p:cNvPr>
          <p:cNvPicPr>
            <a:picLocks noChangeAspect="1"/>
          </p:cNvPicPr>
          <p:nvPr/>
        </p:nvPicPr>
        <p:blipFill>
          <a:blip r:embed="rId5"/>
          <a:stretch>
            <a:fillRect/>
          </a:stretch>
        </p:blipFill>
        <p:spPr>
          <a:xfrm>
            <a:off x="11082157" y="6184516"/>
            <a:ext cx="580191" cy="577871"/>
          </a:xfrm>
          <a:prstGeom prst="rect">
            <a:avLst/>
          </a:prstGeom>
        </p:spPr>
      </p:pic>
      <p:sp>
        <p:nvSpPr>
          <p:cNvPr id="10" name="Title 1">
            <a:extLst>
              <a:ext uri="{FF2B5EF4-FFF2-40B4-BE49-F238E27FC236}">
                <a16:creationId xmlns:a16="http://schemas.microsoft.com/office/drawing/2014/main" id="{479E6D79-5614-E0A5-4B92-F36732E64D54}"/>
              </a:ext>
            </a:extLst>
          </p:cNvPr>
          <p:cNvSpPr txBox="1">
            <a:spLocks/>
          </p:cNvSpPr>
          <p:nvPr/>
        </p:nvSpPr>
        <p:spPr>
          <a:xfrm>
            <a:off x="2203957" y="1255183"/>
            <a:ext cx="5820137" cy="1822258"/>
          </a:xfrm>
          <a:prstGeom prst="rect">
            <a:avLst/>
          </a:prstGeom>
        </p:spPr>
        <p:txBody>
          <a:bodyPr wrap="square" lIns="0" tIns="0" rIns="0" bIns="0" anchor="ctr">
            <a:normAutofit/>
          </a:bodyPr>
          <a:lstStyle>
            <a:lvl1pPr>
              <a:defRPr sz="2750" b="1" i="0">
                <a:solidFill>
                  <a:schemeClr val="tx1"/>
                </a:solidFill>
                <a:latin typeface="Calibri"/>
                <a:ea typeface="+mj-ea"/>
                <a:cs typeface="Calibri"/>
              </a:defRPr>
            </a:lvl1pPr>
          </a:lstStyle>
          <a:p>
            <a:r>
              <a:rPr lang="en-GB" kern="0">
                <a:solidFill>
                  <a:srgbClr val="FFFFFF"/>
                </a:solidFill>
              </a:rPr>
              <a:t>The drip, drip, drip of cumulative harm </a:t>
            </a:r>
            <a:endParaRPr lang="en-US"/>
          </a:p>
        </p:txBody>
      </p:sp>
      <p:pic>
        <p:nvPicPr>
          <p:cNvPr id="8" name="Picture 7" descr="A hopscotch drawn on the pavement&#10;&#10;AI-generated content may be incorrect.">
            <a:extLst>
              <a:ext uri="{FF2B5EF4-FFF2-40B4-BE49-F238E27FC236}">
                <a16:creationId xmlns:a16="http://schemas.microsoft.com/office/drawing/2014/main" id="{B4B2377A-6622-87A1-814D-54BD0D5D094A}"/>
              </a:ext>
            </a:extLst>
          </p:cNvPr>
          <p:cNvPicPr>
            <a:picLocks noChangeAspect="1"/>
          </p:cNvPicPr>
          <p:nvPr/>
        </p:nvPicPr>
        <p:blipFill>
          <a:blip r:embed="rId6">
            <a:extLst>
              <a:ext uri="{28A0092B-C50C-407E-A947-70E740481C1C}">
                <a14:useLocalDpi xmlns:a14="http://schemas.microsoft.com/office/drawing/2010/main" val="0"/>
              </a:ext>
            </a:extLst>
          </a:blip>
          <a:srcRect l="7091" r="7091"/>
          <a:stretch/>
        </p:blipFill>
        <p:spPr>
          <a:xfrm>
            <a:off x="1100667" y="846676"/>
            <a:ext cx="9577917" cy="4963572"/>
          </a:xfrm>
          <a:prstGeom prst="rect">
            <a:avLst/>
          </a:prstGeom>
        </p:spPr>
      </p:pic>
      <p:sp>
        <p:nvSpPr>
          <p:cNvPr id="11" name="Title 1">
            <a:extLst>
              <a:ext uri="{FF2B5EF4-FFF2-40B4-BE49-F238E27FC236}">
                <a16:creationId xmlns:a16="http://schemas.microsoft.com/office/drawing/2014/main" id="{F10E1DB9-9F13-A492-FCE1-DDF0B89A74ED}"/>
              </a:ext>
            </a:extLst>
          </p:cNvPr>
          <p:cNvSpPr>
            <a:spLocks noGrp="1"/>
          </p:cNvSpPr>
          <p:nvPr>
            <p:ph type="title"/>
          </p:nvPr>
        </p:nvSpPr>
        <p:spPr>
          <a:xfrm>
            <a:off x="1251457" y="3816349"/>
            <a:ext cx="5735470" cy="2372592"/>
          </a:xfrm>
        </p:spPr>
        <p:txBody>
          <a:bodyPr vert="horz" lIns="91440" tIns="45720" rIns="91440" bIns="45720" rtlCol="0" anchor="ctr">
            <a:normAutofit/>
          </a:bodyPr>
          <a:lstStyle/>
          <a:p>
            <a:pPr algn="l"/>
            <a:r>
              <a:rPr lang="en-US" sz="4800">
                <a:solidFill>
                  <a:srgbClr val="FFFFFF"/>
                </a:solidFill>
                <a:latin typeface="Aptos"/>
              </a:rPr>
              <a:t>Where were you when I was six ? </a:t>
            </a:r>
            <a:endParaRPr lang="en-US" sz="4800">
              <a:latin typeface="Aptos"/>
            </a:endParaRPr>
          </a:p>
        </p:txBody>
      </p:sp>
    </p:spTree>
    <p:extLst>
      <p:ext uri="{BB962C8B-B14F-4D97-AF65-F5344CB8AC3E}">
        <p14:creationId xmlns:p14="http://schemas.microsoft.com/office/powerpoint/2010/main" val="2288321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F4691E8A-1962-A414-F772-D7F50CA26E63}"/>
              </a:ext>
            </a:extLst>
          </p:cNvPr>
          <p:cNvSpPr/>
          <p:nvPr/>
        </p:nvSpPr>
        <p:spPr>
          <a:xfrm>
            <a:off x="699516" y="538669"/>
            <a:ext cx="10792968" cy="604331"/>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fontAlgn="base"/>
            <a:r>
              <a:rPr lang="en-GB" sz="2800" b="1">
                <a:ea typeface="Calibri"/>
              </a:rPr>
              <a:t>Learning from the National Panel</a:t>
            </a:r>
          </a:p>
        </p:txBody>
      </p:sp>
      <p:pic>
        <p:nvPicPr>
          <p:cNvPr id="7" name="Picture 6">
            <a:extLst>
              <a:ext uri="{FF2B5EF4-FFF2-40B4-BE49-F238E27FC236}">
                <a16:creationId xmlns:a16="http://schemas.microsoft.com/office/drawing/2014/main" id="{4435D349-395B-234D-FA5F-909329C78F11}"/>
              </a:ext>
            </a:extLst>
          </p:cNvPr>
          <p:cNvPicPr>
            <a:picLocks noChangeAspect="1"/>
          </p:cNvPicPr>
          <p:nvPr/>
        </p:nvPicPr>
        <p:blipFill>
          <a:blip r:embed="rId3"/>
          <a:stretch>
            <a:fillRect/>
          </a:stretch>
        </p:blipFill>
        <p:spPr>
          <a:xfrm>
            <a:off x="390571" y="2450821"/>
            <a:ext cx="11410857" cy="3326279"/>
          </a:xfrm>
          <a:prstGeom prst="rect">
            <a:avLst/>
          </a:prstGeom>
        </p:spPr>
      </p:pic>
      <p:sp>
        <p:nvSpPr>
          <p:cNvPr id="9" name="Content Placeholder 8">
            <a:extLst>
              <a:ext uri="{FF2B5EF4-FFF2-40B4-BE49-F238E27FC236}">
                <a16:creationId xmlns:a16="http://schemas.microsoft.com/office/drawing/2014/main" id="{F97029CA-B1F2-31AA-45D3-02C2C27425C6}"/>
              </a:ext>
            </a:extLst>
          </p:cNvPr>
          <p:cNvSpPr>
            <a:spLocks noGrp="1"/>
          </p:cNvSpPr>
          <p:nvPr>
            <p:ph sz="half" idx="2"/>
          </p:nvPr>
        </p:nvSpPr>
        <p:spPr>
          <a:xfrm>
            <a:off x="596766" y="1489134"/>
            <a:ext cx="10895717" cy="615553"/>
          </a:xfrm>
        </p:spPr>
        <p:txBody>
          <a:bodyPr/>
          <a:lstStyle/>
          <a:p>
            <a:pPr algn="ctr"/>
            <a:r>
              <a:rPr lang="en-GB" sz="2000"/>
              <a:t>These figures are drawn from analysis of rapid reviews in 2024-25, including more detailed analysis where neglect was identified. </a:t>
            </a:r>
          </a:p>
        </p:txBody>
      </p:sp>
    </p:spTree>
    <p:extLst>
      <p:ext uri="{BB962C8B-B14F-4D97-AF65-F5344CB8AC3E}">
        <p14:creationId xmlns:p14="http://schemas.microsoft.com/office/powerpoint/2010/main" val="1325886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004E5-2F0D-350D-FD00-8DF6C8F78B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9BF81B-45B3-4B37-E07C-5028C002FB3C}"/>
              </a:ext>
            </a:extLst>
          </p:cNvPr>
          <p:cNvSpPr>
            <a:spLocks noGrp="1"/>
          </p:cNvSpPr>
          <p:nvPr>
            <p:ph sz="half" idx="2"/>
          </p:nvPr>
        </p:nvSpPr>
        <p:spPr>
          <a:xfrm>
            <a:off x="699516" y="1307201"/>
            <a:ext cx="10972800" cy="5232202"/>
          </a:xfrm>
        </p:spPr>
        <p:txBody>
          <a:bodyPr/>
          <a:lstStyle/>
          <a:p>
            <a:pPr algn="l"/>
            <a:r>
              <a:rPr lang="en-GB" sz="2000" b="1"/>
              <a:t>Safeguarding reviews show that neglect is common, complex and can be missed. Understanding these recurring issues can help improve practice:</a:t>
            </a:r>
          </a:p>
          <a:p>
            <a:endParaRPr lang="en-GB" sz="1800"/>
          </a:p>
          <a:p>
            <a:pPr marL="285750" indent="-285750">
              <a:spcAft>
                <a:spcPts val="600"/>
              </a:spcAft>
              <a:buFont typeface="Arial" panose="020B0604020202020204" pitchFamily="34" charset="0"/>
              <a:buChar char="•"/>
            </a:pPr>
            <a:r>
              <a:rPr lang="en-GB" sz="1800"/>
              <a:t>Child neglect can affect babies, children and adolescents but can be missed, especially when concerns relate to poverty, parental challenges, or chronic low‑level issues that build gradually</a:t>
            </a:r>
          </a:p>
          <a:p>
            <a:pPr marL="285750" indent="-285750">
              <a:spcAft>
                <a:spcPts val="600"/>
              </a:spcAft>
              <a:buFont typeface="Arial" panose="020B0604020202020204" pitchFamily="34" charset="0"/>
              <a:buChar char="•"/>
            </a:pPr>
            <a:r>
              <a:rPr lang="en-GB" sz="1800"/>
              <a:t>Delays in identification are frequently linked to unclear definitions, inconsistent thresholds, and reliance on terms such as ‘persistence’ and ‘serious impairment’.</a:t>
            </a:r>
          </a:p>
          <a:p>
            <a:pPr marL="285750" indent="-285750">
              <a:spcAft>
                <a:spcPts val="600"/>
              </a:spcAft>
              <a:buFont typeface="Arial" panose="020B0604020202020204" pitchFamily="34" charset="0"/>
              <a:buChar char="•"/>
            </a:pPr>
            <a:r>
              <a:rPr lang="en-GB" sz="1800"/>
              <a:t>Many responses to neglect are episodic and fragmented, resulting in missed opportunities to understand cumulative harm</a:t>
            </a:r>
          </a:p>
          <a:p>
            <a:pPr marL="285750" indent="-285750">
              <a:spcAft>
                <a:spcPts val="600"/>
              </a:spcAft>
              <a:buFont typeface="Arial" panose="020B0604020202020204" pitchFamily="34" charset="0"/>
              <a:buChar char="•"/>
            </a:pPr>
            <a:r>
              <a:rPr lang="en-GB" sz="1800"/>
              <a:t>Early help and coordinated support are frequently hindered by consent barriers, capacity pressures, and inconsistent multi‑agency working</a:t>
            </a:r>
          </a:p>
          <a:p>
            <a:pPr marL="285750" indent="-285750">
              <a:spcAft>
                <a:spcPts val="600"/>
              </a:spcAft>
              <a:buFont typeface="Arial" panose="020B0604020202020204" pitchFamily="34" charset="0"/>
              <a:buChar char="•"/>
            </a:pPr>
            <a:r>
              <a:rPr lang="en-GB" sz="1800"/>
              <a:t>A more proactive, child‑centred and trauma‑informed approach is needed – one that names neglect clearly and responds early</a:t>
            </a:r>
          </a:p>
          <a:p>
            <a:pPr marL="285750" indent="-285750">
              <a:spcAft>
                <a:spcPts val="600"/>
              </a:spcAft>
              <a:buFont typeface="Arial" panose="020B0604020202020204" pitchFamily="34" charset="0"/>
              <a:buChar char="•"/>
            </a:pPr>
            <a:r>
              <a:rPr lang="en-GB" sz="1800"/>
              <a:t>Strong practice requires shared chronologies, structured tools, multi‑agency information sharing, and a clear focus on the child’s daily life, safety, and wellbeing</a:t>
            </a:r>
          </a:p>
          <a:p>
            <a:pPr marL="285750" indent="-285750">
              <a:spcAft>
                <a:spcPts val="600"/>
              </a:spcAft>
              <a:buFont typeface="Arial" panose="020B0604020202020204" pitchFamily="34" charset="0"/>
              <a:buChar char="•"/>
            </a:pPr>
            <a:r>
              <a:rPr lang="en-GB" sz="1800"/>
              <a:t>Children’s voices and lived experiences are not consistently captured, and home conditions are often not seen or explored in enough depth</a:t>
            </a:r>
          </a:p>
        </p:txBody>
      </p:sp>
      <p:sp>
        <p:nvSpPr>
          <p:cNvPr id="5" name="Rectangle: Rounded Corners 4">
            <a:extLst>
              <a:ext uri="{FF2B5EF4-FFF2-40B4-BE49-F238E27FC236}">
                <a16:creationId xmlns:a16="http://schemas.microsoft.com/office/drawing/2014/main" id="{14798426-3A24-C4F8-FE8D-26E0DB5D33F5}"/>
              </a:ext>
            </a:extLst>
          </p:cNvPr>
          <p:cNvSpPr/>
          <p:nvPr/>
        </p:nvSpPr>
        <p:spPr>
          <a:xfrm>
            <a:off x="699516" y="538669"/>
            <a:ext cx="10792968" cy="604331"/>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fontAlgn="base"/>
            <a:r>
              <a:rPr lang="en-GB" sz="2800" b="1">
                <a:ea typeface="Calibri"/>
              </a:rPr>
              <a:t>Learning from the National Panel</a:t>
            </a:r>
          </a:p>
        </p:txBody>
      </p:sp>
    </p:spTree>
    <p:extLst>
      <p:ext uri="{BB962C8B-B14F-4D97-AF65-F5344CB8AC3E}">
        <p14:creationId xmlns:p14="http://schemas.microsoft.com/office/powerpoint/2010/main" val="1911540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AECC5-3DDD-5BC5-47EC-B1E5DBFFC7B2}"/>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A4F2C0EC-045E-8E23-4897-14ACC6717D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27" y="4707135"/>
            <a:ext cx="1854961" cy="185115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CE00A0B5-6079-04A8-D319-8717B71AB14B}"/>
              </a:ext>
            </a:extLst>
          </p:cNvPr>
          <p:cNvSpPr>
            <a:spLocks noGrp="1"/>
          </p:cNvSpPr>
          <p:nvPr>
            <p:ph type="ctrTitle"/>
          </p:nvPr>
        </p:nvSpPr>
        <p:spPr>
          <a:xfrm>
            <a:off x="612648" y="599383"/>
            <a:ext cx="11027664" cy="3102963"/>
          </a:xfrm>
        </p:spPr>
        <p:txBody>
          <a:bodyPr wrap="square" lIns="0" tIns="0" rIns="0" bIns="0" anchor="t">
            <a:normAutofit fontScale="90000"/>
          </a:bodyPr>
          <a:lstStyle/>
          <a:p>
            <a:pPr algn="ctr" rtl="0" fontAlgn="base"/>
            <a:r>
              <a:rPr lang="en-GB" sz="7300">
                <a:latin typeface="+mn-lt"/>
                <a:cs typeface="Segoe UI"/>
              </a:rPr>
              <a:t>What Children and Young People have told us about living with Neglect</a:t>
            </a:r>
            <a:br>
              <a:rPr lang="en-GB" sz="7300">
                <a:latin typeface="+mn-lt"/>
                <a:cs typeface="Segoe UI"/>
              </a:rPr>
            </a:br>
            <a:r>
              <a:rPr lang="en-GB" sz="1100">
                <a:solidFill>
                  <a:schemeClr val="bg1"/>
                </a:solidFill>
                <a:latin typeface="+mn-lt"/>
                <a:cs typeface="Segoe UI"/>
              </a:rPr>
              <a:t>HJH</a:t>
            </a:r>
            <a:br>
              <a:rPr lang="en-GB" sz="7300">
                <a:latin typeface="+mn-lt"/>
                <a:cs typeface="Segoe UI"/>
              </a:rPr>
            </a:br>
            <a:r>
              <a:rPr lang="en-GB" sz="2400">
                <a:latin typeface="+mn-lt"/>
                <a:cs typeface="Segoe UI"/>
              </a:rPr>
              <a:t>Laura Forrest and Charli Picking</a:t>
            </a:r>
            <a:br>
              <a:rPr lang="en-GB" sz="2400">
                <a:latin typeface="+mn-lt"/>
                <a:cs typeface="Segoe UI"/>
              </a:rPr>
            </a:br>
            <a:r>
              <a:rPr lang="en-GB" sz="2000" b="0">
                <a:latin typeface="+mn-lt"/>
              </a:rPr>
              <a:t>Speaking on behalf of children and young people, informed by direct work with children in care and care leavers​</a:t>
            </a:r>
            <a:br>
              <a:rPr lang="en-GB" sz="2000" b="0">
                <a:latin typeface="+mn-lt"/>
              </a:rPr>
            </a:br>
            <a:r>
              <a:rPr lang="en-GB" sz="2400">
                <a:latin typeface="+mn-lt"/>
                <a:cs typeface="Segoe UI"/>
              </a:rPr>
              <a:t>Voice, Influence and Change Team (WCC)</a:t>
            </a:r>
            <a:br>
              <a:rPr lang="en-GB" sz="4800">
                <a:latin typeface="+mn-lt"/>
                <a:cs typeface="Segoe UI"/>
              </a:rPr>
            </a:br>
            <a:endParaRPr lang="en-GB" sz="2400">
              <a:latin typeface="+mn-lt"/>
              <a:ea typeface="Calibri"/>
              <a:cs typeface="Segoe UI"/>
            </a:endParaRPr>
          </a:p>
        </p:txBody>
      </p:sp>
      <p:pic>
        <p:nvPicPr>
          <p:cNvPr id="7" name="Picture 6">
            <a:extLst>
              <a:ext uri="{FF2B5EF4-FFF2-40B4-BE49-F238E27FC236}">
                <a16:creationId xmlns:a16="http://schemas.microsoft.com/office/drawing/2014/main" id="{C18A2881-3C25-9CEB-963F-A63A9B223AAA}"/>
              </a:ext>
            </a:extLst>
          </p:cNvPr>
          <p:cNvPicPr>
            <a:picLocks noChangeAspect="1"/>
          </p:cNvPicPr>
          <p:nvPr/>
        </p:nvPicPr>
        <p:blipFill>
          <a:blip r:embed="rId4"/>
          <a:stretch>
            <a:fillRect/>
          </a:stretch>
        </p:blipFill>
        <p:spPr>
          <a:xfrm>
            <a:off x="10130788" y="4775521"/>
            <a:ext cx="1781967" cy="1774840"/>
          </a:xfrm>
          <a:prstGeom prst="rect">
            <a:avLst/>
          </a:prstGeom>
        </p:spPr>
      </p:pic>
      <p:pic>
        <p:nvPicPr>
          <p:cNvPr id="3" name="Picture 2" descr="A colorful circles with white text&#10;&#10;Description automatically generated">
            <a:extLst>
              <a:ext uri="{FF2B5EF4-FFF2-40B4-BE49-F238E27FC236}">
                <a16:creationId xmlns:a16="http://schemas.microsoft.com/office/drawing/2014/main" id="{0B0A31DC-B30C-F249-B6A7-E61153686D60}"/>
              </a:ext>
            </a:extLst>
          </p:cNvPr>
          <p:cNvPicPr>
            <a:picLocks noChangeAspect="1"/>
          </p:cNvPicPr>
          <p:nvPr/>
        </p:nvPicPr>
        <p:blipFill>
          <a:blip r:embed="rId5"/>
          <a:stretch>
            <a:fillRect/>
          </a:stretch>
        </p:blipFill>
        <p:spPr>
          <a:xfrm>
            <a:off x="5289073" y="4775520"/>
            <a:ext cx="1854961" cy="1522419"/>
          </a:xfrm>
          <a:prstGeom prst="rect">
            <a:avLst/>
          </a:prstGeom>
        </p:spPr>
      </p:pic>
    </p:spTree>
    <p:extLst>
      <p:ext uri="{BB962C8B-B14F-4D97-AF65-F5344CB8AC3E}">
        <p14:creationId xmlns:p14="http://schemas.microsoft.com/office/powerpoint/2010/main" val="1646910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B20F8-8FA9-8008-6A3C-E5897EDF8109}"/>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6CBE259-552E-21C5-8A5B-33C25A3DD929}"/>
              </a:ext>
            </a:extLst>
          </p:cNvPr>
          <p:cNvSpPr/>
          <p:nvPr/>
        </p:nvSpPr>
        <p:spPr>
          <a:xfrm>
            <a:off x="244929" y="752098"/>
            <a:ext cx="11417419" cy="5831257"/>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endParaRPr lang="en-GB"/>
          </a:p>
        </p:txBody>
      </p:sp>
      <p:pic>
        <p:nvPicPr>
          <p:cNvPr id="4" name="Picture 3">
            <a:extLst>
              <a:ext uri="{FF2B5EF4-FFF2-40B4-BE49-F238E27FC236}">
                <a16:creationId xmlns:a16="http://schemas.microsoft.com/office/drawing/2014/main" id="{EDE02332-2F80-F4EB-BE39-9F936EC73C97}"/>
              </a:ext>
            </a:extLst>
          </p:cNvPr>
          <p:cNvPicPr>
            <a:picLocks noChangeAspect="1"/>
          </p:cNvPicPr>
          <p:nvPr/>
        </p:nvPicPr>
        <p:blipFill>
          <a:blip r:embed="rId3"/>
          <a:stretch>
            <a:fillRect/>
          </a:stretch>
        </p:blipFill>
        <p:spPr>
          <a:xfrm>
            <a:off x="9574235" y="5896831"/>
            <a:ext cx="580190" cy="577804"/>
          </a:xfrm>
          <a:prstGeom prst="rect">
            <a:avLst/>
          </a:prstGeom>
        </p:spPr>
      </p:pic>
      <p:pic>
        <p:nvPicPr>
          <p:cNvPr id="6" name="Picture 5">
            <a:extLst>
              <a:ext uri="{FF2B5EF4-FFF2-40B4-BE49-F238E27FC236}">
                <a16:creationId xmlns:a16="http://schemas.microsoft.com/office/drawing/2014/main" id="{C04C899A-636A-A96F-5597-236FC19FFA9E}"/>
              </a:ext>
            </a:extLst>
          </p:cNvPr>
          <p:cNvPicPr>
            <a:picLocks noChangeAspect="1"/>
          </p:cNvPicPr>
          <p:nvPr/>
        </p:nvPicPr>
        <p:blipFill>
          <a:blip r:embed="rId4"/>
          <a:stretch>
            <a:fillRect/>
          </a:stretch>
        </p:blipFill>
        <p:spPr>
          <a:xfrm>
            <a:off x="10268200" y="5901204"/>
            <a:ext cx="580191" cy="577871"/>
          </a:xfrm>
          <a:prstGeom prst="rect">
            <a:avLst/>
          </a:prstGeom>
        </p:spPr>
      </p:pic>
      <p:sp>
        <p:nvSpPr>
          <p:cNvPr id="9" name="TextBox 8">
            <a:extLst>
              <a:ext uri="{FF2B5EF4-FFF2-40B4-BE49-F238E27FC236}">
                <a16:creationId xmlns:a16="http://schemas.microsoft.com/office/drawing/2014/main" id="{D016B2C8-5A1C-C683-38EE-D8B578620711}"/>
              </a:ext>
            </a:extLst>
          </p:cNvPr>
          <p:cNvSpPr txBox="1"/>
          <p:nvPr/>
        </p:nvSpPr>
        <p:spPr>
          <a:xfrm>
            <a:off x="719149" y="2457387"/>
            <a:ext cx="10468977" cy="3447098"/>
          </a:xfrm>
          <a:prstGeom prst="rect">
            <a:avLst/>
          </a:prstGeom>
          <a:noFill/>
        </p:spPr>
        <p:txBody>
          <a:bodyPr wrap="square" lIns="91440" tIns="45720" rIns="91440" bIns="45720" anchor="t">
            <a:spAutoFit/>
          </a:bodyPr>
          <a:lstStyle/>
          <a:p>
            <a:pPr>
              <a:defRPr/>
            </a:pPr>
            <a:endParaRPr lang="en-GB" sz="1000" b="1">
              <a:latin typeface="Aptos"/>
              <a:ea typeface="Calibri"/>
              <a:cs typeface="Calibri"/>
            </a:endParaRPr>
          </a:p>
          <a:p>
            <a:pPr marL="342900" indent="-342900" fontAlgn="base">
              <a:buFont typeface="Wingdings" panose="05000000000000000000" pitchFamily="2" charset="2"/>
              <a:buChar char="Ø"/>
            </a:pPr>
            <a:r>
              <a:rPr lang="en-US" sz="2000"/>
              <a:t>The Voice, Influence &amp; Change Team.</a:t>
            </a:r>
          </a:p>
          <a:p>
            <a:pPr fontAlgn="base"/>
            <a:endParaRPr lang="en-US" sz="2000"/>
          </a:p>
          <a:p>
            <a:pPr marL="342900" indent="-342900" fontAlgn="base">
              <a:buFont typeface="Wingdings" panose="05000000000000000000" pitchFamily="2" charset="2"/>
              <a:buChar char="Ø"/>
            </a:pPr>
            <a:r>
              <a:rPr lang="en-US" sz="2000"/>
              <a:t>Neglect is a complicated, confusing and a difficult topic for young people to talk about directly.  </a:t>
            </a:r>
            <a:endParaRPr lang="en-US" sz="2000">
              <a:ea typeface="Calibri"/>
              <a:cs typeface="Calibri"/>
            </a:endParaRPr>
          </a:p>
          <a:p>
            <a:pPr marL="342900" indent="-342900">
              <a:buFont typeface="Wingdings" panose="05000000000000000000" pitchFamily="2" charset="2"/>
              <a:buChar char="Ø"/>
            </a:pPr>
            <a:endParaRPr lang="en-US" sz="2000"/>
          </a:p>
          <a:p>
            <a:pPr marL="342900" indent="-342900">
              <a:buFont typeface="Wingdings" panose="05000000000000000000" pitchFamily="2" charset="2"/>
              <a:buChar char="Ø"/>
            </a:pPr>
            <a:r>
              <a:rPr lang="en-US" sz="2000"/>
              <a:t>So, we are here today to share young people's experiences so they do not have to revisit or relive experiences they have worked hard to survive, particularly when they may already carry a sense of blame or responsibility.​</a:t>
            </a:r>
            <a:endParaRPr lang="en-US">
              <a:ea typeface="Calibri"/>
              <a:cs typeface="Calibri"/>
            </a:endParaRPr>
          </a:p>
          <a:p>
            <a:pPr fontAlgn="base"/>
            <a:endParaRPr lang="en-US" sz="2000"/>
          </a:p>
          <a:p>
            <a:pPr marL="342900" indent="-342900" fontAlgn="base">
              <a:buFont typeface="Wingdings" panose="05000000000000000000" pitchFamily="2" charset="2"/>
              <a:buChar char="Ø"/>
            </a:pPr>
            <a:r>
              <a:rPr lang="en-US" sz="2000"/>
              <a:t>To use our knowledge of working with children in care, care leavers, and young people directly over the last 8 years through our regular work to feed into this session.</a:t>
            </a:r>
            <a:endParaRPr lang="en-GB" b="0" i="0">
              <a:solidFill>
                <a:srgbClr val="000000"/>
              </a:solidFill>
              <a:effectLst/>
              <a:latin typeface="Calibri"/>
              <a:ea typeface="Calibri"/>
              <a:cs typeface="Calibri"/>
            </a:endParaRPr>
          </a:p>
          <a:p>
            <a:pPr fontAlgn="base"/>
            <a:endParaRPr lang="en-GB" sz="800">
              <a:solidFill>
                <a:srgbClr val="000000"/>
              </a:solidFill>
              <a:latin typeface="Calibri"/>
              <a:ea typeface="Calibri"/>
              <a:cs typeface="Calibri"/>
            </a:endParaRPr>
          </a:p>
        </p:txBody>
      </p:sp>
      <p:sp>
        <p:nvSpPr>
          <p:cNvPr id="3" name="Rectangle: Rounded Corners 2">
            <a:extLst>
              <a:ext uri="{FF2B5EF4-FFF2-40B4-BE49-F238E27FC236}">
                <a16:creationId xmlns:a16="http://schemas.microsoft.com/office/drawing/2014/main" id="{DEC23C7A-D786-E8BB-4321-E93663AD4E66}"/>
              </a:ext>
            </a:extLst>
          </p:cNvPr>
          <p:cNvSpPr/>
          <p:nvPr/>
        </p:nvSpPr>
        <p:spPr>
          <a:xfrm>
            <a:off x="719149" y="1162963"/>
            <a:ext cx="10005533" cy="1082153"/>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nSpc>
                <a:spcPct val="200000"/>
              </a:lnSpc>
            </a:pPr>
            <a:r>
              <a:rPr lang="en-US" sz="2400" b="1">
                <a:solidFill>
                  <a:schemeClr val="tx1"/>
                </a:solidFill>
                <a:latin typeface="Aptos"/>
              </a:rPr>
              <a:t>Who we are and why we are speaking today:</a:t>
            </a:r>
            <a:endParaRPr lang="en-US" sz="2400">
              <a:solidFill>
                <a:schemeClr val="tx1"/>
              </a:solidFill>
              <a:latin typeface="Aptos"/>
            </a:endParaRPr>
          </a:p>
        </p:txBody>
      </p:sp>
    </p:spTree>
    <p:extLst>
      <p:ext uri="{BB962C8B-B14F-4D97-AF65-F5344CB8AC3E}">
        <p14:creationId xmlns:p14="http://schemas.microsoft.com/office/powerpoint/2010/main" val="1825935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72CFC-9F18-261C-AA81-19A03F212B1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FDFDE22-762E-2175-0D6D-39747914A714}"/>
              </a:ext>
            </a:extLst>
          </p:cNvPr>
          <p:cNvSpPr/>
          <p:nvPr/>
        </p:nvSpPr>
        <p:spPr>
          <a:xfrm>
            <a:off x="244929" y="752098"/>
            <a:ext cx="11417419" cy="5831257"/>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endParaRPr lang="en-GB"/>
          </a:p>
        </p:txBody>
      </p:sp>
      <p:pic>
        <p:nvPicPr>
          <p:cNvPr id="4" name="Picture 3">
            <a:extLst>
              <a:ext uri="{FF2B5EF4-FFF2-40B4-BE49-F238E27FC236}">
                <a16:creationId xmlns:a16="http://schemas.microsoft.com/office/drawing/2014/main" id="{466603FB-D1D2-9231-52B3-0BF078C656B2}"/>
              </a:ext>
            </a:extLst>
          </p:cNvPr>
          <p:cNvPicPr>
            <a:picLocks noChangeAspect="1"/>
          </p:cNvPicPr>
          <p:nvPr/>
        </p:nvPicPr>
        <p:blipFill>
          <a:blip r:embed="rId3"/>
          <a:stretch>
            <a:fillRect/>
          </a:stretch>
        </p:blipFill>
        <p:spPr>
          <a:xfrm>
            <a:off x="10540661" y="4864428"/>
            <a:ext cx="580190" cy="577804"/>
          </a:xfrm>
          <a:prstGeom prst="rect">
            <a:avLst/>
          </a:prstGeom>
        </p:spPr>
      </p:pic>
      <p:pic>
        <p:nvPicPr>
          <p:cNvPr id="6" name="Picture 5">
            <a:extLst>
              <a:ext uri="{FF2B5EF4-FFF2-40B4-BE49-F238E27FC236}">
                <a16:creationId xmlns:a16="http://schemas.microsoft.com/office/drawing/2014/main" id="{B10D77E8-CBF2-83D5-B5CF-D862F236D384}"/>
              </a:ext>
            </a:extLst>
          </p:cNvPr>
          <p:cNvPicPr>
            <a:picLocks noChangeAspect="1"/>
          </p:cNvPicPr>
          <p:nvPr/>
        </p:nvPicPr>
        <p:blipFill>
          <a:blip r:embed="rId4"/>
          <a:stretch>
            <a:fillRect/>
          </a:stretch>
        </p:blipFill>
        <p:spPr>
          <a:xfrm>
            <a:off x="10540660" y="5579407"/>
            <a:ext cx="580191" cy="577871"/>
          </a:xfrm>
          <a:prstGeom prst="rect">
            <a:avLst/>
          </a:prstGeom>
        </p:spPr>
      </p:pic>
      <p:sp>
        <p:nvSpPr>
          <p:cNvPr id="5" name="Rectangle: Rounded Corners 4">
            <a:extLst>
              <a:ext uri="{FF2B5EF4-FFF2-40B4-BE49-F238E27FC236}">
                <a16:creationId xmlns:a16="http://schemas.microsoft.com/office/drawing/2014/main" id="{DE6E2C52-C321-79BB-E350-17ABE086CAC5}"/>
              </a:ext>
            </a:extLst>
          </p:cNvPr>
          <p:cNvSpPr/>
          <p:nvPr/>
        </p:nvSpPr>
        <p:spPr>
          <a:xfrm>
            <a:off x="1135440" y="873382"/>
            <a:ext cx="8804062" cy="616291"/>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fontAlgn="base"/>
            <a:r>
              <a:rPr lang="en-GB" sz="2400" b="1">
                <a:solidFill>
                  <a:schemeClr val="bg1"/>
                </a:solidFill>
                <a:latin typeface="Aptos" panose="020B0004020202020204" pitchFamily="34" charset="0"/>
              </a:rPr>
              <a:t>Young people have described what neglect feels like…</a:t>
            </a:r>
            <a:endParaRPr lang="en-US" sz="2400" b="1">
              <a:solidFill>
                <a:schemeClr val="bg1"/>
              </a:solidFill>
              <a:latin typeface="Aptos" panose="020B0004020202020204" pitchFamily="34" charset="0"/>
            </a:endParaRPr>
          </a:p>
        </p:txBody>
      </p:sp>
      <p:pic>
        <p:nvPicPr>
          <p:cNvPr id="7" name="Picture 6" descr="A close up of words&#10;&#10;AI-generated content may be incorrect.">
            <a:extLst>
              <a:ext uri="{FF2B5EF4-FFF2-40B4-BE49-F238E27FC236}">
                <a16:creationId xmlns:a16="http://schemas.microsoft.com/office/drawing/2014/main" id="{B18B0778-15D3-9FE4-57A2-95013B506A73}"/>
              </a:ext>
            </a:extLst>
          </p:cNvPr>
          <p:cNvPicPr>
            <a:picLocks noChangeAspect="1"/>
          </p:cNvPicPr>
          <p:nvPr/>
        </p:nvPicPr>
        <p:blipFill>
          <a:blip r:embed="rId5"/>
          <a:stretch>
            <a:fillRect/>
          </a:stretch>
        </p:blipFill>
        <p:spPr>
          <a:xfrm>
            <a:off x="1430223" y="1608580"/>
            <a:ext cx="8118017" cy="4759071"/>
          </a:xfrm>
          <a:prstGeom prst="rect">
            <a:avLst/>
          </a:prstGeom>
        </p:spPr>
      </p:pic>
    </p:spTree>
    <p:extLst>
      <p:ext uri="{BB962C8B-B14F-4D97-AF65-F5344CB8AC3E}">
        <p14:creationId xmlns:p14="http://schemas.microsoft.com/office/powerpoint/2010/main" val="2524521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6BA6E-ACF7-BFFB-3713-F5AD3544A38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324787C-7F50-D78D-5FE5-BEAA390E560D}"/>
              </a:ext>
            </a:extLst>
          </p:cNvPr>
          <p:cNvSpPr/>
          <p:nvPr/>
        </p:nvSpPr>
        <p:spPr>
          <a:xfrm>
            <a:off x="254698" y="505075"/>
            <a:ext cx="11583496" cy="5931742"/>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endParaRPr lang="en-GB"/>
          </a:p>
        </p:txBody>
      </p:sp>
      <p:pic>
        <p:nvPicPr>
          <p:cNvPr id="4" name="Picture 3">
            <a:extLst>
              <a:ext uri="{FF2B5EF4-FFF2-40B4-BE49-F238E27FC236}">
                <a16:creationId xmlns:a16="http://schemas.microsoft.com/office/drawing/2014/main" id="{81312082-5A06-EC04-F863-0A7DAA6FAEAE}"/>
              </a:ext>
            </a:extLst>
          </p:cNvPr>
          <p:cNvPicPr>
            <a:picLocks noChangeAspect="1"/>
          </p:cNvPicPr>
          <p:nvPr/>
        </p:nvPicPr>
        <p:blipFill>
          <a:blip r:embed="rId3"/>
          <a:stretch>
            <a:fillRect/>
          </a:stretch>
        </p:blipFill>
        <p:spPr>
          <a:xfrm>
            <a:off x="10677430" y="4864428"/>
            <a:ext cx="580190" cy="577804"/>
          </a:xfrm>
          <a:prstGeom prst="rect">
            <a:avLst/>
          </a:prstGeom>
        </p:spPr>
      </p:pic>
      <p:pic>
        <p:nvPicPr>
          <p:cNvPr id="6" name="Picture 5">
            <a:extLst>
              <a:ext uri="{FF2B5EF4-FFF2-40B4-BE49-F238E27FC236}">
                <a16:creationId xmlns:a16="http://schemas.microsoft.com/office/drawing/2014/main" id="{4FDF6B05-BC4D-CB72-4F8C-557C87B75C04}"/>
              </a:ext>
            </a:extLst>
          </p:cNvPr>
          <p:cNvPicPr>
            <a:picLocks noChangeAspect="1"/>
          </p:cNvPicPr>
          <p:nvPr/>
        </p:nvPicPr>
        <p:blipFill>
          <a:blip r:embed="rId4"/>
          <a:stretch>
            <a:fillRect/>
          </a:stretch>
        </p:blipFill>
        <p:spPr>
          <a:xfrm>
            <a:off x="10775122" y="5579407"/>
            <a:ext cx="580191" cy="577871"/>
          </a:xfrm>
          <a:prstGeom prst="rect">
            <a:avLst/>
          </a:prstGeom>
        </p:spPr>
      </p:pic>
      <p:sp>
        <p:nvSpPr>
          <p:cNvPr id="8" name="Rectangle: Rounded Corners 7">
            <a:extLst>
              <a:ext uri="{FF2B5EF4-FFF2-40B4-BE49-F238E27FC236}">
                <a16:creationId xmlns:a16="http://schemas.microsoft.com/office/drawing/2014/main" id="{1116CEE9-42C6-9427-0506-25723BEF9DF3}"/>
              </a:ext>
            </a:extLst>
          </p:cNvPr>
          <p:cNvSpPr/>
          <p:nvPr/>
        </p:nvSpPr>
        <p:spPr>
          <a:xfrm>
            <a:off x="8399738" y="1244162"/>
            <a:ext cx="3077083" cy="1191391"/>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spcAft>
                <a:spcPts val="600"/>
              </a:spcAft>
              <a:defRPr sz="2000">
                <a:solidFill>
                  <a:srgbClr val="2D2D2D"/>
                </a:solidFill>
              </a:defRPr>
            </a:pPr>
            <a:r>
              <a:rPr lang="en-US" sz="2000" b="1">
                <a:solidFill>
                  <a:schemeClr val="tx1"/>
                </a:solidFill>
              </a:rPr>
              <a:t>I didn't say anything, I needed to protect my mum and sister. </a:t>
            </a:r>
            <a:endParaRPr lang="en-US" sz="2000" b="1">
              <a:solidFill>
                <a:schemeClr val="tx1"/>
              </a:solidFill>
              <a:ea typeface="Calibri"/>
              <a:cs typeface="Calibri"/>
            </a:endParaRPr>
          </a:p>
        </p:txBody>
      </p:sp>
      <p:sp>
        <p:nvSpPr>
          <p:cNvPr id="11" name="Rectangle: Rounded Corners 10">
            <a:extLst>
              <a:ext uri="{FF2B5EF4-FFF2-40B4-BE49-F238E27FC236}">
                <a16:creationId xmlns:a16="http://schemas.microsoft.com/office/drawing/2014/main" id="{F6EC89F4-03C1-3DAA-A99E-12497BC28403}"/>
              </a:ext>
            </a:extLst>
          </p:cNvPr>
          <p:cNvSpPr/>
          <p:nvPr/>
        </p:nvSpPr>
        <p:spPr>
          <a:xfrm>
            <a:off x="5164997" y="1184250"/>
            <a:ext cx="2931401" cy="1640457"/>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fontAlgn="base"/>
            <a:r>
              <a:rPr lang="en-GB" sz="2000" b="1">
                <a:solidFill>
                  <a:schemeClr val="bg1"/>
                </a:solidFill>
                <a:latin typeface="Calibri"/>
                <a:ea typeface="Calibri"/>
                <a:cs typeface="Calibri"/>
              </a:rPr>
              <a:t>My friend's bedroom was so pretty.  Her carpet was really soft. I'd never had carpet in my room.</a:t>
            </a:r>
          </a:p>
        </p:txBody>
      </p:sp>
      <p:sp>
        <p:nvSpPr>
          <p:cNvPr id="12" name="Rectangle: Rounded Corners 11">
            <a:extLst>
              <a:ext uri="{FF2B5EF4-FFF2-40B4-BE49-F238E27FC236}">
                <a16:creationId xmlns:a16="http://schemas.microsoft.com/office/drawing/2014/main" id="{B8D1ECE0-49DF-8636-647F-B819112C6D88}"/>
              </a:ext>
            </a:extLst>
          </p:cNvPr>
          <p:cNvSpPr/>
          <p:nvPr/>
        </p:nvSpPr>
        <p:spPr>
          <a:xfrm>
            <a:off x="3745308" y="3910329"/>
            <a:ext cx="3208815" cy="1423839"/>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fontAlgn="base"/>
            <a:r>
              <a:rPr lang="en-GB" sz="2000" b="1">
                <a:solidFill>
                  <a:schemeClr val="bg1"/>
                </a:solidFill>
                <a:latin typeface="Calibri"/>
                <a:ea typeface="Calibri"/>
                <a:cs typeface="Calibri"/>
              </a:rPr>
              <a:t>I was hungry. School dinners were yummy, but they hurt my tummy and made me poorly.  </a:t>
            </a:r>
            <a:endParaRPr lang="en-US" sz="2000" b="1">
              <a:solidFill>
                <a:schemeClr val="bg1"/>
              </a:solidFill>
              <a:latin typeface="Calibri"/>
              <a:ea typeface="Calibri"/>
              <a:cs typeface="Calibri"/>
            </a:endParaRPr>
          </a:p>
        </p:txBody>
      </p:sp>
      <p:sp>
        <p:nvSpPr>
          <p:cNvPr id="13" name="Rectangle: Rounded Corners 12">
            <a:extLst>
              <a:ext uri="{FF2B5EF4-FFF2-40B4-BE49-F238E27FC236}">
                <a16:creationId xmlns:a16="http://schemas.microsoft.com/office/drawing/2014/main" id="{BCD7827A-BAE9-6AA8-13B5-F77DD6C02119}"/>
              </a:ext>
            </a:extLst>
          </p:cNvPr>
          <p:cNvSpPr/>
          <p:nvPr/>
        </p:nvSpPr>
        <p:spPr>
          <a:xfrm>
            <a:off x="457377" y="3883825"/>
            <a:ext cx="3143635" cy="1539829"/>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spcAft>
                <a:spcPts val="600"/>
              </a:spcAft>
              <a:defRPr sz="2000">
                <a:solidFill>
                  <a:srgbClr val="2D2D2D"/>
                </a:solidFill>
              </a:defRPr>
            </a:pPr>
            <a:r>
              <a:rPr lang="en-US" sz="2000" b="1">
                <a:solidFill>
                  <a:schemeClr val="tx1"/>
                </a:solidFill>
                <a:ea typeface="Calibri"/>
                <a:cs typeface="Calibri"/>
              </a:rPr>
              <a:t>People kept asking what was wrong and if I was ok.  I thought I was.  I didn't know what they wanted me to say.</a:t>
            </a:r>
            <a:endParaRPr lang="en-US" sz="2000">
              <a:solidFill>
                <a:schemeClr val="tx1"/>
              </a:solidFill>
            </a:endParaRPr>
          </a:p>
        </p:txBody>
      </p:sp>
      <p:sp>
        <p:nvSpPr>
          <p:cNvPr id="15" name="Rectangle: Rounded Corners 14">
            <a:extLst>
              <a:ext uri="{FF2B5EF4-FFF2-40B4-BE49-F238E27FC236}">
                <a16:creationId xmlns:a16="http://schemas.microsoft.com/office/drawing/2014/main" id="{1788DFE2-9A02-093F-DF53-0F6A9B9700D4}"/>
              </a:ext>
            </a:extLst>
          </p:cNvPr>
          <p:cNvSpPr/>
          <p:nvPr/>
        </p:nvSpPr>
        <p:spPr>
          <a:xfrm>
            <a:off x="7476679" y="5119564"/>
            <a:ext cx="3077083" cy="1191391"/>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spcAft>
                <a:spcPts val="600"/>
              </a:spcAft>
              <a:defRPr sz="2000">
                <a:solidFill>
                  <a:srgbClr val="2D2D2D"/>
                </a:solidFill>
              </a:defRPr>
            </a:pPr>
            <a:r>
              <a:rPr lang="en-US" sz="2000" b="1">
                <a:solidFill>
                  <a:schemeClr val="tx1"/>
                </a:solidFill>
              </a:rPr>
              <a:t>I learnt to do adult things too early to look after my family. It wasn't fair.</a:t>
            </a:r>
            <a:endParaRPr lang="en-US" sz="2000" b="1">
              <a:solidFill>
                <a:schemeClr val="tx1"/>
              </a:solidFill>
              <a:ea typeface="Calibri"/>
              <a:cs typeface="Calibri"/>
            </a:endParaRPr>
          </a:p>
        </p:txBody>
      </p:sp>
      <p:sp>
        <p:nvSpPr>
          <p:cNvPr id="18" name="Rectangle: Rounded Corners 17">
            <a:extLst>
              <a:ext uri="{FF2B5EF4-FFF2-40B4-BE49-F238E27FC236}">
                <a16:creationId xmlns:a16="http://schemas.microsoft.com/office/drawing/2014/main" id="{A2AE85D9-5E77-C9FF-6253-14AD9A3A6187}"/>
              </a:ext>
            </a:extLst>
          </p:cNvPr>
          <p:cNvSpPr/>
          <p:nvPr/>
        </p:nvSpPr>
        <p:spPr>
          <a:xfrm>
            <a:off x="9516032" y="2564273"/>
            <a:ext cx="2157567" cy="2174293"/>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a:solidFill>
                  <a:schemeClr val="bg1"/>
                </a:solidFill>
                <a:latin typeface="Calibri"/>
                <a:ea typeface="Calibri"/>
                <a:cs typeface="Calibri"/>
              </a:rPr>
              <a:t>No one noticed how different they were to me and my older brother. He got everything.</a:t>
            </a:r>
            <a:endParaRPr lang="en-US" sz="2000">
              <a:solidFill>
                <a:schemeClr val="bg1"/>
              </a:solidFill>
              <a:latin typeface="Calibri"/>
              <a:ea typeface="Calibri"/>
              <a:cs typeface="Calibri"/>
            </a:endParaRPr>
          </a:p>
        </p:txBody>
      </p:sp>
      <p:sp>
        <p:nvSpPr>
          <p:cNvPr id="20" name="Rectangle: Rounded Corners 19">
            <a:extLst>
              <a:ext uri="{FF2B5EF4-FFF2-40B4-BE49-F238E27FC236}">
                <a16:creationId xmlns:a16="http://schemas.microsoft.com/office/drawing/2014/main" id="{73E4F0A6-DC22-7314-3D9F-12FD957E3DE6}"/>
              </a:ext>
            </a:extLst>
          </p:cNvPr>
          <p:cNvSpPr/>
          <p:nvPr/>
        </p:nvSpPr>
        <p:spPr>
          <a:xfrm>
            <a:off x="762426" y="5593406"/>
            <a:ext cx="6569957" cy="686071"/>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fontAlgn="base"/>
            <a:r>
              <a:rPr lang="en-GB" sz="2000" b="1">
                <a:solidFill>
                  <a:schemeClr val="bg1"/>
                </a:solidFill>
                <a:latin typeface="Calibri"/>
                <a:ea typeface="Calibri"/>
                <a:cs typeface="Calibri"/>
              </a:rPr>
              <a:t>I didn’t know things could be different, but when they were it felt good after a while. </a:t>
            </a:r>
          </a:p>
        </p:txBody>
      </p:sp>
      <p:sp>
        <p:nvSpPr>
          <p:cNvPr id="3" name="Rectangle: Rounded Corners 2">
            <a:extLst>
              <a:ext uri="{FF2B5EF4-FFF2-40B4-BE49-F238E27FC236}">
                <a16:creationId xmlns:a16="http://schemas.microsoft.com/office/drawing/2014/main" id="{A61082F4-A653-AD3A-C9E4-F5CBE3F87468}"/>
              </a:ext>
            </a:extLst>
          </p:cNvPr>
          <p:cNvSpPr/>
          <p:nvPr/>
        </p:nvSpPr>
        <p:spPr>
          <a:xfrm>
            <a:off x="6855195" y="641154"/>
            <a:ext cx="4291844" cy="450314"/>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fontAlgn="base"/>
            <a:r>
              <a:rPr lang="en-GB" sz="2000" b="1">
                <a:solidFill>
                  <a:schemeClr val="bg1"/>
                </a:solidFill>
                <a:latin typeface="Calibri"/>
                <a:ea typeface="Calibri"/>
                <a:cs typeface="Calibri"/>
              </a:rPr>
              <a:t>My normal isn’t your normal.</a:t>
            </a:r>
          </a:p>
        </p:txBody>
      </p:sp>
      <p:sp>
        <p:nvSpPr>
          <p:cNvPr id="7" name="Rectangle: Rounded Corners 6">
            <a:extLst>
              <a:ext uri="{FF2B5EF4-FFF2-40B4-BE49-F238E27FC236}">
                <a16:creationId xmlns:a16="http://schemas.microsoft.com/office/drawing/2014/main" id="{AF3E50F3-777E-8F7C-CC18-803C81044426}"/>
              </a:ext>
            </a:extLst>
          </p:cNvPr>
          <p:cNvSpPr/>
          <p:nvPr/>
        </p:nvSpPr>
        <p:spPr>
          <a:xfrm>
            <a:off x="3067329" y="1224194"/>
            <a:ext cx="1892020" cy="1561761"/>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spcAft>
                <a:spcPts val="600"/>
              </a:spcAft>
              <a:defRPr sz="2000">
                <a:solidFill>
                  <a:srgbClr val="2D2D2D"/>
                </a:solidFill>
              </a:defRPr>
            </a:pPr>
            <a:r>
              <a:rPr lang="en-GB" sz="2000" b="1" i="0" u="none" strike="noStrike" baseline="0">
                <a:solidFill>
                  <a:srgbClr val="FFFFFF"/>
                </a:solidFill>
                <a:latin typeface="Calibri"/>
                <a:ea typeface="Segoe UI"/>
                <a:cs typeface="Segoe UI"/>
              </a:rPr>
              <a:t> </a:t>
            </a:r>
            <a:r>
              <a:rPr lang="en-GB" sz="2000" b="1" i="0" u="none" strike="noStrike" baseline="0">
                <a:solidFill>
                  <a:schemeClr val="tx1"/>
                </a:solidFill>
                <a:latin typeface="Calibri"/>
                <a:ea typeface="Segoe UI"/>
                <a:cs typeface="Segoe UI"/>
              </a:rPr>
              <a:t>I was lonely, mum and dad worked all the time.</a:t>
            </a:r>
            <a:r>
              <a:rPr lang="en-GB" sz="2000" b="0" i="0">
                <a:solidFill>
                  <a:schemeClr val="tx1"/>
                </a:solidFill>
                <a:latin typeface="Calibri"/>
                <a:ea typeface="Calibri"/>
                <a:cs typeface="Calibri"/>
              </a:rPr>
              <a:t>​</a:t>
            </a:r>
            <a:endParaRPr lang="en-US" sz="2000" b="1">
              <a:solidFill>
                <a:schemeClr val="tx1"/>
              </a:solidFill>
              <a:ea typeface="Calibri"/>
              <a:cs typeface="Calibri"/>
            </a:endParaRPr>
          </a:p>
        </p:txBody>
      </p:sp>
      <p:sp>
        <p:nvSpPr>
          <p:cNvPr id="9" name="Rectangle: Rounded Corners 8">
            <a:extLst>
              <a:ext uri="{FF2B5EF4-FFF2-40B4-BE49-F238E27FC236}">
                <a16:creationId xmlns:a16="http://schemas.microsoft.com/office/drawing/2014/main" id="{BAD0E040-562C-B302-A7E5-60C5B836FA69}"/>
              </a:ext>
            </a:extLst>
          </p:cNvPr>
          <p:cNvSpPr/>
          <p:nvPr/>
        </p:nvSpPr>
        <p:spPr>
          <a:xfrm>
            <a:off x="457377" y="768591"/>
            <a:ext cx="2448732" cy="2159733"/>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100" b="1">
              <a:solidFill>
                <a:schemeClr val="bg1"/>
              </a:solidFill>
              <a:latin typeface="Calibri"/>
              <a:ea typeface="Calibri"/>
              <a:cs typeface="Calibri"/>
            </a:endParaRPr>
          </a:p>
          <a:p>
            <a:pPr algn="ctr"/>
            <a:r>
              <a:rPr lang="en-US" sz="2000" b="1">
                <a:solidFill>
                  <a:schemeClr val="bg1"/>
                </a:solidFill>
                <a:latin typeface="Calibri"/>
                <a:ea typeface="Calibri"/>
                <a:cs typeface="Calibri"/>
              </a:rPr>
              <a:t>I felt sadder when I left home, I wish you had helped my daddy. He loved me but couldn’t do everything I needed.</a:t>
            </a:r>
            <a:endParaRPr lang="en-US" sz="2000">
              <a:solidFill>
                <a:schemeClr val="bg1"/>
              </a:solidFill>
              <a:latin typeface="Calibri"/>
              <a:ea typeface="Calibri"/>
              <a:cs typeface="Calibri"/>
            </a:endParaRPr>
          </a:p>
          <a:p>
            <a:pPr algn="ctr"/>
            <a:endParaRPr lang="en-GB" sz="2100" b="1">
              <a:solidFill>
                <a:schemeClr val="bg1"/>
              </a:solidFill>
              <a:latin typeface="Calibri"/>
              <a:ea typeface="Calibri"/>
              <a:cs typeface="Calibri"/>
            </a:endParaRPr>
          </a:p>
        </p:txBody>
      </p:sp>
      <p:sp>
        <p:nvSpPr>
          <p:cNvPr id="10" name="Rectangle: Rounded Corners 9">
            <a:extLst>
              <a:ext uri="{FF2B5EF4-FFF2-40B4-BE49-F238E27FC236}">
                <a16:creationId xmlns:a16="http://schemas.microsoft.com/office/drawing/2014/main" id="{001BEFCC-BFCD-852A-F231-88CC4461FFFD}"/>
              </a:ext>
            </a:extLst>
          </p:cNvPr>
          <p:cNvSpPr/>
          <p:nvPr/>
        </p:nvSpPr>
        <p:spPr>
          <a:xfrm>
            <a:off x="1051780" y="3074902"/>
            <a:ext cx="5225368" cy="607655"/>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spcAft>
                <a:spcPts val="600"/>
              </a:spcAft>
              <a:defRPr sz="2000">
                <a:solidFill>
                  <a:srgbClr val="2D2D2D"/>
                </a:solidFill>
              </a:defRPr>
            </a:pPr>
            <a:endParaRPr lang="en-GB" sz="2000" b="1">
              <a:solidFill>
                <a:schemeClr val="tx1"/>
              </a:solidFill>
              <a:ea typeface="Calibri"/>
              <a:cs typeface="Calibri"/>
            </a:endParaRPr>
          </a:p>
          <a:p>
            <a:pPr algn="ctr">
              <a:lnSpc>
                <a:spcPct val="90000"/>
              </a:lnSpc>
              <a:spcAft>
                <a:spcPts val="600"/>
              </a:spcAft>
              <a:defRPr sz="2000">
                <a:solidFill>
                  <a:srgbClr val="2D2D2D"/>
                </a:solidFill>
              </a:defRPr>
            </a:pPr>
            <a:r>
              <a:rPr lang="en-GB" sz="2000" b="1">
                <a:solidFill>
                  <a:schemeClr val="tx1"/>
                </a:solidFill>
                <a:ea typeface="Calibri"/>
                <a:cs typeface="Calibri"/>
              </a:rPr>
              <a:t>Why did no one notice? Why did no one help? </a:t>
            </a:r>
          </a:p>
          <a:p>
            <a:pPr algn="ctr">
              <a:lnSpc>
                <a:spcPct val="90000"/>
              </a:lnSpc>
              <a:spcAft>
                <a:spcPts val="600"/>
              </a:spcAft>
              <a:defRPr sz="2000">
                <a:solidFill>
                  <a:srgbClr val="2D2D2D"/>
                </a:solidFill>
              </a:defRPr>
            </a:pPr>
            <a:r>
              <a:rPr lang="en-GB" sz="2000" b="0" i="0">
                <a:solidFill>
                  <a:schemeClr val="tx1"/>
                </a:solidFill>
                <a:latin typeface="Calibri"/>
                <a:ea typeface="Calibri"/>
                <a:cs typeface="Calibri"/>
              </a:rPr>
              <a:t>​</a:t>
            </a:r>
            <a:endParaRPr lang="en-US" sz="2000" b="1">
              <a:solidFill>
                <a:schemeClr val="tx1"/>
              </a:solidFill>
              <a:ea typeface="Calibri"/>
              <a:cs typeface="Calibri"/>
            </a:endParaRPr>
          </a:p>
        </p:txBody>
      </p:sp>
      <p:sp>
        <p:nvSpPr>
          <p:cNvPr id="14" name="Rectangle: Rounded Corners 13">
            <a:extLst>
              <a:ext uri="{FF2B5EF4-FFF2-40B4-BE49-F238E27FC236}">
                <a16:creationId xmlns:a16="http://schemas.microsoft.com/office/drawing/2014/main" id="{134381C8-CFC2-31E2-66F5-B9B4C9934A65}"/>
              </a:ext>
            </a:extLst>
          </p:cNvPr>
          <p:cNvSpPr/>
          <p:nvPr/>
        </p:nvSpPr>
        <p:spPr>
          <a:xfrm>
            <a:off x="7074104" y="2982047"/>
            <a:ext cx="2277333" cy="1936103"/>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spcAft>
                <a:spcPts val="600"/>
              </a:spcAft>
              <a:defRPr sz="2000">
                <a:solidFill>
                  <a:srgbClr val="2D2D2D"/>
                </a:solidFill>
              </a:defRPr>
            </a:pPr>
            <a:r>
              <a:rPr lang="en-US" sz="2000" b="1" err="1">
                <a:solidFill>
                  <a:schemeClr val="tx1"/>
                </a:solidFill>
              </a:rPr>
              <a:t>Mrs</a:t>
            </a:r>
            <a:r>
              <a:rPr lang="en-US" sz="2000" b="1">
                <a:solidFill>
                  <a:schemeClr val="tx1"/>
                </a:solidFill>
              </a:rPr>
              <a:t> B changed my life.</a:t>
            </a:r>
          </a:p>
          <a:p>
            <a:pPr algn="ctr">
              <a:lnSpc>
                <a:spcPct val="90000"/>
              </a:lnSpc>
              <a:spcAft>
                <a:spcPts val="600"/>
              </a:spcAft>
              <a:defRPr sz="2000">
                <a:solidFill>
                  <a:srgbClr val="2D2D2D"/>
                </a:solidFill>
              </a:defRPr>
            </a:pPr>
            <a:r>
              <a:rPr lang="en-US" sz="2000" b="1">
                <a:solidFill>
                  <a:schemeClr val="tx1"/>
                </a:solidFill>
              </a:rPr>
              <a:t> I will remember her forever. Everyone needs a </a:t>
            </a:r>
            <a:r>
              <a:rPr lang="en-US" sz="2000" b="1" err="1">
                <a:solidFill>
                  <a:schemeClr val="tx1"/>
                </a:solidFill>
              </a:rPr>
              <a:t>Mrs</a:t>
            </a:r>
            <a:r>
              <a:rPr lang="en-US" sz="2000" b="1">
                <a:solidFill>
                  <a:schemeClr val="tx1"/>
                </a:solidFill>
              </a:rPr>
              <a:t> B!</a:t>
            </a:r>
            <a:endParaRPr lang="en-US" sz="2000" b="1">
              <a:solidFill>
                <a:schemeClr val="tx1"/>
              </a:solidFill>
              <a:ea typeface="Calibri"/>
              <a:cs typeface="Calibri"/>
            </a:endParaRPr>
          </a:p>
        </p:txBody>
      </p:sp>
      <p:sp>
        <p:nvSpPr>
          <p:cNvPr id="16" name="Rectangle: Rounded Corners 15">
            <a:extLst>
              <a:ext uri="{FF2B5EF4-FFF2-40B4-BE49-F238E27FC236}">
                <a16:creationId xmlns:a16="http://schemas.microsoft.com/office/drawing/2014/main" id="{4F99FA6F-DE4F-FA25-8E61-E41CEA314DB2}"/>
              </a:ext>
            </a:extLst>
          </p:cNvPr>
          <p:cNvSpPr/>
          <p:nvPr/>
        </p:nvSpPr>
        <p:spPr>
          <a:xfrm>
            <a:off x="3067329" y="632929"/>
            <a:ext cx="3309902" cy="444687"/>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spcAft>
                <a:spcPts val="600"/>
              </a:spcAft>
              <a:defRPr sz="2000">
                <a:solidFill>
                  <a:srgbClr val="2D2D2D"/>
                </a:solidFill>
              </a:defRPr>
            </a:pPr>
            <a:r>
              <a:rPr lang="en-US" sz="2000" b="1">
                <a:solidFill>
                  <a:schemeClr val="tx1"/>
                </a:solidFill>
              </a:rPr>
              <a:t>I was bullied at school, a lot!</a:t>
            </a:r>
            <a:endParaRPr lang="en-US" sz="2000" b="1">
              <a:solidFill>
                <a:schemeClr val="tx1"/>
              </a:solidFill>
              <a:ea typeface="Calibri"/>
              <a:cs typeface="Calibri"/>
            </a:endParaRPr>
          </a:p>
        </p:txBody>
      </p:sp>
    </p:spTree>
    <p:extLst>
      <p:ext uri="{BB962C8B-B14F-4D97-AF65-F5344CB8AC3E}">
        <p14:creationId xmlns:p14="http://schemas.microsoft.com/office/powerpoint/2010/main" val="2542741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301A8-7F0B-E506-2834-DF0A6561C4B8}"/>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E823B11-A3F3-D70E-ABB3-67BDC2D75E39}"/>
              </a:ext>
            </a:extLst>
          </p:cNvPr>
          <p:cNvSpPr/>
          <p:nvPr/>
        </p:nvSpPr>
        <p:spPr>
          <a:xfrm>
            <a:off x="244929" y="752098"/>
            <a:ext cx="11417419" cy="5831257"/>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endParaRPr lang="en-GB"/>
          </a:p>
        </p:txBody>
      </p:sp>
      <p:pic>
        <p:nvPicPr>
          <p:cNvPr id="4" name="Picture 3">
            <a:extLst>
              <a:ext uri="{FF2B5EF4-FFF2-40B4-BE49-F238E27FC236}">
                <a16:creationId xmlns:a16="http://schemas.microsoft.com/office/drawing/2014/main" id="{A77C684D-8EEB-C679-3F4F-C1147FDB69EF}"/>
              </a:ext>
            </a:extLst>
          </p:cNvPr>
          <p:cNvPicPr>
            <a:picLocks noChangeAspect="1"/>
          </p:cNvPicPr>
          <p:nvPr/>
        </p:nvPicPr>
        <p:blipFill>
          <a:blip r:embed="rId3"/>
          <a:stretch>
            <a:fillRect/>
          </a:stretch>
        </p:blipFill>
        <p:spPr>
          <a:xfrm>
            <a:off x="10694361" y="2792329"/>
            <a:ext cx="580190" cy="577804"/>
          </a:xfrm>
          <a:prstGeom prst="rect">
            <a:avLst/>
          </a:prstGeom>
        </p:spPr>
      </p:pic>
      <p:pic>
        <p:nvPicPr>
          <p:cNvPr id="6" name="Picture 5">
            <a:extLst>
              <a:ext uri="{FF2B5EF4-FFF2-40B4-BE49-F238E27FC236}">
                <a16:creationId xmlns:a16="http://schemas.microsoft.com/office/drawing/2014/main" id="{CD9DB808-B2A8-81A8-5A0C-247A7E8B7BD4}"/>
              </a:ext>
            </a:extLst>
          </p:cNvPr>
          <p:cNvPicPr>
            <a:picLocks noChangeAspect="1"/>
          </p:cNvPicPr>
          <p:nvPr/>
        </p:nvPicPr>
        <p:blipFill>
          <a:blip r:embed="rId4"/>
          <a:stretch>
            <a:fillRect/>
          </a:stretch>
        </p:blipFill>
        <p:spPr>
          <a:xfrm>
            <a:off x="10694361" y="2000202"/>
            <a:ext cx="580191" cy="577871"/>
          </a:xfrm>
          <a:prstGeom prst="rect">
            <a:avLst/>
          </a:prstGeom>
        </p:spPr>
      </p:pic>
      <p:sp>
        <p:nvSpPr>
          <p:cNvPr id="5" name="Rectangle: Rounded Corners 4">
            <a:extLst>
              <a:ext uri="{FF2B5EF4-FFF2-40B4-BE49-F238E27FC236}">
                <a16:creationId xmlns:a16="http://schemas.microsoft.com/office/drawing/2014/main" id="{9E27A7C5-21E9-4A25-0F1F-5F36C6DD810E}"/>
              </a:ext>
            </a:extLst>
          </p:cNvPr>
          <p:cNvSpPr/>
          <p:nvPr/>
        </p:nvSpPr>
        <p:spPr>
          <a:xfrm>
            <a:off x="810942" y="1018288"/>
            <a:ext cx="10285391" cy="577804"/>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fontAlgn="base"/>
            <a:r>
              <a:rPr lang="en-GB" sz="2400" b="1">
                <a:solidFill>
                  <a:schemeClr val="bg1"/>
                </a:solidFill>
                <a:latin typeface="Calibri"/>
                <a:ea typeface="Calibri"/>
                <a:cs typeface="Calibri"/>
              </a:rPr>
              <a:t>Young people have told us what they want adults to do differently or to know</a:t>
            </a:r>
            <a:endParaRPr lang="en-US" sz="2400" b="1">
              <a:solidFill>
                <a:schemeClr val="bg1"/>
              </a:solidFill>
              <a:latin typeface="Calibri"/>
              <a:ea typeface="Calibri"/>
              <a:cs typeface="Calibri"/>
            </a:endParaRPr>
          </a:p>
        </p:txBody>
      </p:sp>
      <p:pic>
        <p:nvPicPr>
          <p:cNvPr id="3" name="Picture 2" descr="A close up of words&#10;&#10;AI-generated content may be incorrect.">
            <a:extLst>
              <a:ext uri="{FF2B5EF4-FFF2-40B4-BE49-F238E27FC236}">
                <a16:creationId xmlns:a16="http://schemas.microsoft.com/office/drawing/2014/main" id="{DD1603AF-64F7-8B06-5BBC-077628796C9F}"/>
              </a:ext>
            </a:extLst>
          </p:cNvPr>
          <p:cNvPicPr>
            <a:picLocks noChangeAspect="1"/>
          </p:cNvPicPr>
          <p:nvPr/>
        </p:nvPicPr>
        <p:blipFill>
          <a:blip r:embed="rId5"/>
          <a:srcRect l="15130" t="24764" r="11130" b="-378"/>
          <a:stretch>
            <a:fillRect/>
          </a:stretch>
        </p:blipFill>
        <p:spPr>
          <a:xfrm>
            <a:off x="668710" y="1851713"/>
            <a:ext cx="6705426" cy="3156946"/>
          </a:xfrm>
          <a:prstGeom prst="rect">
            <a:avLst/>
          </a:prstGeom>
        </p:spPr>
      </p:pic>
      <p:sp>
        <p:nvSpPr>
          <p:cNvPr id="8" name="Rectangle: Rounded Corners 7">
            <a:extLst>
              <a:ext uri="{FF2B5EF4-FFF2-40B4-BE49-F238E27FC236}">
                <a16:creationId xmlns:a16="http://schemas.microsoft.com/office/drawing/2014/main" id="{FC4B75FD-D620-DA08-F57B-7A59059BAF5E}"/>
              </a:ext>
            </a:extLst>
          </p:cNvPr>
          <p:cNvSpPr/>
          <p:nvPr/>
        </p:nvSpPr>
        <p:spPr>
          <a:xfrm>
            <a:off x="810942" y="5152616"/>
            <a:ext cx="10285391" cy="1309892"/>
          </a:xfrm>
          <a:prstGeom prst="roundRect">
            <a:avLst/>
          </a:prstGeom>
          <a:solidFill>
            <a:srgbClr val="78BE5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lnSpc>
                <a:spcPct val="90000"/>
              </a:lnSpc>
              <a:spcAft>
                <a:spcPts val="600"/>
              </a:spcAft>
            </a:pPr>
            <a:r>
              <a:rPr lang="en-US" sz="2400">
                <a:solidFill>
                  <a:schemeClr val="bg1"/>
                </a:solidFill>
              </a:rPr>
              <a:t>Young people want adults who </a:t>
            </a:r>
          </a:p>
          <a:p>
            <a:pPr algn="ctr">
              <a:lnSpc>
                <a:spcPct val="90000"/>
              </a:lnSpc>
              <a:spcAft>
                <a:spcPts val="600"/>
              </a:spcAft>
            </a:pPr>
            <a:r>
              <a:rPr lang="en-US" sz="2400" b="1">
                <a:solidFill>
                  <a:schemeClr val="bg1"/>
                </a:solidFill>
              </a:rPr>
              <a:t>notice earlier, join the dots, follow through</a:t>
            </a:r>
            <a:r>
              <a:rPr lang="en-US" sz="2400">
                <a:solidFill>
                  <a:schemeClr val="bg1"/>
                </a:solidFill>
              </a:rPr>
              <a:t>, and </a:t>
            </a:r>
            <a:r>
              <a:rPr lang="en-US" sz="2400" b="1">
                <a:solidFill>
                  <a:schemeClr val="bg1"/>
                </a:solidFill>
              </a:rPr>
              <a:t>do not disappear when things get complicated or when things look well</a:t>
            </a:r>
            <a:r>
              <a:rPr lang="en-US" sz="2400">
                <a:solidFill>
                  <a:schemeClr val="bg1"/>
                </a:solidFill>
              </a:rPr>
              <a:t>...</a:t>
            </a:r>
          </a:p>
        </p:txBody>
      </p:sp>
      <p:sp>
        <p:nvSpPr>
          <p:cNvPr id="11" name="Rectangle: Rounded Corners 10">
            <a:extLst>
              <a:ext uri="{FF2B5EF4-FFF2-40B4-BE49-F238E27FC236}">
                <a16:creationId xmlns:a16="http://schemas.microsoft.com/office/drawing/2014/main" id="{4E1FE7D7-D546-4E14-C971-C277547C5DA0}"/>
              </a:ext>
            </a:extLst>
          </p:cNvPr>
          <p:cNvSpPr/>
          <p:nvPr/>
        </p:nvSpPr>
        <p:spPr>
          <a:xfrm>
            <a:off x="7625994" y="1705384"/>
            <a:ext cx="2834919" cy="3416320"/>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nSpc>
                <a:spcPct val="200000"/>
              </a:lnSpc>
            </a:pPr>
            <a:r>
              <a:rPr lang="en-US" sz="2400" b="1">
                <a:solidFill>
                  <a:schemeClr val="tx1"/>
                </a:solidFill>
                <a:latin typeface="Aptos"/>
              </a:rPr>
              <a:t> </a:t>
            </a:r>
          </a:p>
        </p:txBody>
      </p:sp>
      <p:sp>
        <p:nvSpPr>
          <p:cNvPr id="12" name="TextBox 11">
            <a:extLst>
              <a:ext uri="{FF2B5EF4-FFF2-40B4-BE49-F238E27FC236}">
                <a16:creationId xmlns:a16="http://schemas.microsoft.com/office/drawing/2014/main" id="{B10878A0-53CA-1211-80BA-8A27B369C054}"/>
              </a:ext>
            </a:extLst>
          </p:cNvPr>
          <p:cNvSpPr txBox="1"/>
          <p:nvPr/>
        </p:nvSpPr>
        <p:spPr>
          <a:xfrm>
            <a:off x="7625994" y="2002692"/>
            <a:ext cx="2834919" cy="3077766"/>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2200" b="1" i="0" u="none" strike="noStrike" baseline="0">
                <a:solidFill>
                  <a:srgbClr val="000000"/>
                </a:solidFill>
                <a:latin typeface="Calibri"/>
                <a:ea typeface="Segoe UI"/>
                <a:cs typeface="Segoe UI"/>
              </a:rPr>
              <a:t>When someone noticed and helped, things started to change.</a:t>
            </a:r>
          </a:p>
          <a:p>
            <a:pPr algn="ctr"/>
            <a:endParaRPr lang="en-GB" sz="2200" b="1">
              <a:solidFill>
                <a:srgbClr val="000000"/>
              </a:solidFill>
              <a:latin typeface="Calibri"/>
              <a:ea typeface="Segoe UI"/>
              <a:cs typeface="Segoe UI"/>
            </a:endParaRPr>
          </a:p>
          <a:p>
            <a:pPr algn="ctr"/>
            <a:r>
              <a:rPr lang="en-GB" sz="2200" b="1" i="0" u="none" strike="noStrike" baseline="0">
                <a:solidFill>
                  <a:srgbClr val="000000"/>
                </a:solidFill>
                <a:latin typeface="Calibri"/>
                <a:ea typeface="Segoe UI"/>
                <a:cs typeface="Segoe UI"/>
              </a:rPr>
              <a:t> It felt scary but I saw things could be different for me.</a:t>
            </a:r>
            <a:r>
              <a:rPr sz="2200" b="0" i="0">
                <a:solidFill>
                  <a:srgbClr val="000000"/>
                </a:solidFill>
                <a:latin typeface="Calibri"/>
                <a:ea typeface="Calibri"/>
                <a:cs typeface="Calibri"/>
              </a:rPr>
              <a:t>​</a:t>
            </a:r>
            <a:endParaRPr lang="en-GB"/>
          </a:p>
          <a:p>
            <a:pPr algn="ctr"/>
            <a:endParaRPr lang="en-GB"/>
          </a:p>
        </p:txBody>
      </p:sp>
    </p:spTree>
    <p:extLst>
      <p:ext uri="{BB962C8B-B14F-4D97-AF65-F5344CB8AC3E}">
        <p14:creationId xmlns:p14="http://schemas.microsoft.com/office/powerpoint/2010/main" val="3128178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AA36DD5-11C5-D950-80AF-6FEA19590ED3}"/>
              </a:ext>
            </a:extLst>
          </p:cNvPr>
          <p:cNvSpPr/>
          <p:nvPr/>
        </p:nvSpPr>
        <p:spPr>
          <a:xfrm>
            <a:off x="547462" y="1584810"/>
            <a:ext cx="11148532" cy="1589833"/>
          </a:xfrm>
          <a:prstGeom prst="roundRect">
            <a:avLst/>
          </a:prstGeom>
          <a:solidFill>
            <a:srgbClr val="78BE5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Aft>
                <a:spcPts val="600"/>
              </a:spcAft>
            </a:pPr>
            <a:endParaRPr lang="en-US" sz="2200" b="1">
              <a:solidFill>
                <a:schemeClr val="bg1"/>
              </a:solidFill>
              <a:latin typeface="Calibri"/>
              <a:ea typeface="Calibri"/>
              <a:cs typeface="Calibri"/>
            </a:endParaRPr>
          </a:p>
          <a:p>
            <a:pPr>
              <a:lnSpc>
                <a:spcPct val="90000"/>
              </a:lnSpc>
              <a:spcAft>
                <a:spcPts val="600"/>
              </a:spcAft>
            </a:pPr>
            <a:endParaRPr lang="en-US" sz="2200" b="1">
              <a:solidFill>
                <a:schemeClr val="bg1"/>
              </a:solidFill>
              <a:latin typeface="Calibri"/>
              <a:ea typeface="Calibri"/>
              <a:cs typeface="Calibri"/>
            </a:endParaRPr>
          </a:p>
          <a:p>
            <a:pPr>
              <a:lnSpc>
                <a:spcPct val="90000"/>
              </a:lnSpc>
              <a:spcAft>
                <a:spcPts val="600"/>
              </a:spcAft>
            </a:pPr>
            <a:r>
              <a:rPr lang="en-US" sz="2100" b="1">
                <a:solidFill>
                  <a:schemeClr val="bg1"/>
                </a:solidFill>
                <a:latin typeface="Calibri"/>
                <a:ea typeface="Calibri"/>
                <a:cs typeface="Calibri"/>
              </a:rPr>
              <a:t>For all young people:</a:t>
            </a:r>
            <a:endParaRPr lang="en-US" sz="2100">
              <a:solidFill>
                <a:schemeClr val="bg1"/>
              </a:solidFill>
              <a:latin typeface="Calibri"/>
              <a:ea typeface="Calibri"/>
              <a:cs typeface="Calibri"/>
            </a:endParaRPr>
          </a:p>
          <a:p>
            <a:pPr marL="457200" indent="-457200">
              <a:lnSpc>
                <a:spcPct val="90000"/>
              </a:lnSpc>
              <a:spcAft>
                <a:spcPts val="600"/>
              </a:spcAft>
              <a:buFont typeface="Arial"/>
              <a:buChar char="•"/>
            </a:pPr>
            <a:r>
              <a:rPr lang="en-US" sz="2100" b="1">
                <a:solidFill>
                  <a:schemeClr val="tx1"/>
                </a:solidFill>
                <a:latin typeface="Calibri"/>
                <a:ea typeface="Calibri"/>
                <a:cs typeface="Calibri"/>
              </a:rPr>
              <a:t>When neglect ends, it doesn't mean it will never happen again.  </a:t>
            </a:r>
            <a:endParaRPr lang="en-US" sz="2100">
              <a:solidFill>
                <a:schemeClr val="tx1"/>
              </a:solidFill>
              <a:latin typeface="Calibri"/>
              <a:ea typeface="Calibri"/>
              <a:cs typeface="Calibri"/>
            </a:endParaRPr>
          </a:p>
          <a:p>
            <a:pPr marL="457200" indent="-457200">
              <a:lnSpc>
                <a:spcPct val="90000"/>
              </a:lnSpc>
              <a:spcAft>
                <a:spcPts val="600"/>
              </a:spcAft>
              <a:buFont typeface="Arial"/>
              <a:buChar char="•"/>
            </a:pPr>
            <a:r>
              <a:rPr lang="en-GB" sz="2100" b="1">
                <a:solidFill>
                  <a:schemeClr val="tx1"/>
                </a:solidFill>
                <a:latin typeface="Calibri"/>
                <a:ea typeface="Calibri"/>
                <a:cs typeface="Calibri"/>
              </a:rPr>
              <a:t>For some children, neglect comes back or changes shape rather than disappears.</a:t>
            </a:r>
          </a:p>
          <a:p>
            <a:pPr marL="457200" indent="-457200">
              <a:lnSpc>
                <a:spcPct val="90000"/>
              </a:lnSpc>
              <a:spcAft>
                <a:spcPts val="600"/>
              </a:spcAft>
              <a:buFont typeface="Arial"/>
              <a:buChar char="•"/>
            </a:pPr>
            <a:r>
              <a:rPr lang="en-US" sz="2100" b="1">
                <a:solidFill>
                  <a:schemeClr val="tx1"/>
                </a:solidFill>
                <a:latin typeface="Calibri"/>
                <a:ea typeface="Calibri"/>
                <a:cs typeface="Calibri"/>
              </a:rPr>
              <a:t>Sustainable change is what is needed.</a:t>
            </a:r>
            <a:endParaRPr lang="en-GB" sz="2100" b="1">
              <a:solidFill>
                <a:schemeClr val="tx1"/>
              </a:solidFill>
              <a:latin typeface="Calibri"/>
              <a:ea typeface="Calibri"/>
              <a:cs typeface="Calibri"/>
            </a:endParaRPr>
          </a:p>
          <a:p>
            <a:pPr marL="285750" indent="-228600">
              <a:lnSpc>
                <a:spcPct val="90000"/>
              </a:lnSpc>
              <a:spcAft>
                <a:spcPts val="600"/>
              </a:spcAft>
              <a:buFont typeface="Arial"/>
              <a:buChar char="•"/>
            </a:pPr>
            <a:endParaRPr lang="en-GB" sz="1600">
              <a:solidFill>
                <a:schemeClr val="tx1"/>
              </a:solidFill>
              <a:latin typeface="Aptos"/>
              <a:ea typeface="Calibri"/>
              <a:cs typeface="Calibri"/>
            </a:endParaRPr>
          </a:p>
          <a:p>
            <a:pPr>
              <a:lnSpc>
                <a:spcPct val="90000"/>
              </a:lnSpc>
              <a:spcAft>
                <a:spcPts val="600"/>
              </a:spcAft>
            </a:pPr>
            <a:endParaRPr lang="en-US" sz="2000" b="1">
              <a:solidFill>
                <a:schemeClr val="tx1"/>
              </a:solidFill>
              <a:ea typeface="Calibri"/>
              <a:cs typeface="Calibri"/>
            </a:endParaRPr>
          </a:p>
        </p:txBody>
      </p:sp>
      <p:sp>
        <p:nvSpPr>
          <p:cNvPr id="12" name="Rectangle: Rounded Corners 11">
            <a:extLst>
              <a:ext uri="{FF2B5EF4-FFF2-40B4-BE49-F238E27FC236}">
                <a16:creationId xmlns:a16="http://schemas.microsoft.com/office/drawing/2014/main" id="{9BF6959D-9F1A-3F51-F54B-CB09551E83E4}"/>
              </a:ext>
            </a:extLst>
          </p:cNvPr>
          <p:cNvSpPr/>
          <p:nvPr/>
        </p:nvSpPr>
        <p:spPr>
          <a:xfrm>
            <a:off x="547462" y="3348507"/>
            <a:ext cx="11148531" cy="3036665"/>
          </a:xfrm>
          <a:prstGeom prst="roundRect">
            <a:avLst/>
          </a:prstGeom>
          <a:solidFill>
            <a:srgbClr val="ED7D3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Aft>
                <a:spcPts val="600"/>
              </a:spcAft>
            </a:pPr>
            <a:endParaRPr lang="en-GB" sz="2000" b="1">
              <a:solidFill>
                <a:schemeClr val="tx1"/>
              </a:solidFill>
              <a:latin typeface="Aptos"/>
            </a:endParaRPr>
          </a:p>
          <a:p>
            <a:pPr>
              <a:lnSpc>
                <a:spcPct val="90000"/>
              </a:lnSpc>
              <a:spcAft>
                <a:spcPts val="600"/>
              </a:spcAft>
            </a:pPr>
            <a:r>
              <a:rPr lang="en-GB" sz="2100" b="1">
                <a:solidFill>
                  <a:schemeClr val="bg1"/>
                </a:solidFill>
                <a:latin typeface="Calibri"/>
                <a:ea typeface="Calibri"/>
                <a:cs typeface="Calibri"/>
              </a:rPr>
              <a:t>Children in care have specifically shared with us:</a:t>
            </a:r>
            <a:endParaRPr lang="en-GB" sz="2100">
              <a:solidFill>
                <a:schemeClr val="bg1"/>
              </a:solidFill>
              <a:latin typeface="Calibri"/>
              <a:ea typeface="Calibri"/>
              <a:cs typeface="Calibri"/>
            </a:endParaRPr>
          </a:p>
          <a:p>
            <a:pPr marL="285750" indent="-228600">
              <a:lnSpc>
                <a:spcPct val="90000"/>
              </a:lnSpc>
              <a:spcAft>
                <a:spcPts val="600"/>
              </a:spcAft>
              <a:buFont typeface="Arial,Sans-Serif"/>
              <a:buChar char="•"/>
            </a:pPr>
            <a:r>
              <a:rPr lang="en-GB" sz="2100" b="1">
                <a:solidFill>
                  <a:schemeClr val="tx1"/>
                </a:solidFill>
                <a:latin typeface="Calibri"/>
                <a:ea typeface="Calibri"/>
                <a:cs typeface="Calibri"/>
              </a:rPr>
              <a:t>Neglect can continue within the care journey, even when intentions are good.</a:t>
            </a:r>
            <a:endParaRPr lang="en-US" sz="2100">
              <a:solidFill>
                <a:schemeClr val="tx1"/>
              </a:solidFill>
              <a:latin typeface="Calibri"/>
              <a:ea typeface="Calibri"/>
              <a:cs typeface="Calibri"/>
            </a:endParaRPr>
          </a:p>
          <a:p>
            <a:pPr marL="285750" indent="-228600">
              <a:lnSpc>
                <a:spcPct val="90000"/>
              </a:lnSpc>
              <a:spcAft>
                <a:spcPts val="600"/>
              </a:spcAft>
              <a:buFont typeface="Arial,Sans-Serif"/>
              <a:buChar char="•"/>
            </a:pPr>
            <a:r>
              <a:rPr lang="en-GB" sz="2100" b="1">
                <a:solidFill>
                  <a:schemeClr val="tx1"/>
                </a:solidFill>
                <a:latin typeface="Calibri"/>
                <a:ea typeface="Calibri"/>
                <a:cs typeface="Calibri"/>
              </a:rPr>
              <a:t>Experiences like instability, inconsistency, and lack of communication can feel like neglect.</a:t>
            </a:r>
          </a:p>
          <a:p>
            <a:pPr marL="285750" indent="-228600">
              <a:lnSpc>
                <a:spcPct val="90000"/>
              </a:lnSpc>
              <a:spcAft>
                <a:spcPts val="600"/>
              </a:spcAft>
              <a:buFont typeface="Arial,Sans-Serif"/>
              <a:buChar char="•"/>
            </a:pPr>
            <a:r>
              <a:rPr lang="en-GB" sz="2100" b="1">
                <a:solidFill>
                  <a:schemeClr val="tx1"/>
                </a:solidFill>
                <a:latin typeface="Calibri"/>
                <a:ea typeface="Calibri"/>
                <a:cs typeface="Calibri"/>
              </a:rPr>
              <a:t>It is not about blaming carers or professionals, but how the system can be experienced.</a:t>
            </a:r>
            <a:endParaRPr lang="en-US" sz="2100">
              <a:solidFill>
                <a:schemeClr val="tx1"/>
              </a:solidFill>
              <a:latin typeface="Calibri"/>
              <a:ea typeface="Calibri"/>
              <a:cs typeface="Calibri"/>
            </a:endParaRPr>
          </a:p>
          <a:p>
            <a:pPr marL="285750" indent="-228600">
              <a:lnSpc>
                <a:spcPct val="90000"/>
              </a:lnSpc>
              <a:spcAft>
                <a:spcPts val="600"/>
              </a:spcAft>
              <a:buFont typeface="Arial,Sans-Serif"/>
              <a:buChar char="•"/>
            </a:pPr>
            <a:r>
              <a:rPr lang="en-GB" sz="2100" b="1">
                <a:solidFill>
                  <a:schemeClr val="tx1"/>
                </a:solidFill>
                <a:latin typeface="Calibri"/>
                <a:ea typeface="Calibri"/>
                <a:cs typeface="Calibri"/>
              </a:rPr>
              <a:t>Professionals must think about how care feels, not just what care looks like on paper.</a:t>
            </a:r>
            <a:endParaRPr lang="en-US" sz="2100">
              <a:solidFill>
                <a:schemeClr val="tx1"/>
              </a:solidFill>
              <a:latin typeface="Calibri"/>
              <a:ea typeface="Calibri"/>
              <a:cs typeface="Calibri"/>
            </a:endParaRPr>
          </a:p>
          <a:p>
            <a:pPr marL="285750" indent="-228600">
              <a:lnSpc>
                <a:spcPct val="90000"/>
              </a:lnSpc>
              <a:spcAft>
                <a:spcPts val="600"/>
              </a:spcAft>
              <a:buFont typeface="Arial,Sans-Serif"/>
              <a:buChar char="•"/>
            </a:pPr>
            <a:r>
              <a:rPr lang="en-GB" sz="2100" b="1">
                <a:solidFill>
                  <a:schemeClr val="tx1"/>
                </a:solidFill>
                <a:latin typeface="Calibri"/>
                <a:ea typeface="Calibri"/>
                <a:cs typeface="Calibri"/>
              </a:rPr>
              <a:t>Even when systems are working, is it working for us?</a:t>
            </a:r>
            <a:endParaRPr lang="en-US" sz="2100">
              <a:solidFill>
                <a:schemeClr val="tx1"/>
              </a:solidFill>
              <a:latin typeface="Calibri"/>
              <a:ea typeface="Calibri"/>
              <a:cs typeface="Calibri"/>
            </a:endParaRPr>
          </a:p>
          <a:p>
            <a:endParaRPr lang="en-US" b="1">
              <a:solidFill>
                <a:schemeClr val="tx1"/>
              </a:solidFill>
              <a:latin typeface="Aptos"/>
            </a:endParaRPr>
          </a:p>
        </p:txBody>
      </p:sp>
      <p:sp>
        <p:nvSpPr>
          <p:cNvPr id="14" name="Rectangle: Rounded Corners 13">
            <a:extLst>
              <a:ext uri="{FF2B5EF4-FFF2-40B4-BE49-F238E27FC236}">
                <a16:creationId xmlns:a16="http://schemas.microsoft.com/office/drawing/2014/main" id="{AFAA1EB7-3D9D-B517-5600-02DE8E8BD2EE}"/>
              </a:ext>
            </a:extLst>
          </p:cNvPr>
          <p:cNvSpPr/>
          <p:nvPr/>
        </p:nvSpPr>
        <p:spPr>
          <a:xfrm>
            <a:off x="543303" y="713577"/>
            <a:ext cx="11148532" cy="671846"/>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800" b="1">
                <a:solidFill>
                  <a:schemeClr val="tx1"/>
                </a:solidFill>
                <a:latin typeface="Calibri"/>
                <a:ea typeface="Calibri"/>
                <a:cs typeface="Calibri"/>
              </a:rPr>
              <a:t>Do not stop being curious when you think I am safe or "cared for"...</a:t>
            </a:r>
            <a:endParaRPr lang="en-US" sz="2800">
              <a:solidFill>
                <a:schemeClr val="tx1"/>
              </a:solidFill>
              <a:latin typeface="Calibri"/>
              <a:ea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19A25-F7E7-5EF5-29E3-CEB09CAB6AF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CDFC1C-A73C-2BC2-C7F2-0475F781A43F}"/>
              </a:ext>
            </a:extLst>
          </p:cNvPr>
          <p:cNvSpPr>
            <a:spLocks noGrp="1"/>
          </p:cNvSpPr>
          <p:nvPr>
            <p:ph idx="1"/>
          </p:nvPr>
        </p:nvSpPr>
        <p:spPr>
          <a:xfrm>
            <a:off x="865233" y="1866808"/>
            <a:ext cx="10337532" cy="1080000"/>
          </a:xfrm>
        </p:spPr>
        <p:txBody>
          <a:bodyPr>
            <a:noAutofit/>
          </a:bodyPr>
          <a:lstStyle/>
          <a:p>
            <a:r>
              <a:rPr lang="en-GB" sz="2000"/>
              <a:t>In England, the Children Act 1989 defines neglect as the “persistent failure to meet a child’s basic physical and/or psychological needs,” with emphasis on persistence and serious impairment. </a:t>
            </a:r>
          </a:p>
          <a:p>
            <a:r>
              <a:rPr lang="en-GB" sz="2000"/>
              <a:t>Neglect manifests in many ways, including:</a:t>
            </a:r>
          </a:p>
        </p:txBody>
      </p:sp>
      <p:sp>
        <p:nvSpPr>
          <p:cNvPr id="4" name="TextBox 3">
            <a:extLst>
              <a:ext uri="{FF2B5EF4-FFF2-40B4-BE49-F238E27FC236}">
                <a16:creationId xmlns:a16="http://schemas.microsoft.com/office/drawing/2014/main" id="{2CB76B42-B4A7-AF7B-CEA0-A1AB722BE3D4}"/>
              </a:ext>
            </a:extLst>
          </p:cNvPr>
          <p:cNvSpPr txBox="1"/>
          <p:nvPr/>
        </p:nvSpPr>
        <p:spPr>
          <a:xfrm>
            <a:off x="891941" y="2939589"/>
            <a:ext cx="7931021" cy="2985433"/>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n-GB" sz="2000" b="1"/>
              <a:t>Physical neglect: </a:t>
            </a:r>
            <a:r>
              <a:rPr lang="en-GB" sz="2000"/>
              <a:t>inadequate provision of food, clothing, hygiene.</a:t>
            </a:r>
          </a:p>
          <a:p>
            <a:pPr marL="342900" indent="-342900">
              <a:spcAft>
                <a:spcPts val="600"/>
              </a:spcAft>
              <a:buFont typeface="Wingdings" panose="05000000000000000000" pitchFamily="2" charset="2"/>
              <a:buChar char="Ø"/>
            </a:pPr>
            <a:r>
              <a:rPr lang="en-GB" sz="2000" b="1"/>
              <a:t>Medical neglect: </a:t>
            </a:r>
            <a:r>
              <a:rPr lang="en-GB" sz="2000"/>
              <a:t>failure to seek or follow medical advice.</a:t>
            </a:r>
          </a:p>
          <a:p>
            <a:pPr marL="342900" indent="-342900">
              <a:spcAft>
                <a:spcPts val="600"/>
              </a:spcAft>
              <a:buFont typeface="Wingdings" panose="05000000000000000000" pitchFamily="2" charset="2"/>
              <a:buChar char="Ø"/>
            </a:pPr>
            <a:r>
              <a:rPr lang="en-GB" sz="2000" b="1"/>
              <a:t>Educational neglect: </a:t>
            </a:r>
            <a:r>
              <a:rPr lang="en-GB" sz="2000"/>
              <a:t>non-attendance or lack of support for learning.</a:t>
            </a:r>
          </a:p>
          <a:p>
            <a:pPr marL="342900" indent="-342900">
              <a:spcAft>
                <a:spcPts val="600"/>
              </a:spcAft>
              <a:buFont typeface="Wingdings" panose="05000000000000000000" pitchFamily="2" charset="2"/>
              <a:buChar char="Ø"/>
            </a:pPr>
            <a:r>
              <a:rPr lang="en-GB" sz="2000" b="1"/>
              <a:t>Emotional neglect: </a:t>
            </a:r>
            <a:r>
              <a:rPr lang="en-GB" sz="2000"/>
              <a:t>absence of affection or emotional responsiveness.</a:t>
            </a:r>
          </a:p>
          <a:p>
            <a:pPr marL="342900" indent="-342900">
              <a:spcAft>
                <a:spcPts val="600"/>
              </a:spcAft>
              <a:buFont typeface="Wingdings" panose="05000000000000000000" pitchFamily="2" charset="2"/>
              <a:buChar char="Ø"/>
            </a:pPr>
            <a:r>
              <a:rPr lang="en-GB" sz="2000" b="1"/>
              <a:t>Supervisory neglect: </a:t>
            </a:r>
            <a:r>
              <a:rPr lang="en-GB" sz="2000"/>
              <a:t>leaving children unsupervised or with inappropriate caregivers.</a:t>
            </a:r>
          </a:p>
          <a:p>
            <a:pPr marL="342900" indent="-342900">
              <a:spcAft>
                <a:spcPts val="600"/>
              </a:spcAft>
              <a:buFont typeface="Wingdings" panose="05000000000000000000" pitchFamily="2" charset="2"/>
              <a:buChar char="Ø"/>
            </a:pPr>
            <a:r>
              <a:rPr lang="en-GB" sz="2000" b="1"/>
              <a:t>Environmental neglect: </a:t>
            </a:r>
            <a:r>
              <a:rPr lang="en-GB" sz="2000"/>
              <a:t>unsafe or unsanitary living conditions.</a:t>
            </a:r>
          </a:p>
          <a:p>
            <a:endParaRPr lang="en-GB"/>
          </a:p>
        </p:txBody>
      </p:sp>
      <p:sp>
        <p:nvSpPr>
          <p:cNvPr id="8" name="Content Placeholder 2">
            <a:extLst>
              <a:ext uri="{FF2B5EF4-FFF2-40B4-BE49-F238E27FC236}">
                <a16:creationId xmlns:a16="http://schemas.microsoft.com/office/drawing/2014/main" id="{E40FBA03-C2E2-DA8C-13A3-AA05F022DB92}"/>
              </a:ext>
            </a:extLst>
          </p:cNvPr>
          <p:cNvSpPr txBox="1">
            <a:spLocks/>
          </p:cNvSpPr>
          <p:nvPr/>
        </p:nvSpPr>
        <p:spPr>
          <a:xfrm>
            <a:off x="618147" y="5794293"/>
            <a:ext cx="10681912" cy="640667"/>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spcAft>
                <a:spcPts val="850"/>
              </a:spcAft>
              <a:buFont typeface="Arial" panose="020B0604020202020204" pitchFamily="34" charset="0"/>
              <a:buNone/>
              <a:defRPr sz="1800" kern="1200">
                <a:solidFill>
                  <a:schemeClr val="tx1"/>
                </a:solidFill>
                <a:latin typeface="+mn-lt"/>
                <a:ea typeface="+mn-ea"/>
                <a:cs typeface="+mn-cs"/>
              </a:defRPr>
            </a:lvl1pPr>
            <a:lvl2pPr marL="252000" indent="-252000" algn="l" defTabSz="914400" rtl="0" eaLnBrk="1" latinLnBrk="0" hangingPunct="1">
              <a:lnSpc>
                <a:spcPct val="100000"/>
              </a:lnSpc>
              <a:spcBef>
                <a:spcPts val="0"/>
              </a:spcBef>
              <a:spcAft>
                <a:spcPts val="850"/>
              </a:spcAft>
              <a:buFont typeface="Arial" panose="020B0604020202020204" pitchFamily="34" charset="0"/>
              <a:buChar char="•"/>
              <a:defRPr sz="1800" kern="1200">
                <a:solidFill>
                  <a:schemeClr val="tx1"/>
                </a:solidFill>
                <a:latin typeface="+mn-lt"/>
                <a:ea typeface="+mn-ea"/>
                <a:cs typeface="+mn-cs"/>
              </a:defRPr>
            </a:lvl2pPr>
            <a:lvl3pPr marL="504000" indent="-252000" algn="l" defTabSz="914400" rtl="0" eaLnBrk="1" latinLnBrk="0" hangingPunct="1">
              <a:lnSpc>
                <a:spcPct val="100000"/>
              </a:lnSpc>
              <a:spcBef>
                <a:spcPts val="0"/>
              </a:spcBef>
              <a:spcAft>
                <a:spcPts val="850"/>
              </a:spcAft>
              <a:buFont typeface="Arial" panose="020B0604020202020204" pitchFamily="34" charset="0"/>
              <a:buChar char="•"/>
              <a:defRPr sz="1800" kern="1200">
                <a:solidFill>
                  <a:schemeClr val="tx1"/>
                </a:solidFill>
                <a:latin typeface="+mn-lt"/>
                <a:ea typeface="+mn-ea"/>
                <a:cs typeface="+mn-cs"/>
              </a:defRPr>
            </a:lvl3pPr>
            <a:lvl4pPr marL="756000" indent="-252000" algn="l" defTabSz="914400" rtl="0" eaLnBrk="1" latinLnBrk="0" hangingPunct="1">
              <a:lnSpc>
                <a:spcPct val="100000"/>
              </a:lnSpc>
              <a:spcBef>
                <a:spcPts val="0"/>
              </a:spcBef>
              <a:spcAft>
                <a:spcPts val="850"/>
              </a:spcAft>
              <a:buFont typeface="Arial" panose="020B0604020202020204" pitchFamily="34" charset="0"/>
              <a:buChar char="•"/>
              <a:defRPr sz="1800" kern="1200">
                <a:solidFill>
                  <a:schemeClr val="tx1"/>
                </a:solidFill>
                <a:latin typeface="+mn-lt"/>
                <a:ea typeface="+mn-ea"/>
                <a:cs typeface="+mn-cs"/>
              </a:defRPr>
            </a:lvl4pPr>
            <a:lvl5pPr marL="1008000" indent="-252000" algn="l" defTabSz="914400" rtl="0" eaLnBrk="1" latinLnBrk="0" hangingPunct="1">
              <a:lnSpc>
                <a:spcPct val="100000"/>
              </a:lnSpc>
              <a:spcBef>
                <a:spcPts val="0"/>
              </a:spcBef>
              <a:spcAft>
                <a:spcPts val="85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500"/>
              </a:spcBef>
            </a:pPr>
            <a:r>
              <a:rPr lang="en-GB" sz="2000" b="1"/>
              <a:t>Neglect often co-occurs with other forms of harm, including physical, sexual and domestic abuse.</a:t>
            </a:r>
          </a:p>
        </p:txBody>
      </p:sp>
      <p:sp>
        <p:nvSpPr>
          <p:cNvPr id="9" name="Rectangle: Rounded Corners 8">
            <a:extLst>
              <a:ext uri="{FF2B5EF4-FFF2-40B4-BE49-F238E27FC236}">
                <a16:creationId xmlns:a16="http://schemas.microsoft.com/office/drawing/2014/main" id="{4470C3EB-DFC1-75C8-3C8A-B61DAF1CCF85}"/>
              </a:ext>
            </a:extLst>
          </p:cNvPr>
          <p:cNvSpPr/>
          <p:nvPr/>
        </p:nvSpPr>
        <p:spPr>
          <a:xfrm>
            <a:off x="865233" y="661263"/>
            <a:ext cx="10005533" cy="956739"/>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b="1">
                <a:solidFill>
                  <a:schemeClr val="tx1"/>
                </a:solidFill>
              </a:rPr>
              <a:t>What is neglect? </a:t>
            </a:r>
            <a:endParaRPr lang="en-US" sz="4000">
              <a:solidFill>
                <a:schemeClr val="tx1"/>
              </a:solidFill>
            </a:endParaRPr>
          </a:p>
        </p:txBody>
      </p:sp>
      <p:pic>
        <p:nvPicPr>
          <p:cNvPr id="12" name="Picture 2">
            <a:extLst>
              <a:ext uri="{FF2B5EF4-FFF2-40B4-BE49-F238E27FC236}">
                <a16:creationId xmlns:a16="http://schemas.microsoft.com/office/drawing/2014/main" id="{ABC6116E-6E57-2016-9C03-122199EF50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8201" y="5580867"/>
            <a:ext cx="691496" cy="688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444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F0E97-9533-CDD2-7CF6-D01AF87CE929}"/>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7C3384B-A285-73A7-C2D1-927F895CA0D3}"/>
              </a:ext>
            </a:extLst>
          </p:cNvPr>
          <p:cNvSpPr/>
          <p:nvPr/>
        </p:nvSpPr>
        <p:spPr>
          <a:xfrm>
            <a:off x="244929" y="752098"/>
            <a:ext cx="11417419" cy="5831257"/>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endParaRPr lang="en-GB"/>
          </a:p>
        </p:txBody>
      </p:sp>
      <p:pic>
        <p:nvPicPr>
          <p:cNvPr id="4" name="Picture 3">
            <a:extLst>
              <a:ext uri="{FF2B5EF4-FFF2-40B4-BE49-F238E27FC236}">
                <a16:creationId xmlns:a16="http://schemas.microsoft.com/office/drawing/2014/main" id="{5B5C907E-FF73-2EEE-F55A-A2F1E5A68A87}"/>
              </a:ext>
            </a:extLst>
          </p:cNvPr>
          <p:cNvPicPr>
            <a:picLocks noChangeAspect="1"/>
          </p:cNvPicPr>
          <p:nvPr/>
        </p:nvPicPr>
        <p:blipFill>
          <a:blip r:embed="rId3"/>
          <a:stretch>
            <a:fillRect/>
          </a:stretch>
        </p:blipFill>
        <p:spPr>
          <a:xfrm>
            <a:off x="10637622" y="5528064"/>
            <a:ext cx="580190" cy="577804"/>
          </a:xfrm>
          <a:prstGeom prst="rect">
            <a:avLst/>
          </a:prstGeom>
        </p:spPr>
      </p:pic>
      <p:pic>
        <p:nvPicPr>
          <p:cNvPr id="6" name="Picture 5">
            <a:extLst>
              <a:ext uri="{FF2B5EF4-FFF2-40B4-BE49-F238E27FC236}">
                <a16:creationId xmlns:a16="http://schemas.microsoft.com/office/drawing/2014/main" id="{A1AA2995-F1F4-91B7-CEF3-D11C0CBD227D}"/>
              </a:ext>
            </a:extLst>
          </p:cNvPr>
          <p:cNvPicPr>
            <a:picLocks noChangeAspect="1"/>
          </p:cNvPicPr>
          <p:nvPr/>
        </p:nvPicPr>
        <p:blipFill>
          <a:blip r:embed="rId4"/>
          <a:stretch>
            <a:fillRect/>
          </a:stretch>
        </p:blipFill>
        <p:spPr>
          <a:xfrm>
            <a:off x="10630659" y="4836204"/>
            <a:ext cx="580191" cy="577871"/>
          </a:xfrm>
          <a:prstGeom prst="rect">
            <a:avLst/>
          </a:prstGeom>
        </p:spPr>
      </p:pic>
      <p:sp>
        <p:nvSpPr>
          <p:cNvPr id="5" name="Rectangle: Rounded Corners 4">
            <a:extLst>
              <a:ext uri="{FF2B5EF4-FFF2-40B4-BE49-F238E27FC236}">
                <a16:creationId xmlns:a16="http://schemas.microsoft.com/office/drawing/2014/main" id="{4209BC8E-0289-4D3D-828E-97779001A29F}"/>
              </a:ext>
            </a:extLst>
          </p:cNvPr>
          <p:cNvSpPr/>
          <p:nvPr/>
        </p:nvSpPr>
        <p:spPr>
          <a:xfrm>
            <a:off x="953304" y="1155023"/>
            <a:ext cx="10285391" cy="577804"/>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fontAlgn="base"/>
            <a:r>
              <a:rPr lang="en-GB" sz="2200" b="1">
                <a:solidFill>
                  <a:schemeClr val="bg1"/>
                </a:solidFill>
                <a:latin typeface="Aptos" panose="020B0004020202020204" pitchFamily="34" charset="0"/>
              </a:rPr>
              <a:t>Quotes from care experienced young people who have experienced neglect </a:t>
            </a:r>
            <a:endParaRPr lang="en-US" sz="2200" b="1">
              <a:solidFill>
                <a:schemeClr val="bg1"/>
              </a:solidFill>
              <a:latin typeface="Aptos" panose="020B0004020202020204" pitchFamily="34" charset="0"/>
            </a:endParaRPr>
          </a:p>
        </p:txBody>
      </p:sp>
      <p:graphicFrame>
        <p:nvGraphicFramePr>
          <p:cNvPr id="7" name="TextBox 2">
            <a:extLst>
              <a:ext uri="{FF2B5EF4-FFF2-40B4-BE49-F238E27FC236}">
                <a16:creationId xmlns:a16="http://schemas.microsoft.com/office/drawing/2014/main" id="{115E0A0A-5079-665A-2739-2EB01DBB4B98}"/>
              </a:ext>
            </a:extLst>
          </p:cNvPr>
          <p:cNvGraphicFramePr/>
          <p:nvPr>
            <p:extLst>
              <p:ext uri="{D42A27DB-BD31-4B8C-83A1-F6EECF244321}">
                <p14:modId xmlns:p14="http://schemas.microsoft.com/office/powerpoint/2010/main" val="3866484972"/>
              </p:ext>
            </p:extLst>
          </p:nvPr>
        </p:nvGraphicFramePr>
        <p:xfrm>
          <a:off x="1554378" y="1948204"/>
          <a:ext cx="8798518" cy="41576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02900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B6080-87E7-F074-9ED7-BF4DFFBC7B9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066FB20-5F72-1159-36A2-A11750789C13}"/>
              </a:ext>
            </a:extLst>
          </p:cNvPr>
          <p:cNvSpPr/>
          <p:nvPr/>
        </p:nvSpPr>
        <p:spPr>
          <a:xfrm>
            <a:off x="174171" y="585872"/>
            <a:ext cx="11901715" cy="5945557"/>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r>
              <a:rPr lang="en-GB">
                <a:ea typeface="Calibri"/>
                <a:cs typeface="Calibri"/>
              </a:rPr>
              <a:t>Already </a:t>
            </a:r>
            <a:endParaRPr lang="en-GB"/>
          </a:p>
        </p:txBody>
      </p:sp>
      <p:pic>
        <p:nvPicPr>
          <p:cNvPr id="4" name="Picture 3">
            <a:extLst>
              <a:ext uri="{FF2B5EF4-FFF2-40B4-BE49-F238E27FC236}">
                <a16:creationId xmlns:a16="http://schemas.microsoft.com/office/drawing/2014/main" id="{900D5F52-1C9A-8CFB-E188-8843AA64D599}"/>
              </a:ext>
            </a:extLst>
          </p:cNvPr>
          <p:cNvPicPr>
            <a:picLocks noChangeAspect="1"/>
          </p:cNvPicPr>
          <p:nvPr/>
        </p:nvPicPr>
        <p:blipFill>
          <a:blip r:embed="rId3"/>
          <a:stretch>
            <a:fillRect/>
          </a:stretch>
        </p:blipFill>
        <p:spPr>
          <a:xfrm>
            <a:off x="9948203" y="5762917"/>
            <a:ext cx="580190" cy="577804"/>
          </a:xfrm>
          <a:prstGeom prst="rect">
            <a:avLst/>
          </a:prstGeom>
        </p:spPr>
      </p:pic>
      <p:pic>
        <p:nvPicPr>
          <p:cNvPr id="6" name="Picture 5">
            <a:extLst>
              <a:ext uri="{FF2B5EF4-FFF2-40B4-BE49-F238E27FC236}">
                <a16:creationId xmlns:a16="http://schemas.microsoft.com/office/drawing/2014/main" id="{FCE702E8-07C4-C3D2-1BC2-FD31DF07DF00}"/>
              </a:ext>
            </a:extLst>
          </p:cNvPr>
          <p:cNvPicPr>
            <a:picLocks noChangeAspect="1"/>
          </p:cNvPicPr>
          <p:nvPr/>
        </p:nvPicPr>
        <p:blipFill>
          <a:blip r:embed="rId4"/>
          <a:stretch>
            <a:fillRect/>
          </a:stretch>
        </p:blipFill>
        <p:spPr>
          <a:xfrm>
            <a:off x="10740234" y="5764439"/>
            <a:ext cx="580191" cy="577871"/>
          </a:xfrm>
          <a:prstGeom prst="rect">
            <a:avLst/>
          </a:prstGeom>
        </p:spPr>
      </p:pic>
      <p:sp>
        <p:nvSpPr>
          <p:cNvPr id="3" name="Rectangle: Rounded Corners 2">
            <a:extLst>
              <a:ext uri="{FF2B5EF4-FFF2-40B4-BE49-F238E27FC236}">
                <a16:creationId xmlns:a16="http://schemas.microsoft.com/office/drawing/2014/main" id="{69EE9D75-E50D-C1A0-000D-7A16180EC2AD}"/>
              </a:ext>
            </a:extLst>
          </p:cNvPr>
          <p:cNvSpPr/>
          <p:nvPr/>
        </p:nvSpPr>
        <p:spPr>
          <a:xfrm>
            <a:off x="943189" y="954586"/>
            <a:ext cx="10005533" cy="679430"/>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2800" b="1">
                <a:solidFill>
                  <a:schemeClr val="tx1"/>
                </a:solidFill>
                <a:ea typeface="Calibri"/>
                <a:cs typeface="Calibri"/>
              </a:rPr>
              <a:t>How Processes can feel to Children and Young People</a:t>
            </a:r>
            <a:endParaRPr lang="en-GB" sz="2800">
              <a:solidFill>
                <a:schemeClr val="tx1"/>
              </a:solidFill>
              <a:ea typeface="Calibri"/>
              <a:cs typeface="Calibri"/>
            </a:endParaRPr>
          </a:p>
          <a:p>
            <a:pPr algn="ctr">
              <a:lnSpc>
                <a:spcPct val="200000"/>
              </a:lnSpc>
            </a:pPr>
            <a:endParaRPr lang="en-US" b="1">
              <a:solidFill>
                <a:schemeClr val="tx1"/>
              </a:solidFill>
              <a:latin typeface="Aptos"/>
            </a:endParaRPr>
          </a:p>
          <a:p>
            <a:pPr algn="ctr">
              <a:lnSpc>
                <a:spcPct val="200000"/>
              </a:lnSpc>
            </a:pPr>
            <a:r>
              <a:rPr lang="en-US" b="1">
                <a:solidFill>
                  <a:schemeClr val="tx1"/>
                </a:solidFill>
                <a:latin typeface="Aptos"/>
              </a:rPr>
              <a:t> </a:t>
            </a:r>
            <a:endParaRPr lang="en-US">
              <a:solidFill>
                <a:schemeClr val="tx1"/>
              </a:solidFill>
              <a:latin typeface="Aptos"/>
            </a:endParaRPr>
          </a:p>
        </p:txBody>
      </p:sp>
      <p:sp>
        <p:nvSpPr>
          <p:cNvPr id="7" name="Rectangle: Rounded Corners 6">
            <a:extLst>
              <a:ext uri="{FF2B5EF4-FFF2-40B4-BE49-F238E27FC236}">
                <a16:creationId xmlns:a16="http://schemas.microsoft.com/office/drawing/2014/main" id="{F83E051D-3F3F-1053-5E95-A90558D5B3F5}"/>
              </a:ext>
            </a:extLst>
          </p:cNvPr>
          <p:cNvSpPr/>
          <p:nvPr/>
        </p:nvSpPr>
        <p:spPr>
          <a:xfrm>
            <a:off x="831369" y="1716980"/>
            <a:ext cx="10118861" cy="4144297"/>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5750" indent="-228600">
              <a:lnSpc>
                <a:spcPct val="90000"/>
              </a:lnSpc>
              <a:spcAft>
                <a:spcPts val="800"/>
              </a:spcAft>
              <a:buFont typeface="Arial,Sans-Serif" panose="020B0604020202020204" pitchFamily="34" charset="0"/>
              <a:buChar char="•"/>
            </a:pPr>
            <a:r>
              <a:rPr lang="en-US" sz="2200" b="1">
                <a:solidFill>
                  <a:schemeClr val="bg1"/>
                </a:solidFill>
              </a:rPr>
              <a:t>Processes and decisions can feel unclear and confusing and don’t always make sense – help them understand.</a:t>
            </a:r>
            <a:endParaRPr lang="en-US" sz="2200">
              <a:solidFill>
                <a:schemeClr val="bg1"/>
              </a:solidFill>
              <a:ea typeface="Calibri"/>
              <a:cs typeface="Calibri"/>
            </a:endParaRPr>
          </a:p>
          <a:p>
            <a:pPr marL="285750" indent="-228600">
              <a:lnSpc>
                <a:spcPct val="90000"/>
              </a:lnSpc>
              <a:spcAft>
                <a:spcPts val="800"/>
              </a:spcAft>
              <a:buFont typeface="Arial,Sans-Serif" panose="020B0604020202020204" pitchFamily="34" charset="0"/>
              <a:buChar char="•"/>
            </a:pPr>
            <a:r>
              <a:rPr lang="en-US" sz="2200" b="1">
                <a:solidFill>
                  <a:schemeClr val="bg1"/>
                </a:solidFill>
              </a:rPr>
              <a:t>Children and young people could be very aware and wary of systems - it must feel safe for them to share. </a:t>
            </a:r>
            <a:endParaRPr lang="en-US" sz="2200">
              <a:solidFill>
                <a:schemeClr val="bg1"/>
              </a:solidFill>
              <a:ea typeface="Calibri"/>
              <a:cs typeface="Calibri"/>
            </a:endParaRPr>
          </a:p>
          <a:p>
            <a:pPr marL="285750" indent="-228600">
              <a:lnSpc>
                <a:spcPct val="90000"/>
              </a:lnSpc>
              <a:spcAft>
                <a:spcPts val="800"/>
              </a:spcAft>
              <a:buFont typeface="Arial,Sans-Serif" panose="020B0604020202020204" pitchFamily="34" charset="0"/>
              <a:buChar char="•"/>
            </a:pPr>
            <a:r>
              <a:rPr lang="en-US" sz="2200" b="1">
                <a:solidFill>
                  <a:schemeClr val="bg1"/>
                </a:solidFill>
              </a:rPr>
              <a:t>They notice people not doing what they say and nothing happening, having to repeat things they have already said and people disappearing and support stopping. </a:t>
            </a:r>
            <a:endParaRPr lang="en-US" sz="2200" b="1">
              <a:solidFill>
                <a:schemeClr val="bg1"/>
              </a:solidFill>
              <a:ea typeface="Calibri"/>
              <a:cs typeface="Calibri"/>
            </a:endParaRPr>
          </a:p>
          <a:p>
            <a:pPr marL="285750" indent="-228600">
              <a:lnSpc>
                <a:spcPct val="90000"/>
              </a:lnSpc>
              <a:spcAft>
                <a:spcPts val="800"/>
              </a:spcAft>
              <a:buFont typeface="Arial,Sans-Serif" panose="020B0604020202020204" pitchFamily="34" charset="0"/>
              <a:buChar char="•"/>
            </a:pPr>
            <a:r>
              <a:rPr lang="en-US" sz="2200" b="1">
                <a:solidFill>
                  <a:schemeClr val="bg1"/>
                </a:solidFill>
              </a:rPr>
              <a:t>Processes should feel like they are making things better for all of us – me and my family.</a:t>
            </a:r>
            <a:endParaRPr lang="en-US" sz="2200" b="1">
              <a:solidFill>
                <a:schemeClr val="bg1"/>
              </a:solidFill>
              <a:ea typeface="Calibri"/>
              <a:cs typeface="Calibri"/>
            </a:endParaRPr>
          </a:p>
          <a:p>
            <a:pPr marL="285750" indent="-228600">
              <a:lnSpc>
                <a:spcPct val="90000"/>
              </a:lnSpc>
              <a:spcAft>
                <a:spcPts val="800"/>
              </a:spcAft>
              <a:buFont typeface="Arial,Sans-Serif" panose="020B0604020202020204" pitchFamily="34" charset="0"/>
              <a:buChar char="•"/>
            </a:pPr>
            <a:r>
              <a:rPr lang="en-US" sz="2200" b="1">
                <a:solidFill>
                  <a:schemeClr val="bg1"/>
                </a:solidFill>
                <a:ea typeface="Calibri"/>
                <a:cs typeface="Calibri"/>
              </a:rPr>
              <a:t>Words are important; don't make us feel shame or guilt.  This is my family and my life – be kind and care about us </a:t>
            </a:r>
            <a:r>
              <a:rPr lang="en-US" sz="2200" b="1" u="sng">
                <a:solidFill>
                  <a:schemeClr val="bg1"/>
                </a:solidFill>
                <a:ea typeface="Calibri"/>
                <a:cs typeface="Calibri"/>
              </a:rPr>
              <a:t>all</a:t>
            </a:r>
            <a:r>
              <a:rPr lang="en-US" sz="2200" b="1">
                <a:solidFill>
                  <a:schemeClr val="bg1"/>
                </a:solidFill>
                <a:ea typeface="Calibri"/>
                <a:cs typeface="Calibri"/>
              </a:rPr>
              <a:t> </a:t>
            </a:r>
            <a:r>
              <a:rPr lang="en-US" sz="2200">
                <a:solidFill>
                  <a:schemeClr val="bg1"/>
                </a:solidFill>
                <a:ea typeface="Calibri"/>
                <a:cs typeface="Calibri"/>
              </a:rPr>
              <a:t>(even when that feels hard).</a:t>
            </a:r>
          </a:p>
          <a:p>
            <a:pPr indent="-228600">
              <a:lnSpc>
                <a:spcPct val="90000"/>
              </a:lnSpc>
              <a:spcAft>
                <a:spcPts val="600"/>
              </a:spcAft>
              <a:buFont typeface="Arial" panose="020B0604020202020204" pitchFamily="34" charset="0"/>
              <a:buChar char="•"/>
            </a:pPr>
            <a:endParaRPr lang="en-US" sz="2400" b="1">
              <a:solidFill>
                <a:schemeClr val="tx1"/>
              </a:solidFill>
              <a:ea typeface="Calibri"/>
              <a:cs typeface="Calibri"/>
            </a:endParaRPr>
          </a:p>
          <a:p>
            <a:pPr indent="-228600">
              <a:lnSpc>
                <a:spcPct val="90000"/>
              </a:lnSpc>
              <a:spcAft>
                <a:spcPts val="600"/>
              </a:spcAft>
              <a:buFont typeface="Arial" panose="020B0604020202020204" pitchFamily="34" charset="0"/>
              <a:buChar char="•"/>
            </a:pPr>
            <a:endParaRPr lang="en-US" sz="2400" b="1">
              <a:solidFill>
                <a:schemeClr val="tx1"/>
              </a:solidFill>
              <a:ea typeface="Calibri"/>
              <a:cs typeface="Calibri"/>
            </a:endParaRPr>
          </a:p>
          <a:p>
            <a:pPr>
              <a:lnSpc>
                <a:spcPct val="90000"/>
              </a:lnSpc>
              <a:spcAft>
                <a:spcPts val="600"/>
              </a:spcAft>
            </a:pPr>
            <a:endParaRPr lang="en-US" sz="2400" b="1">
              <a:solidFill>
                <a:schemeClr val="tx1"/>
              </a:solidFill>
              <a:ea typeface="Calibri"/>
              <a:cs typeface="Calibri"/>
            </a:endParaRPr>
          </a:p>
        </p:txBody>
      </p:sp>
    </p:spTree>
    <p:extLst>
      <p:ext uri="{BB962C8B-B14F-4D97-AF65-F5344CB8AC3E}">
        <p14:creationId xmlns:p14="http://schemas.microsoft.com/office/powerpoint/2010/main" val="2401849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E2FCD-FE6A-A30C-FC3D-7748E5DFC2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B8342A-08AD-C304-3C4A-4BAA30044079}"/>
              </a:ext>
            </a:extLst>
          </p:cNvPr>
          <p:cNvSpPr>
            <a:spLocks noGrp="1"/>
          </p:cNvSpPr>
          <p:nvPr>
            <p:ph idx="1"/>
          </p:nvPr>
        </p:nvSpPr>
        <p:spPr>
          <a:xfrm>
            <a:off x="606077" y="720024"/>
            <a:ext cx="10606931" cy="565196"/>
          </a:xfrm>
        </p:spPr>
        <p:txBody>
          <a:bodyPr vert="horz" lIns="91440" tIns="45720" rIns="91440" bIns="45720" rtlCol="0" anchor="t">
            <a:normAutofit fontScale="25000" lnSpcReduction="20000"/>
          </a:bodyPr>
          <a:lstStyle/>
          <a:p>
            <a:r>
              <a:rPr lang="en-GB" sz="14400" b="1">
                <a:ea typeface="Calibri"/>
              </a:rPr>
              <a:t>Top Tips</a:t>
            </a:r>
          </a:p>
          <a:p>
            <a:pPr marL="0" indent="0">
              <a:buNone/>
            </a:pPr>
            <a:endParaRPr lang="en-GB" sz="2000">
              <a:ea typeface="Calibri"/>
              <a:cs typeface="Calibri"/>
            </a:endParaRPr>
          </a:p>
          <a:p>
            <a:pPr marL="0" indent="0">
              <a:buNone/>
            </a:pPr>
            <a:r>
              <a:rPr lang="en-GB" sz="2000">
                <a:ea typeface="Calibri"/>
                <a:cs typeface="Calibri"/>
              </a:rPr>
              <a:t> </a:t>
            </a:r>
          </a:p>
          <a:p>
            <a:pPr marL="0" indent="0">
              <a:buNone/>
            </a:pPr>
            <a:endParaRPr lang="en-GB" sz="2000">
              <a:ea typeface="Calibri"/>
              <a:cs typeface="Calibri"/>
            </a:endParaRPr>
          </a:p>
          <a:p>
            <a:pPr marL="0" indent="0">
              <a:buNone/>
            </a:pPr>
            <a:endParaRPr lang="en-GB" sz="2000">
              <a:ea typeface="+mn-lt"/>
              <a:cs typeface="+mn-lt"/>
            </a:endParaRPr>
          </a:p>
          <a:p>
            <a:pPr marL="0" indent="0">
              <a:buNone/>
            </a:pPr>
            <a:endParaRPr lang="en-GB" sz="2000">
              <a:ea typeface="+mn-lt"/>
              <a:cs typeface="+mn-lt"/>
            </a:endParaRPr>
          </a:p>
          <a:p>
            <a:pPr marL="0" indent="0">
              <a:buNone/>
            </a:pPr>
            <a:endParaRPr lang="en-GB" sz="2000">
              <a:ea typeface="+mn-lt"/>
              <a:cs typeface="+mn-lt"/>
            </a:endParaRPr>
          </a:p>
          <a:p>
            <a:pPr marL="0" indent="0">
              <a:buNone/>
            </a:pPr>
            <a:endParaRPr lang="en-GB" sz="2000">
              <a:ea typeface="Calibri"/>
              <a:cs typeface="Calibri"/>
            </a:endParaRPr>
          </a:p>
          <a:p>
            <a:pPr marL="0" indent="0">
              <a:buNone/>
            </a:pPr>
            <a:endParaRPr lang="en-GB" sz="3200">
              <a:ea typeface="Calibri"/>
              <a:cs typeface="Calibri"/>
            </a:endParaRPr>
          </a:p>
          <a:p>
            <a:pPr marL="0" indent="0">
              <a:buNone/>
            </a:pPr>
            <a:endParaRPr lang="en-GB" sz="2000">
              <a:ea typeface="Calibri"/>
              <a:cs typeface="Calibri"/>
            </a:endParaRPr>
          </a:p>
          <a:p>
            <a:pPr marL="0" indent="0">
              <a:buNone/>
            </a:pPr>
            <a:endParaRPr lang="en-GB" sz="2000" b="1">
              <a:ea typeface="Calibri"/>
              <a:cs typeface="Calibri"/>
            </a:endParaRPr>
          </a:p>
          <a:p>
            <a:pPr marL="0" indent="0">
              <a:buNone/>
            </a:pPr>
            <a:endParaRPr lang="en-GB" sz="2000" b="1">
              <a:ea typeface="Calibri"/>
              <a:cs typeface="Calibri"/>
            </a:endParaRPr>
          </a:p>
          <a:p>
            <a:pPr marL="0" indent="0">
              <a:buNone/>
            </a:pPr>
            <a:endParaRPr lang="en-GB" sz="2000">
              <a:ea typeface="Calibri"/>
              <a:cs typeface="Calibri"/>
            </a:endParaRPr>
          </a:p>
          <a:p>
            <a:pPr marL="0" indent="0">
              <a:buNone/>
            </a:pPr>
            <a:endParaRPr lang="en-GB" sz="2000">
              <a:ea typeface="Calibri"/>
              <a:cs typeface="Calibri"/>
            </a:endParaRPr>
          </a:p>
        </p:txBody>
      </p:sp>
      <p:pic>
        <p:nvPicPr>
          <p:cNvPr id="4" name="Picture 3">
            <a:extLst>
              <a:ext uri="{FF2B5EF4-FFF2-40B4-BE49-F238E27FC236}">
                <a16:creationId xmlns:a16="http://schemas.microsoft.com/office/drawing/2014/main" id="{C7F1DD05-D67C-3908-0E8C-BD807C3C25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25450"/>
          </a:xfrm>
          <a:prstGeom prst="rect">
            <a:avLst/>
          </a:prstGeom>
        </p:spPr>
      </p:pic>
      <p:sp>
        <p:nvSpPr>
          <p:cNvPr id="11" name="Rectangle: Rounded Corners 10">
            <a:extLst>
              <a:ext uri="{FF2B5EF4-FFF2-40B4-BE49-F238E27FC236}">
                <a16:creationId xmlns:a16="http://schemas.microsoft.com/office/drawing/2014/main" id="{1D2F7E44-CEEC-12C8-15BF-0FBA8F1CBAB7}"/>
              </a:ext>
            </a:extLst>
          </p:cNvPr>
          <p:cNvSpPr/>
          <p:nvPr/>
        </p:nvSpPr>
        <p:spPr>
          <a:xfrm>
            <a:off x="606077" y="1312249"/>
            <a:ext cx="10005533" cy="847370"/>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Aft>
                <a:spcPts val="600"/>
              </a:spcAft>
              <a:defRPr sz="2000">
                <a:solidFill>
                  <a:srgbClr val="2D2D2D"/>
                </a:solidFill>
              </a:defRPr>
            </a:pPr>
            <a:r>
              <a:rPr lang="en-US" sz="2000" b="1">
                <a:solidFill>
                  <a:schemeClr val="tx1"/>
                </a:solidFill>
              </a:rPr>
              <a:t>Neglect to children and young people isn't always the 'obvious' or ‘expected’.  Be curious.</a:t>
            </a:r>
          </a:p>
        </p:txBody>
      </p:sp>
      <p:pic>
        <p:nvPicPr>
          <p:cNvPr id="6" name="Picture 2">
            <a:extLst>
              <a:ext uri="{FF2B5EF4-FFF2-40B4-BE49-F238E27FC236}">
                <a16:creationId xmlns:a16="http://schemas.microsoft.com/office/drawing/2014/main" id="{AC218A8C-D789-0605-1F01-0987F6E701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2698" y="623940"/>
            <a:ext cx="691496" cy="6883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F86FFDA6-1B5E-8285-16EA-540CCD6FF7F9}"/>
              </a:ext>
            </a:extLst>
          </p:cNvPr>
          <p:cNvSpPr/>
          <p:nvPr/>
        </p:nvSpPr>
        <p:spPr>
          <a:xfrm>
            <a:off x="606077" y="3313964"/>
            <a:ext cx="10005533" cy="837601"/>
          </a:xfrm>
          <a:prstGeom prst="roundRect">
            <a:avLst/>
          </a:prstGeom>
          <a:solidFill>
            <a:srgbClr val="78BE5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Aft>
                <a:spcPts val="600"/>
              </a:spcAft>
            </a:pPr>
            <a:r>
              <a:rPr lang="en-US" sz="2000" b="1">
                <a:solidFill>
                  <a:schemeClr val="tx1"/>
                </a:solidFill>
              </a:rPr>
              <a:t>They talk about being unnoticed, being passed between adults, promises not followed through, and no one checking back. Make the difference.</a:t>
            </a:r>
            <a:endParaRPr lang="en-US" sz="2000" b="1">
              <a:solidFill>
                <a:schemeClr val="tx1"/>
              </a:solidFill>
              <a:ea typeface="Calibri"/>
              <a:cs typeface="Calibri"/>
            </a:endParaRPr>
          </a:p>
        </p:txBody>
      </p:sp>
      <p:sp>
        <p:nvSpPr>
          <p:cNvPr id="9" name="Rectangle: Rounded Corners 8">
            <a:extLst>
              <a:ext uri="{FF2B5EF4-FFF2-40B4-BE49-F238E27FC236}">
                <a16:creationId xmlns:a16="http://schemas.microsoft.com/office/drawing/2014/main" id="{0C120677-8F8F-307E-E179-C6E6B54AA008}"/>
              </a:ext>
            </a:extLst>
          </p:cNvPr>
          <p:cNvSpPr/>
          <p:nvPr/>
        </p:nvSpPr>
        <p:spPr>
          <a:xfrm>
            <a:off x="606077" y="2287635"/>
            <a:ext cx="10005533" cy="837601"/>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Aft>
                <a:spcPts val="600"/>
              </a:spcAft>
              <a:defRPr sz="2000">
                <a:solidFill>
                  <a:srgbClr val="2D2D2D"/>
                </a:solidFill>
              </a:defRPr>
            </a:pPr>
            <a:r>
              <a:rPr lang="en-US" b="1">
                <a:solidFill>
                  <a:schemeClr val="tx1"/>
                </a:solidFill>
              </a:rPr>
              <a:t>Children rarely describe neglect using professional definitions. Watch your words.</a:t>
            </a:r>
            <a:endParaRPr lang="en-US" b="1">
              <a:solidFill>
                <a:schemeClr val="tx1"/>
              </a:solidFill>
              <a:ea typeface="Calibri"/>
              <a:cs typeface="Calibri"/>
            </a:endParaRPr>
          </a:p>
        </p:txBody>
      </p:sp>
      <p:sp>
        <p:nvSpPr>
          <p:cNvPr id="13" name="Rectangle: Rounded Corners 12">
            <a:extLst>
              <a:ext uri="{FF2B5EF4-FFF2-40B4-BE49-F238E27FC236}">
                <a16:creationId xmlns:a16="http://schemas.microsoft.com/office/drawing/2014/main" id="{0E82BEFA-404C-EFF5-88A4-51E7FD78FEE5}"/>
              </a:ext>
            </a:extLst>
          </p:cNvPr>
          <p:cNvSpPr/>
          <p:nvPr/>
        </p:nvSpPr>
        <p:spPr>
          <a:xfrm>
            <a:off x="606077" y="4340293"/>
            <a:ext cx="10005533" cy="770204"/>
          </a:xfrm>
          <a:prstGeom prst="roundRect">
            <a:avLst/>
          </a:prstGeom>
          <a:solidFill>
            <a:srgbClr val="27C4F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b="1">
              <a:solidFill>
                <a:schemeClr val="tx1"/>
              </a:solidFill>
              <a:latin typeface="Nunito" pitchFamily="2" charset="77"/>
            </a:endParaRPr>
          </a:p>
          <a:p>
            <a:pPr fontAlgn="base"/>
            <a:endParaRPr lang="en-GB" b="1">
              <a:solidFill>
                <a:schemeClr val="tx1"/>
              </a:solidFill>
            </a:endParaRPr>
          </a:p>
          <a:p>
            <a:pPr fontAlgn="base"/>
            <a:r>
              <a:rPr lang="en-GB" b="1">
                <a:solidFill>
                  <a:schemeClr val="tx1"/>
                </a:solidFill>
                <a:latin typeface="Aptos"/>
              </a:rPr>
              <a:t>They may not be aware that they are experiencing neglect as it is ‘normal life’ to them.  Help us understand.</a:t>
            </a:r>
            <a:endParaRPr lang="en-GB" b="1">
              <a:solidFill>
                <a:schemeClr val="tx1"/>
              </a:solidFill>
              <a:latin typeface="Aptos" panose="020B0004020202020204" pitchFamily="34" charset="0"/>
            </a:endParaRPr>
          </a:p>
          <a:p>
            <a:pPr fontAlgn="base"/>
            <a:r>
              <a:rPr lang="en-GB"/>
              <a:t>​</a:t>
            </a:r>
          </a:p>
          <a:p>
            <a:endParaRPr lang="en-GB">
              <a:solidFill>
                <a:schemeClr val="tx1"/>
              </a:solidFill>
            </a:endParaRPr>
          </a:p>
        </p:txBody>
      </p:sp>
      <p:sp>
        <p:nvSpPr>
          <p:cNvPr id="2" name="Rectangle: Rounded Corners 1">
            <a:extLst>
              <a:ext uri="{FF2B5EF4-FFF2-40B4-BE49-F238E27FC236}">
                <a16:creationId xmlns:a16="http://schemas.microsoft.com/office/drawing/2014/main" id="{11DD2522-65C5-4808-F41E-C3709112A496}"/>
              </a:ext>
            </a:extLst>
          </p:cNvPr>
          <p:cNvSpPr/>
          <p:nvPr/>
        </p:nvSpPr>
        <p:spPr>
          <a:xfrm>
            <a:off x="606077" y="5341430"/>
            <a:ext cx="10005533" cy="770204"/>
          </a:xfrm>
          <a:prstGeom prst="roundRect">
            <a:avLst/>
          </a:prstGeom>
          <a:solidFill>
            <a:srgbClr val="ED7D3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a:solidFill>
                  <a:schemeClr val="tx1"/>
                </a:solidFill>
                <a:latin typeface="Aptos"/>
              </a:rPr>
              <a:t>Neglect is not the same for everyone. One size doesn’t fit all.</a:t>
            </a:r>
            <a:endParaRPr lang="en-GB">
              <a:solidFill>
                <a:schemeClr val="tx1"/>
              </a:solidFill>
              <a:latin typeface="Aptos"/>
            </a:endParaRPr>
          </a:p>
        </p:txBody>
      </p:sp>
    </p:spTree>
    <p:extLst>
      <p:ext uri="{BB962C8B-B14F-4D97-AF65-F5344CB8AC3E}">
        <p14:creationId xmlns:p14="http://schemas.microsoft.com/office/powerpoint/2010/main" val="17383192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E2AD5-8413-E5C2-59D1-06DA9033AFB3}"/>
              </a:ext>
            </a:extLst>
          </p:cNvPr>
          <p:cNvSpPr>
            <a:spLocks noGrp="1"/>
          </p:cNvSpPr>
          <p:nvPr>
            <p:ph type="title"/>
          </p:nvPr>
        </p:nvSpPr>
        <p:spPr>
          <a:xfrm>
            <a:off x="398462" y="612774"/>
            <a:ext cx="11395075" cy="1215717"/>
          </a:xfrm>
        </p:spPr>
        <p:txBody>
          <a:bodyPr wrap="square" lIns="0" tIns="0" rIns="0" bIns="0" anchor="t">
            <a:spAutoFit/>
          </a:bodyPr>
          <a:lstStyle/>
          <a:p>
            <a:pPr algn="ctr"/>
            <a:br>
              <a:rPr lang="en-GB">
                <a:ea typeface="Calibri"/>
              </a:rPr>
            </a:br>
            <a:r>
              <a:rPr lang="en-GB" sz="2400"/>
              <a:t> </a:t>
            </a:r>
            <a:br>
              <a:rPr lang="en-GB"/>
            </a:br>
            <a:endParaRPr lang="en-GB">
              <a:ea typeface="Calibri"/>
            </a:endParaRPr>
          </a:p>
        </p:txBody>
      </p:sp>
      <p:sp>
        <p:nvSpPr>
          <p:cNvPr id="5" name="Rectangle: Rounded Corners 4">
            <a:extLst>
              <a:ext uri="{FF2B5EF4-FFF2-40B4-BE49-F238E27FC236}">
                <a16:creationId xmlns:a16="http://schemas.microsoft.com/office/drawing/2014/main" id="{445881F8-2A50-93AF-EFA0-BB400872208D}"/>
              </a:ext>
            </a:extLst>
          </p:cNvPr>
          <p:cNvSpPr/>
          <p:nvPr/>
        </p:nvSpPr>
        <p:spPr>
          <a:xfrm>
            <a:off x="1584825" y="609613"/>
            <a:ext cx="8804062" cy="616291"/>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fontAlgn="base"/>
            <a:r>
              <a:rPr lang="en-GB" sz="2400" b="1">
                <a:solidFill>
                  <a:schemeClr val="bg1"/>
                </a:solidFill>
                <a:latin typeface="Aptos"/>
              </a:rPr>
              <a:t>Lived experience of neglect and the lifelong impact...</a:t>
            </a:r>
            <a:endParaRPr lang="en-US" sz="2400" b="1">
              <a:solidFill>
                <a:schemeClr val="bg1"/>
              </a:solidFill>
              <a:latin typeface="Aptos" panose="020B0004020202020204" pitchFamily="34" charset="0"/>
            </a:endParaRPr>
          </a:p>
        </p:txBody>
      </p:sp>
      <p:sp>
        <p:nvSpPr>
          <p:cNvPr id="7" name="Rectangle: Rounded Corners 6">
            <a:extLst>
              <a:ext uri="{FF2B5EF4-FFF2-40B4-BE49-F238E27FC236}">
                <a16:creationId xmlns:a16="http://schemas.microsoft.com/office/drawing/2014/main" id="{234E005C-BA75-2BA8-DD41-3DF5E8D211F2}"/>
              </a:ext>
            </a:extLst>
          </p:cNvPr>
          <p:cNvSpPr/>
          <p:nvPr/>
        </p:nvSpPr>
        <p:spPr>
          <a:xfrm>
            <a:off x="645154" y="1432827"/>
            <a:ext cx="10874995" cy="4877738"/>
          </a:xfrm>
          <a:prstGeom prst="roundRect">
            <a:avLst/>
          </a:prstGeom>
          <a:solidFill>
            <a:srgbClr val="78BE5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Aft>
                <a:spcPts val="600"/>
              </a:spcAft>
            </a:pPr>
            <a:endParaRPr lang="en-US" sz="2200" b="1">
              <a:solidFill>
                <a:schemeClr val="bg1"/>
              </a:solidFill>
              <a:latin typeface="Calibri"/>
              <a:ea typeface="Calibri"/>
              <a:cs typeface="Calibri"/>
            </a:endParaRPr>
          </a:p>
          <a:p>
            <a:pPr>
              <a:lnSpc>
                <a:spcPct val="90000"/>
              </a:lnSpc>
              <a:spcAft>
                <a:spcPts val="600"/>
              </a:spcAft>
            </a:pPr>
            <a:br>
              <a:rPr lang="en-US" sz="2400">
                <a:latin typeface="Calibri"/>
                <a:ea typeface="Calibri"/>
                <a:cs typeface="Calibri"/>
              </a:rPr>
            </a:br>
            <a:endParaRPr lang="en-US" sz="2800">
              <a:latin typeface="Calibri"/>
              <a:ea typeface="Calibri"/>
              <a:cs typeface="Calibri"/>
            </a:endParaRPr>
          </a:p>
          <a:p>
            <a:pPr>
              <a:lnSpc>
                <a:spcPct val="90000"/>
              </a:lnSpc>
              <a:spcAft>
                <a:spcPts val="400"/>
              </a:spcAft>
            </a:pPr>
            <a:r>
              <a:rPr lang="en-GB" sz="2800" b="1">
                <a:solidFill>
                  <a:schemeClr val="bg1"/>
                </a:solidFill>
                <a:latin typeface="Calibri"/>
                <a:ea typeface="Calibri"/>
                <a:cs typeface="Calibri"/>
              </a:rPr>
              <a:t>Quote from an adult who experienced childhood neglect.</a:t>
            </a:r>
            <a:endParaRPr lang="en-GB" sz="2800">
              <a:solidFill>
                <a:schemeClr val="bg1"/>
              </a:solidFill>
              <a:latin typeface="Calibri"/>
              <a:ea typeface="Calibri"/>
              <a:cs typeface="Calibri"/>
            </a:endParaRPr>
          </a:p>
          <a:p>
            <a:pPr>
              <a:lnSpc>
                <a:spcPct val="90000"/>
              </a:lnSpc>
              <a:spcAft>
                <a:spcPts val="400"/>
              </a:spcAft>
            </a:pPr>
            <a:br>
              <a:rPr lang="en-GB" sz="2400" b="1" u="sng">
                <a:latin typeface="Calibri"/>
                <a:ea typeface="Calibri"/>
                <a:cs typeface="Calibri"/>
              </a:rPr>
            </a:br>
            <a:r>
              <a:rPr lang="en-GB" sz="2400" b="1" i="1">
                <a:solidFill>
                  <a:schemeClr val="tx1"/>
                </a:solidFill>
                <a:latin typeface="Calibri"/>
                <a:ea typeface="Calibri"/>
                <a:cs typeface="Calibri"/>
              </a:rPr>
              <a:t>“What I wanted to share is how important it is that everything discussed today is really taken in. The way professionals notice, respond, and act now can reduce the likelihood that people must carry the impact of neglect into later life, when they are starting their own life and family. Investing in this learning matters, because what happens now and very early, can shape what people face much later on.”</a:t>
            </a:r>
            <a:endParaRPr lang="en-GB" sz="3200">
              <a:solidFill>
                <a:schemeClr val="tx1"/>
              </a:solidFill>
              <a:latin typeface="Calibri"/>
              <a:ea typeface="Calibri"/>
              <a:cs typeface="Calibri"/>
            </a:endParaRPr>
          </a:p>
          <a:p>
            <a:pPr>
              <a:lnSpc>
                <a:spcPct val="90000"/>
              </a:lnSpc>
              <a:spcAft>
                <a:spcPts val="400"/>
              </a:spcAft>
            </a:pPr>
            <a:br>
              <a:rPr lang="en-GB" sz="2800" b="1" i="1">
                <a:latin typeface="Calibri"/>
                <a:ea typeface="Calibri"/>
                <a:cs typeface="Calibri"/>
              </a:rPr>
            </a:br>
            <a:r>
              <a:rPr lang="en-GB" sz="3200" b="1">
                <a:solidFill>
                  <a:schemeClr val="bg1"/>
                </a:solidFill>
                <a:latin typeface="Calibri"/>
                <a:ea typeface="Calibri"/>
                <a:cs typeface="Calibri"/>
              </a:rPr>
              <a:t>Anyone can spot and report neglect, anyone can support – Be Mrs B!</a:t>
            </a:r>
            <a:endParaRPr lang="en-GB" sz="3200">
              <a:solidFill>
                <a:schemeClr val="bg1"/>
              </a:solidFill>
              <a:latin typeface="Calibri"/>
              <a:ea typeface="Calibri"/>
              <a:cs typeface="Calibri"/>
            </a:endParaRPr>
          </a:p>
          <a:p>
            <a:pPr>
              <a:lnSpc>
                <a:spcPct val="90000"/>
              </a:lnSpc>
              <a:spcAft>
                <a:spcPts val="600"/>
              </a:spcAft>
            </a:pPr>
            <a:r>
              <a:rPr lang="en-GB" sz="2400" b="1">
                <a:solidFill>
                  <a:schemeClr val="bg1"/>
                </a:solidFill>
                <a:latin typeface="Calibri"/>
                <a:ea typeface="Calibri"/>
                <a:cs typeface="Calibri"/>
              </a:rPr>
              <a:t>These new tools will support agencies to help identify and evidence neglect.</a:t>
            </a:r>
            <a:endParaRPr lang="en-GB">
              <a:solidFill>
                <a:schemeClr val="bg1"/>
              </a:solidFill>
              <a:ea typeface="Calibri"/>
              <a:cs typeface="Calibri"/>
            </a:endParaRPr>
          </a:p>
          <a:p>
            <a:pPr marL="457200" indent="-457200">
              <a:lnSpc>
                <a:spcPct val="90000"/>
              </a:lnSpc>
              <a:spcAft>
                <a:spcPts val="600"/>
              </a:spcAft>
              <a:buAutoNum type="arabicPeriod"/>
            </a:pPr>
            <a:endParaRPr lang="en-GB" sz="2100" b="1">
              <a:solidFill>
                <a:schemeClr val="tx1"/>
              </a:solidFill>
              <a:latin typeface="Calibri"/>
              <a:ea typeface="Calibri"/>
              <a:cs typeface="Calibri"/>
            </a:endParaRPr>
          </a:p>
          <a:p>
            <a:pPr marL="285750" indent="-228600">
              <a:lnSpc>
                <a:spcPct val="90000"/>
              </a:lnSpc>
              <a:spcAft>
                <a:spcPts val="600"/>
              </a:spcAft>
              <a:buFont typeface="Arial,Sans-Serif"/>
              <a:buChar char="•"/>
            </a:pPr>
            <a:endParaRPr lang="en-GB" sz="1600">
              <a:solidFill>
                <a:schemeClr val="tx1"/>
              </a:solidFill>
              <a:latin typeface="Aptos"/>
            </a:endParaRPr>
          </a:p>
          <a:p>
            <a:pPr>
              <a:lnSpc>
                <a:spcPct val="90000"/>
              </a:lnSpc>
              <a:spcAft>
                <a:spcPts val="600"/>
              </a:spcAft>
            </a:pPr>
            <a:endParaRPr lang="en-US" sz="2000" b="1">
              <a:solidFill>
                <a:schemeClr val="tx1"/>
              </a:solidFill>
              <a:ea typeface="Calibri"/>
              <a:cs typeface="Calibri"/>
            </a:endParaRPr>
          </a:p>
        </p:txBody>
      </p:sp>
    </p:spTree>
    <p:extLst>
      <p:ext uri="{BB962C8B-B14F-4D97-AF65-F5344CB8AC3E}">
        <p14:creationId xmlns:p14="http://schemas.microsoft.com/office/powerpoint/2010/main" val="3519019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97BE6-A3E4-1EE8-01A7-C3AA259D809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82F3570-57F2-B669-A94B-89E5A77FBFFF}"/>
              </a:ext>
            </a:extLst>
          </p:cNvPr>
          <p:cNvSpPr>
            <a:spLocks noGrp="1"/>
          </p:cNvSpPr>
          <p:nvPr>
            <p:ph type="ctrTitle"/>
          </p:nvPr>
        </p:nvSpPr>
        <p:spPr>
          <a:xfrm>
            <a:off x="6096000" y="1514006"/>
            <a:ext cx="5186464" cy="3102963"/>
          </a:xfrm>
        </p:spPr>
        <p:txBody>
          <a:bodyPr wrap="square" lIns="0" tIns="0" rIns="0" bIns="0" anchor="t">
            <a:normAutofit fontScale="90000"/>
          </a:bodyPr>
          <a:lstStyle/>
          <a:p>
            <a:pPr algn="ctr"/>
            <a:r>
              <a:rPr lang="en-GB" sz="6600">
                <a:latin typeface="+mn-lt"/>
                <a:cs typeface="Segoe UI"/>
              </a:rPr>
              <a:t>Neglect Strategy</a:t>
            </a:r>
            <a:br>
              <a:rPr lang="en-GB" sz="4400">
                <a:latin typeface="+mn-lt"/>
                <a:cs typeface="Segoe UI"/>
              </a:rPr>
            </a:br>
            <a:br>
              <a:rPr lang="en-GB" sz="4400">
                <a:latin typeface="+mn-lt"/>
                <a:cs typeface="Segoe UI"/>
              </a:rPr>
            </a:br>
            <a:r>
              <a:rPr lang="en-GB" sz="2400">
                <a:latin typeface="+mn-lt"/>
                <a:cs typeface="Segoe UI"/>
              </a:rPr>
              <a:t>Dan Atkins</a:t>
            </a:r>
            <a:br>
              <a:rPr lang="en-GB" sz="7300">
                <a:latin typeface="+mn-lt"/>
                <a:cs typeface="Segoe UI"/>
              </a:rPr>
            </a:br>
            <a:r>
              <a:rPr lang="en-GB" sz="1100">
                <a:solidFill>
                  <a:schemeClr val="bg1"/>
                </a:solidFill>
                <a:latin typeface="+mn-lt"/>
                <a:cs typeface="Segoe UI"/>
              </a:rPr>
              <a:t>HJH</a:t>
            </a:r>
            <a:br>
              <a:rPr lang="en-GB" sz="7300">
                <a:latin typeface="+mn-lt"/>
                <a:cs typeface="Segoe UI"/>
              </a:rPr>
            </a:br>
            <a:br>
              <a:rPr lang="en-GB" sz="4800">
                <a:latin typeface="+mn-lt"/>
                <a:cs typeface="Segoe UI"/>
              </a:rPr>
            </a:br>
            <a:endParaRPr lang="en-GB" sz="2000">
              <a:highlight>
                <a:srgbClr val="FFFF00"/>
              </a:highlight>
              <a:latin typeface="+mn-lt"/>
              <a:ea typeface="Calibri"/>
              <a:cs typeface="Segoe UI"/>
            </a:endParaRPr>
          </a:p>
        </p:txBody>
      </p:sp>
      <p:pic>
        <p:nvPicPr>
          <p:cNvPr id="7" name="Picture 6">
            <a:extLst>
              <a:ext uri="{FF2B5EF4-FFF2-40B4-BE49-F238E27FC236}">
                <a16:creationId xmlns:a16="http://schemas.microsoft.com/office/drawing/2014/main" id="{CF5A027D-3E00-95F8-FF7B-4B2BE62C4E80}"/>
              </a:ext>
            </a:extLst>
          </p:cNvPr>
          <p:cNvPicPr>
            <a:picLocks noChangeAspect="1"/>
          </p:cNvPicPr>
          <p:nvPr/>
        </p:nvPicPr>
        <p:blipFill>
          <a:blip r:embed="rId3"/>
          <a:stretch>
            <a:fillRect/>
          </a:stretch>
        </p:blipFill>
        <p:spPr>
          <a:xfrm>
            <a:off x="10130788" y="4775521"/>
            <a:ext cx="1781967" cy="1774840"/>
          </a:xfrm>
          <a:prstGeom prst="rect">
            <a:avLst/>
          </a:prstGeom>
        </p:spPr>
      </p:pic>
      <p:pic>
        <p:nvPicPr>
          <p:cNvPr id="3" name="Picture 2" descr="A colorful circles with white text&#10;&#10;Description automatically generated">
            <a:extLst>
              <a:ext uri="{FF2B5EF4-FFF2-40B4-BE49-F238E27FC236}">
                <a16:creationId xmlns:a16="http://schemas.microsoft.com/office/drawing/2014/main" id="{DB5272A5-8D98-A356-49BB-1B259CDABF52}"/>
              </a:ext>
            </a:extLst>
          </p:cNvPr>
          <p:cNvPicPr>
            <a:picLocks noChangeAspect="1"/>
          </p:cNvPicPr>
          <p:nvPr/>
        </p:nvPicPr>
        <p:blipFill>
          <a:blip r:embed="rId4"/>
          <a:stretch>
            <a:fillRect/>
          </a:stretch>
        </p:blipFill>
        <p:spPr>
          <a:xfrm>
            <a:off x="8026519" y="4901731"/>
            <a:ext cx="1854961" cy="1522419"/>
          </a:xfrm>
          <a:prstGeom prst="rect">
            <a:avLst/>
          </a:prstGeom>
        </p:spPr>
      </p:pic>
      <p:pic>
        <p:nvPicPr>
          <p:cNvPr id="4" name="Picture 3">
            <a:extLst>
              <a:ext uri="{FF2B5EF4-FFF2-40B4-BE49-F238E27FC236}">
                <a16:creationId xmlns:a16="http://schemas.microsoft.com/office/drawing/2014/main" id="{0CB06F0C-BE00-5430-748D-18AE15192288}"/>
              </a:ext>
            </a:extLst>
          </p:cNvPr>
          <p:cNvPicPr>
            <a:picLocks noChangeAspect="1"/>
          </p:cNvPicPr>
          <p:nvPr/>
        </p:nvPicPr>
        <p:blipFill>
          <a:blip r:embed="rId5"/>
          <a:stretch>
            <a:fillRect/>
          </a:stretch>
        </p:blipFill>
        <p:spPr>
          <a:xfrm>
            <a:off x="542377" y="559870"/>
            <a:ext cx="4510885" cy="6093117"/>
          </a:xfrm>
          <a:prstGeom prst="rect">
            <a:avLst/>
          </a:prstGeom>
        </p:spPr>
      </p:pic>
      <p:pic>
        <p:nvPicPr>
          <p:cNvPr id="6" name="Picture 4">
            <a:extLst>
              <a:ext uri="{FF2B5EF4-FFF2-40B4-BE49-F238E27FC236}">
                <a16:creationId xmlns:a16="http://schemas.microsoft.com/office/drawing/2014/main" id="{B7508E99-441A-1D8F-4D10-076F9EE281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73957" y="4863575"/>
            <a:ext cx="1690257" cy="1686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276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DF39B4-B9B2-E357-2965-F675DC120A0C}"/>
              </a:ext>
            </a:extLst>
          </p:cNvPr>
          <p:cNvSpPr>
            <a:spLocks noGrp="1"/>
          </p:cNvSpPr>
          <p:nvPr>
            <p:ph idx="1"/>
          </p:nvPr>
        </p:nvSpPr>
        <p:spPr>
          <a:xfrm>
            <a:off x="933614" y="1793955"/>
            <a:ext cx="10116188" cy="3464735"/>
          </a:xfrm>
        </p:spPr>
        <p:txBody>
          <a:bodyPr>
            <a:normAutofit/>
          </a:bodyPr>
          <a:lstStyle/>
          <a:p>
            <a:r>
              <a:rPr lang="en-GB"/>
              <a:t>The quote above from a Local Child Safeguarding Practice Review reminds us of the urgent question: why, when the signs are so often visible, does it still take so long to respond to neglect?</a:t>
            </a:r>
          </a:p>
          <a:p>
            <a:r>
              <a:rPr lang="en-GB"/>
              <a:t>Challenge yourself, reflect, and ask: </a:t>
            </a:r>
            <a:r>
              <a:rPr lang="en-GB" b="1"/>
              <a:t>Am I confident in identifying the early signs of neglect, especially when they fall below statutory thresholds?</a:t>
            </a:r>
          </a:p>
        </p:txBody>
      </p:sp>
      <p:sp>
        <p:nvSpPr>
          <p:cNvPr id="7" name="Rectangle: Rounded Corners 6">
            <a:extLst>
              <a:ext uri="{FF2B5EF4-FFF2-40B4-BE49-F238E27FC236}">
                <a16:creationId xmlns:a16="http://schemas.microsoft.com/office/drawing/2014/main" id="{49BE74B2-C271-AFF3-5273-7235BE8B08B9}"/>
              </a:ext>
            </a:extLst>
          </p:cNvPr>
          <p:cNvSpPr/>
          <p:nvPr/>
        </p:nvSpPr>
        <p:spPr>
          <a:xfrm>
            <a:off x="933614" y="620024"/>
            <a:ext cx="10347194" cy="951518"/>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4400" b="1">
                <a:solidFill>
                  <a:schemeClr val="tx1"/>
                </a:solidFill>
              </a:rPr>
              <a:t>‘Why did it take so long to respond?’</a:t>
            </a:r>
            <a:endParaRPr lang="en-US" sz="4400" b="1">
              <a:solidFill>
                <a:schemeClr val="tx1"/>
              </a:solidFill>
            </a:endParaRPr>
          </a:p>
          <a:p>
            <a:pPr algn="ctr">
              <a:lnSpc>
                <a:spcPct val="200000"/>
              </a:lnSpc>
            </a:pPr>
            <a:r>
              <a:rPr lang="en-US" b="1">
                <a:solidFill>
                  <a:schemeClr val="tx1"/>
                </a:solidFill>
                <a:latin typeface="Aptos"/>
              </a:rPr>
              <a:t> </a:t>
            </a:r>
            <a:endParaRPr lang="en-US">
              <a:solidFill>
                <a:schemeClr val="tx1"/>
              </a:solidFill>
              <a:latin typeface="Aptos"/>
            </a:endParaRPr>
          </a:p>
        </p:txBody>
      </p:sp>
      <p:sp>
        <p:nvSpPr>
          <p:cNvPr id="8" name="Rectangle: Rounded Corners 7">
            <a:extLst>
              <a:ext uri="{FF2B5EF4-FFF2-40B4-BE49-F238E27FC236}">
                <a16:creationId xmlns:a16="http://schemas.microsoft.com/office/drawing/2014/main" id="{1DBFB2F0-6790-605C-59A9-482D52D7C462}"/>
              </a:ext>
            </a:extLst>
          </p:cNvPr>
          <p:cNvSpPr/>
          <p:nvPr/>
        </p:nvSpPr>
        <p:spPr>
          <a:xfrm>
            <a:off x="904739" y="3890040"/>
            <a:ext cx="10462697" cy="2202752"/>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GB" sz="2400" b="1">
                <a:solidFill>
                  <a:schemeClr val="tx1"/>
                </a:solidFill>
                <a:ea typeface="Calibri"/>
                <a:cs typeface="Calibri"/>
              </a:rPr>
              <a:t>Warwickshire’s Strategic Vision</a:t>
            </a:r>
          </a:p>
          <a:p>
            <a:endParaRPr lang="en-GB" sz="2400" b="1">
              <a:solidFill>
                <a:schemeClr val="tx1"/>
              </a:solidFill>
              <a:ea typeface="Calibri"/>
              <a:cs typeface="Calibri"/>
            </a:endParaRPr>
          </a:p>
          <a:p>
            <a:r>
              <a:rPr lang="en-GB" sz="2400">
                <a:solidFill>
                  <a:schemeClr val="tx1"/>
                </a:solidFill>
                <a:ea typeface="Calibri"/>
                <a:cs typeface="Calibri"/>
              </a:rPr>
              <a:t>Partners will commit to work together to support, safeguard and listen to the voices of children, young people and families and to learn from each other to improve outcomes for families across Warwickshire.</a:t>
            </a:r>
          </a:p>
        </p:txBody>
      </p:sp>
    </p:spTree>
    <p:extLst>
      <p:ext uri="{BB962C8B-B14F-4D97-AF65-F5344CB8AC3E}">
        <p14:creationId xmlns:p14="http://schemas.microsoft.com/office/powerpoint/2010/main" val="7192543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145A5-6AA8-40C4-C23E-0390CC235B8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3FCC1C-7718-2D5C-DEB5-7C79D8CB48F1}"/>
              </a:ext>
            </a:extLst>
          </p:cNvPr>
          <p:cNvSpPr>
            <a:spLocks noGrp="1"/>
          </p:cNvSpPr>
          <p:nvPr>
            <p:ph idx="1"/>
          </p:nvPr>
        </p:nvSpPr>
        <p:spPr>
          <a:xfrm>
            <a:off x="395767" y="724853"/>
            <a:ext cx="10606931" cy="565196"/>
          </a:xfrm>
        </p:spPr>
        <p:txBody>
          <a:bodyPr vert="horz" lIns="91440" tIns="45720" rIns="91440" bIns="45720" rtlCol="0" anchor="t">
            <a:normAutofit fontScale="25000" lnSpcReduction="20000"/>
          </a:bodyPr>
          <a:lstStyle/>
          <a:p>
            <a:pPr marL="0" indent="0">
              <a:buNone/>
            </a:pPr>
            <a:r>
              <a:rPr lang="en-GB" sz="14400" b="1">
                <a:ea typeface="Calibri"/>
                <a:cs typeface="Calibri"/>
              </a:rPr>
              <a:t>Key Priorities</a:t>
            </a:r>
            <a:endParaRPr lang="en-GB"/>
          </a:p>
          <a:p>
            <a:pPr marL="0" indent="0">
              <a:buNone/>
            </a:pPr>
            <a:endParaRPr lang="en-GB" sz="2000">
              <a:ea typeface="Calibri"/>
              <a:cs typeface="Calibri"/>
            </a:endParaRPr>
          </a:p>
          <a:p>
            <a:pPr marL="0" indent="0">
              <a:buNone/>
            </a:pPr>
            <a:r>
              <a:rPr lang="en-GB" sz="2000">
                <a:ea typeface="Calibri"/>
                <a:cs typeface="Calibri"/>
              </a:rPr>
              <a:t> </a:t>
            </a:r>
          </a:p>
          <a:p>
            <a:pPr marL="0" indent="0">
              <a:buNone/>
            </a:pPr>
            <a:endParaRPr lang="en-GB" sz="2000">
              <a:ea typeface="Calibri"/>
              <a:cs typeface="Calibri"/>
            </a:endParaRPr>
          </a:p>
          <a:p>
            <a:pPr marL="0" indent="0">
              <a:buNone/>
            </a:pPr>
            <a:endParaRPr lang="en-GB" sz="2000">
              <a:ea typeface="+mn-lt"/>
              <a:cs typeface="+mn-lt"/>
            </a:endParaRPr>
          </a:p>
          <a:p>
            <a:pPr marL="0" indent="0">
              <a:buNone/>
            </a:pPr>
            <a:endParaRPr lang="en-GB" sz="2000">
              <a:ea typeface="+mn-lt"/>
              <a:cs typeface="+mn-lt"/>
            </a:endParaRPr>
          </a:p>
          <a:p>
            <a:pPr marL="0" indent="0">
              <a:buNone/>
            </a:pPr>
            <a:endParaRPr lang="en-GB" sz="2000">
              <a:ea typeface="+mn-lt"/>
              <a:cs typeface="+mn-lt"/>
            </a:endParaRPr>
          </a:p>
          <a:p>
            <a:pPr marL="0" indent="0">
              <a:buNone/>
            </a:pPr>
            <a:endParaRPr lang="en-GB" sz="2000">
              <a:ea typeface="Calibri"/>
              <a:cs typeface="Calibri"/>
            </a:endParaRPr>
          </a:p>
          <a:p>
            <a:pPr marL="0" indent="0">
              <a:buNone/>
            </a:pPr>
            <a:endParaRPr lang="en-GB" sz="3200">
              <a:ea typeface="Calibri"/>
              <a:cs typeface="Calibri"/>
            </a:endParaRPr>
          </a:p>
          <a:p>
            <a:pPr marL="0" indent="0">
              <a:buNone/>
            </a:pPr>
            <a:endParaRPr lang="en-GB" sz="2000">
              <a:ea typeface="Calibri"/>
              <a:cs typeface="Calibri"/>
            </a:endParaRPr>
          </a:p>
          <a:p>
            <a:pPr marL="0" indent="0">
              <a:buNone/>
            </a:pPr>
            <a:endParaRPr lang="en-GB" sz="2000" b="1">
              <a:ea typeface="Calibri"/>
              <a:cs typeface="Calibri"/>
            </a:endParaRPr>
          </a:p>
          <a:p>
            <a:pPr marL="0" indent="0">
              <a:buNone/>
            </a:pPr>
            <a:endParaRPr lang="en-GB" sz="2000" b="1">
              <a:ea typeface="Calibri"/>
              <a:cs typeface="Calibri"/>
            </a:endParaRPr>
          </a:p>
          <a:p>
            <a:pPr marL="0" indent="0">
              <a:buNone/>
            </a:pPr>
            <a:endParaRPr lang="en-GB" sz="2000">
              <a:ea typeface="Calibri"/>
              <a:cs typeface="Calibri"/>
            </a:endParaRPr>
          </a:p>
          <a:p>
            <a:pPr marL="0" indent="0">
              <a:buNone/>
            </a:pPr>
            <a:endParaRPr lang="en-GB" sz="2000">
              <a:ea typeface="Calibri"/>
              <a:cs typeface="Calibri"/>
            </a:endParaRPr>
          </a:p>
        </p:txBody>
      </p:sp>
      <p:pic>
        <p:nvPicPr>
          <p:cNvPr id="4" name="Picture 3">
            <a:extLst>
              <a:ext uri="{FF2B5EF4-FFF2-40B4-BE49-F238E27FC236}">
                <a16:creationId xmlns:a16="http://schemas.microsoft.com/office/drawing/2014/main" id="{1FB984B2-27E5-08A6-E7FE-40F19A8CFB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25450"/>
          </a:xfrm>
          <a:prstGeom prst="rect">
            <a:avLst/>
          </a:prstGeom>
        </p:spPr>
      </p:pic>
      <p:pic>
        <p:nvPicPr>
          <p:cNvPr id="6" name="Picture 2">
            <a:extLst>
              <a:ext uri="{FF2B5EF4-FFF2-40B4-BE49-F238E27FC236}">
                <a16:creationId xmlns:a16="http://schemas.microsoft.com/office/drawing/2014/main" id="{F46BF8F4-7AE1-D190-F489-2B2C2FBE20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2698" y="623940"/>
            <a:ext cx="691496" cy="6883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1C5F7691-52C5-6314-81EA-C71F73F5808C}"/>
              </a:ext>
            </a:extLst>
          </p:cNvPr>
          <p:cNvSpPr/>
          <p:nvPr/>
        </p:nvSpPr>
        <p:spPr>
          <a:xfrm>
            <a:off x="395764" y="1362325"/>
            <a:ext cx="10005533" cy="1057416"/>
          </a:xfrm>
          <a:prstGeom prst="roundRect">
            <a:avLst/>
          </a:prstGeom>
          <a:solidFill>
            <a:srgbClr val="78BE5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GB" sz="2000" b="1">
                <a:solidFill>
                  <a:schemeClr val="bg1"/>
                </a:solidFill>
                <a:ea typeface="Calibri"/>
                <a:cs typeface="Calibri"/>
              </a:rPr>
              <a:t>Children and families are heard, safe, healthy, skilled and happy, accessing the right support at the right time.</a:t>
            </a:r>
          </a:p>
        </p:txBody>
      </p:sp>
      <p:sp>
        <p:nvSpPr>
          <p:cNvPr id="9" name="Rectangle: Rounded Corners 8">
            <a:extLst>
              <a:ext uri="{FF2B5EF4-FFF2-40B4-BE49-F238E27FC236}">
                <a16:creationId xmlns:a16="http://schemas.microsoft.com/office/drawing/2014/main" id="{7139E62B-EE19-EA3C-B858-4F8BD823DCC7}"/>
              </a:ext>
            </a:extLst>
          </p:cNvPr>
          <p:cNvSpPr/>
          <p:nvPr/>
        </p:nvSpPr>
        <p:spPr>
          <a:xfrm>
            <a:off x="395764" y="2593681"/>
            <a:ext cx="10005533" cy="1057416"/>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endParaRPr lang="en-GB" sz="2000" b="1">
              <a:solidFill>
                <a:schemeClr val="tx1"/>
              </a:solidFill>
              <a:ea typeface="Calibri"/>
              <a:cs typeface="Calibri"/>
            </a:endParaRPr>
          </a:p>
          <a:p>
            <a:r>
              <a:rPr lang="en-GB" sz="2000" b="1">
                <a:solidFill>
                  <a:schemeClr val="bg1"/>
                </a:solidFill>
                <a:ea typeface="Calibri"/>
                <a:cs typeface="Calibri"/>
              </a:rPr>
              <a:t>Strengthen understanding of the lived experience of children and young people</a:t>
            </a:r>
            <a:r>
              <a:rPr lang="en-GB">
                <a:solidFill>
                  <a:srgbClr val="323130"/>
                </a:solidFill>
                <a:ea typeface="Calibri"/>
                <a:cs typeface="Calibri"/>
              </a:rPr>
              <a:t>.</a:t>
            </a:r>
            <a:endParaRPr lang="en-GB">
              <a:ea typeface="Calibri"/>
              <a:cs typeface="Calibri"/>
            </a:endParaRPr>
          </a:p>
        </p:txBody>
      </p:sp>
      <p:sp>
        <p:nvSpPr>
          <p:cNvPr id="13" name="Rectangle: Rounded Corners 12">
            <a:extLst>
              <a:ext uri="{FF2B5EF4-FFF2-40B4-BE49-F238E27FC236}">
                <a16:creationId xmlns:a16="http://schemas.microsoft.com/office/drawing/2014/main" id="{FF39D71E-1C5C-5FEB-7EFE-B7900EB40388}"/>
              </a:ext>
            </a:extLst>
          </p:cNvPr>
          <p:cNvSpPr/>
          <p:nvPr/>
        </p:nvSpPr>
        <p:spPr>
          <a:xfrm>
            <a:off x="395764" y="3825037"/>
            <a:ext cx="10005533" cy="1057416"/>
          </a:xfrm>
          <a:prstGeom prst="roundRect">
            <a:avLst/>
          </a:prstGeom>
          <a:solidFill>
            <a:srgbClr val="27C4F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b="1">
              <a:solidFill>
                <a:schemeClr val="tx1"/>
              </a:solidFill>
              <a:latin typeface="Nunito" pitchFamily="2" charset="77"/>
            </a:endParaRPr>
          </a:p>
          <a:p>
            <a:pPr fontAlgn="base"/>
            <a:endParaRPr lang="en-GB" b="1">
              <a:solidFill>
                <a:schemeClr val="tx1"/>
              </a:solidFill>
            </a:endParaRPr>
          </a:p>
          <a:p>
            <a:r>
              <a:rPr lang="en-GB" sz="2000" b="1">
                <a:solidFill>
                  <a:schemeClr val="bg1"/>
                </a:solidFill>
                <a:ea typeface="Calibri"/>
                <a:cs typeface="Calibri"/>
              </a:rPr>
              <a:t>Improve identification and responses to neglect through shared language, improved tools and practitioner confidence.</a:t>
            </a:r>
          </a:p>
          <a:p>
            <a:pPr fontAlgn="base"/>
            <a:r>
              <a:rPr lang="en-GB"/>
              <a:t>​</a:t>
            </a:r>
          </a:p>
          <a:p>
            <a:endParaRPr lang="en-GB">
              <a:solidFill>
                <a:schemeClr val="tx1"/>
              </a:solidFill>
            </a:endParaRPr>
          </a:p>
        </p:txBody>
      </p:sp>
      <p:sp>
        <p:nvSpPr>
          <p:cNvPr id="2" name="Rectangle: Rounded Corners 1">
            <a:extLst>
              <a:ext uri="{FF2B5EF4-FFF2-40B4-BE49-F238E27FC236}">
                <a16:creationId xmlns:a16="http://schemas.microsoft.com/office/drawing/2014/main" id="{75673C2D-61F2-199D-43CB-22492AEC1901}"/>
              </a:ext>
            </a:extLst>
          </p:cNvPr>
          <p:cNvSpPr/>
          <p:nvPr/>
        </p:nvSpPr>
        <p:spPr>
          <a:xfrm>
            <a:off x="395764" y="5056392"/>
            <a:ext cx="10005533" cy="1076755"/>
          </a:xfrm>
          <a:prstGeom prst="roundRect">
            <a:avLst/>
          </a:prstGeom>
          <a:solidFill>
            <a:srgbClr val="2060A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sz="2000" b="1">
                <a:solidFill>
                  <a:schemeClr val="bg1"/>
                </a:solidFill>
                <a:ea typeface="Calibri"/>
                <a:cs typeface="Calibri"/>
              </a:rPr>
              <a:t>Enable consistent, evidence‑based multi‑agency practice and measure impact</a:t>
            </a:r>
            <a:r>
              <a:rPr lang="en-GB">
                <a:solidFill>
                  <a:srgbClr val="323130"/>
                </a:solidFill>
                <a:ea typeface="Calibri"/>
                <a:cs typeface="Calibri"/>
              </a:rPr>
              <a:t>.</a:t>
            </a:r>
            <a:endParaRPr lang="en-GB" b="1">
              <a:ea typeface="Calibri"/>
              <a:cs typeface="Calibri"/>
            </a:endParaRPr>
          </a:p>
        </p:txBody>
      </p:sp>
    </p:spTree>
    <p:extLst>
      <p:ext uri="{BB962C8B-B14F-4D97-AF65-F5344CB8AC3E}">
        <p14:creationId xmlns:p14="http://schemas.microsoft.com/office/powerpoint/2010/main" val="22529581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B9861-A294-1792-CA6A-6B54F21BE19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80EBE6C-25C7-8C2D-350F-4541D4E4B813}"/>
              </a:ext>
            </a:extLst>
          </p:cNvPr>
          <p:cNvSpPr/>
          <p:nvPr/>
        </p:nvSpPr>
        <p:spPr>
          <a:xfrm>
            <a:off x="398462" y="585872"/>
            <a:ext cx="11263886" cy="5491877"/>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endParaRPr lang="en-GB"/>
          </a:p>
        </p:txBody>
      </p:sp>
      <p:pic>
        <p:nvPicPr>
          <p:cNvPr id="4" name="Picture 3">
            <a:extLst>
              <a:ext uri="{FF2B5EF4-FFF2-40B4-BE49-F238E27FC236}">
                <a16:creationId xmlns:a16="http://schemas.microsoft.com/office/drawing/2014/main" id="{3CB65B92-789B-D9ED-B857-562CE55DD9CD}"/>
              </a:ext>
            </a:extLst>
          </p:cNvPr>
          <p:cNvPicPr>
            <a:picLocks noChangeAspect="1"/>
          </p:cNvPicPr>
          <p:nvPr/>
        </p:nvPicPr>
        <p:blipFill>
          <a:blip r:embed="rId3"/>
          <a:stretch>
            <a:fillRect/>
          </a:stretch>
        </p:blipFill>
        <p:spPr>
          <a:xfrm>
            <a:off x="9694203" y="6192763"/>
            <a:ext cx="580190" cy="577804"/>
          </a:xfrm>
          <a:prstGeom prst="rect">
            <a:avLst/>
          </a:prstGeom>
        </p:spPr>
      </p:pic>
      <p:pic>
        <p:nvPicPr>
          <p:cNvPr id="5" name="Picture 4" descr="A colorful circles with white text&#10;&#10;Description automatically generated">
            <a:extLst>
              <a:ext uri="{FF2B5EF4-FFF2-40B4-BE49-F238E27FC236}">
                <a16:creationId xmlns:a16="http://schemas.microsoft.com/office/drawing/2014/main" id="{1C03A487-C36A-4935-E023-88C9223F35DA}"/>
              </a:ext>
            </a:extLst>
          </p:cNvPr>
          <p:cNvPicPr>
            <a:picLocks noChangeAspect="1"/>
          </p:cNvPicPr>
          <p:nvPr/>
        </p:nvPicPr>
        <p:blipFill>
          <a:blip r:embed="rId4"/>
          <a:stretch>
            <a:fillRect/>
          </a:stretch>
        </p:blipFill>
        <p:spPr>
          <a:xfrm>
            <a:off x="10326227" y="6189647"/>
            <a:ext cx="704095" cy="577871"/>
          </a:xfrm>
          <a:prstGeom prst="rect">
            <a:avLst/>
          </a:prstGeom>
        </p:spPr>
      </p:pic>
      <p:pic>
        <p:nvPicPr>
          <p:cNvPr id="6" name="Picture 5">
            <a:extLst>
              <a:ext uri="{FF2B5EF4-FFF2-40B4-BE49-F238E27FC236}">
                <a16:creationId xmlns:a16="http://schemas.microsoft.com/office/drawing/2014/main" id="{38813063-07D5-18A9-2A34-133FC03B923D}"/>
              </a:ext>
            </a:extLst>
          </p:cNvPr>
          <p:cNvPicPr>
            <a:picLocks noChangeAspect="1"/>
          </p:cNvPicPr>
          <p:nvPr/>
        </p:nvPicPr>
        <p:blipFill>
          <a:blip r:embed="rId5"/>
          <a:stretch>
            <a:fillRect/>
          </a:stretch>
        </p:blipFill>
        <p:spPr>
          <a:xfrm>
            <a:off x="11082157" y="6184516"/>
            <a:ext cx="580191" cy="577871"/>
          </a:xfrm>
          <a:prstGeom prst="rect">
            <a:avLst/>
          </a:prstGeom>
        </p:spPr>
      </p:pic>
      <p:sp>
        <p:nvSpPr>
          <p:cNvPr id="3" name="Rectangle: Rounded Corners 2">
            <a:extLst>
              <a:ext uri="{FF2B5EF4-FFF2-40B4-BE49-F238E27FC236}">
                <a16:creationId xmlns:a16="http://schemas.microsoft.com/office/drawing/2014/main" id="{4216B823-1ED7-4FDF-45AB-AE11099A5320}"/>
              </a:ext>
            </a:extLst>
          </p:cNvPr>
          <p:cNvSpPr/>
          <p:nvPr/>
        </p:nvSpPr>
        <p:spPr>
          <a:xfrm>
            <a:off x="1027638" y="859010"/>
            <a:ext cx="10005533" cy="3482081"/>
          </a:xfrm>
          <a:prstGeom prst="roundRect">
            <a:avLst/>
          </a:prstGeom>
          <a:solidFill>
            <a:srgbClr val="78BE5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GB" sz="2400" b="1"/>
              <a:t>Protective Factors</a:t>
            </a:r>
          </a:p>
          <a:p>
            <a:r>
              <a:rPr lang="en-GB" sz="2000">
                <a:solidFill>
                  <a:srgbClr val="000000"/>
                </a:solidFill>
                <a:ea typeface="Calibri"/>
                <a:cs typeface="Calibri"/>
              </a:rPr>
              <a:t>While it is important to identify neglect, it’s equally vital to recognise the signs of safe, nurturing care. Signs of safety and wellbeing can include:</a:t>
            </a:r>
            <a:endParaRPr lang="en-GB" sz="2000">
              <a:ea typeface="Calibri"/>
              <a:cs typeface="Calibri"/>
            </a:endParaRPr>
          </a:p>
          <a:p>
            <a:endParaRPr lang="en-GB" sz="2000">
              <a:solidFill>
                <a:srgbClr val="000000"/>
              </a:solidFill>
              <a:ea typeface="Calibri"/>
              <a:cs typeface="Calibri"/>
            </a:endParaRPr>
          </a:p>
          <a:p>
            <a:pPr marL="285750" indent="-285750">
              <a:buFont typeface="Arial"/>
              <a:buChar char="•"/>
            </a:pPr>
            <a:r>
              <a:rPr lang="en-GB" sz="2000">
                <a:solidFill>
                  <a:srgbClr val="000000"/>
                </a:solidFill>
                <a:ea typeface="Calibri"/>
                <a:cs typeface="Calibri"/>
              </a:rPr>
              <a:t>Good health and use of healthcare</a:t>
            </a:r>
            <a:endParaRPr lang="en-GB" sz="2000">
              <a:ea typeface="Calibri"/>
              <a:cs typeface="Calibri"/>
            </a:endParaRPr>
          </a:p>
          <a:p>
            <a:pPr marL="285750" indent="-285750">
              <a:buFont typeface="Arial"/>
              <a:buChar char="•"/>
            </a:pPr>
            <a:r>
              <a:rPr lang="en-GB" sz="2000">
                <a:solidFill>
                  <a:srgbClr val="000000"/>
                </a:solidFill>
                <a:ea typeface="Calibri"/>
                <a:cs typeface="Calibri"/>
              </a:rPr>
              <a:t>Meeting basic physical needs</a:t>
            </a:r>
            <a:endParaRPr lang="en-GB" sz="2000">
              <a:ea typeface="Calibri"/>
              <a:cs typeface="Calibri"/>
            </a:endParaRPr>
          </a:p>
          <a:p>
            <a:pPr marL="285750" indent="-285750">
              <a:buFont typeface="Arial"/>
              <a:buChar char="•"/>
            </a:pPr>
            <a:r>
              <a:rPr lang="en-GB" sz="2000">
                <a:solidFill>
                  <a:srgbClr val="000000"/>
                </a:solidFill>
                <a:ea typeface="Calibri"/>
                <a:cs typeface="Calibri"/>
              </a:rPr>
              <a:t>Regular school attendance and parental engagement</a:t>
            </a:r>
            <a:endParaRPr lang="en-GB" sz="2000">
              <a:ea typeface="Calibri"/>
              <a:cs typeface="Calibri"/>
            </a:endParaRPr>
          </a:p>
          <a:p>
            <a:pPr marL="285750" indent="-285750">
              <a:buFont typeface="Arial"/>
              <a:buChar char="•"/>
            </a:pPr>
            <a:r>
              <a:rPr lang="en-GB" sz="2000">
                <a:solidFill>
                  <a:srgbClr val="000000"/>
                </a:solidFill>
                <a:ea typeface="Calibri"/>
                <a:cs typeface="Calibri"/>
              </a:rPr>
              <a:t>Emotional warmth and secure relationships</a:t>
            </a:r>
            <a:endParaRPr lang="en-GB" sz="2000">
              <a:ea typeface="Calibri"/>
              <a:cs typeface="Calibri"/>
            </a:endParaRPr>
          </a:p>
          <a:p>
            <a:pPr marL="285750" indent="-285750">
              <a:buFont typeface="Arial"/>
              <a:buChar char="•"/>
            </a:pPr>
            <a:r>
              <a:rPr lang="en-GB" sz="2000">
                <a:solidFill>
                  <a:srgbClr val="000000"/>
                </a:solidFill>
                <a:ea typeface="Calibri"/>
                <a:cs typeface="Calibri"/>
              </a:rPr>
              <a:t>Clear boundaries, routines and support with friendships and activities</a:t>
            </a:r>
            <a:endParaRPr lang="en-GB" sz="2000">
              <a:ea typeface="Calibri"/>
              <a:cs typeface="Calibri"/>
            </a:endParaRPr>
          </a:p>
          <a:p>
            <a:endParaRPr lang="en-GB" sz="2000" b="1">
              <a:solidFill>
                <a:schemeClr val="bg1"/>
              </a:solidFill>
              <a:ea typeface="Calibri"/>
              <a:cs typeface="Calibri"/>
            </a:endParaRPr>
          </a:p>
        </p:txBody>
      </p:sp>
      <p:sp>
        <p:nvSpPr>
          <p:cNvPr id="7" name="Rectangle: Rounded Corners 6">
            <a:extLst>
              <a:ext uri="{FF2B5EF4-FFF2-40B4-BE49-F238E27FC236}">
                <a16:creationId xmlns:a16="http://schemas.microsoft.com/office/drawing/2014/main" id="{78B11D0B-1E4D-B504-84C1-AC0C35FA7CF7}"/>
              </a:ext>
            </a:extLst>
          </p:cNvPr>
          <p:cNvSpPr/>
          <p:nvPr/>
        </p:nvSpPr>
        <p:spPr>
          <a:xfrm>
            <a:off x="1024789" y="4545009"/>
            <a:ext cx="10005533" cy="1209246"/>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GB" sz="2400" b="1"/>
              <a:t>What</a:t>
            </a:r>
            <a:r>
              <a:rPr lang="en-GB" sz="2400" b="1">
                <a:ea typeface="Calibri"/>
                <a:cs typeface="Calibri"/>
              </a:rPr>
              <a:t> Success Looks Like</a:t>
            </a:r>
            <a:endParaRPr lang="en-US" sz="2400" b="1"/>
          </a:p>
          <a:p>
            <a:r>
              <a:rPr lang="en-GB" sz="2000">
                <a:solidFill>
                  <a:schemeClr val="tx1"/>
                </a:solidFill>
                <a:ea typeface="Calibri"/>
                <a:cs typeface="Calibri"/>
              </a:rPr>
              <a:t>Success will look different across agencies, but all partners share a commitment to improving the lives of children affected by neglect. </a:t>
            </a:r>
            <a:endParaRPr lang="en-GB" sz="2000">
              <a:solidFill>
                <a:schemeClr val="tx1"/>
              </a:solidFill>
            </a:endParaRPr>
          </a:p>
        </p:txBody>
      </p:sp>
    </p:spTree>
    <p:extLst>
      <p:ext uri="{BB962C8B-B14F-4D97-AF65-F5344CB8AC3E}">
        <p14:creationId xmlns:p14="http://schemas.microsoft.com/office/powerpoint/2010/main" val="3651864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DA046-1A9A-1B88-9E20-AC8079B14AF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50A4027-F272-85E7-E132-DD3A4D3B2CD8}"/>
              </a:ext>
            </a:extLst>
          </p:cNvPr>
          <p:cNvSpPr/>
          <p:nvPr/>
        </p:nvSpPr>
        <p:spPr>
          <a:xfrm>
            <a:off x="398462" y="585872"/>
            <a:ext cx="11263886" cy="5491877"/>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endParaRPr lang="en-GB"/>
          </a:p>
        </p:txBody>
      </p:sp>
      <p:pic>
        <p:nvPicPr>
          <p:cNvPr id="4" name="Picture 3">
            <a:extLst>
              <a:ext uri="{FF2B5EF4-FFF2-40B4-BE49-F238E27FC236}">
                <a16:creationId xmlns:a16="http://schemas.microsoft.com/office/drawing/2014/main" id="{AC12145C-D52F-A665-F1B5-F763B3B79B58}"/>
              </a:ext>
            </a:extLst>
          </p:cNvPr>
          <p:cNvPicPr>
            <a:picLocks noChangeAspect="1"/>
          </p:cNvPicPr>
          <p:nvPr/>
        </p:nvPicPr>
        <p:blipFill>
          <a:blip r:embed="rId3"/>
          <a:stretch>
            <a:fillRect/>
          </a:stretch>
        </p:blipFill>
        <p:spPr>
          <a:xfrm>
            <a:off x="9694203" y="6192763"/>
            <a:ext cx="580190" cy="577804"/>
          </a:xfrm>
          <a:prstGeom prst="rect">
            <a:avLst/>
          </a:prstGeom>
        </p:spPr>
      </p:pic>
      <p:pic>
        <p:nvPicPr>
          <p:cNvPr id="5" name="Picture 4" descr="A colorful circles with white text&#10;&#10;Description automatically generated">
            <a:extLst>
              <a:ext uri="{FF2B5EF4-FFF2-40B4-BE49-F238E27FC236}">
                <a16:creationId xmlns:a16="http://schemas.microsoft.com/office/drawing/2014/main" id="{805514EA-49DE-29A9-3CCF-B15D00E51B7C}"/>
              </a:ext>
            </a:extLst>
          </p:cNvPr>
          <p:cNvPicPr>
            <a:picLocks noChangeAspect="1"/>
          </p:cNvPicPr>
          <p:nvPr/>
        </p:nvPicPr>
        <p:blipFill>
          <a:blip r:embed="rId4"/>
          <a:stretch>
            <a:fillRect/>
          </a:stretch>
        </p:blipFill>
        <p:spPr>
          <a:xfrm>
            <a:off x="10326227" y="6189647"/>
            <a:ext cx="704095" cy="577871"/>
          </a:xfrm>
          <a:prstGeom prst="rect">
            <a:avLst/>
          </a:prstGeom>
        </p:spPr>
      </p:pic>
      <p:pic>
        <p:nvPicPr>
          <p:cNvPr id="6" name="Picture 5">
            <a:extLst>
              <a:ext uri="{FF2B5EF4-FFF2-40B4-BE49-F238E27FC236}">
                <a16:creationId xmlns:a16="http://schemas.microsoft.com/office/drawing/2014/main" id="{83E470E9-96F4-1252-2329-FAAEA72E73C8}"/>
              </a:ext>
            </a:extLst>
          </p:cNvPr>
          <p:cNvPicPr>
            <a:picLocks noChangeAspect="1"/>
          </p:cNvPicPr>
          <p:nvPr/>
        </p:nvPicPr>
        <p:blipFill>
          <a:blip r:embed="rId5"/>
          <a:stretch>
            <a:fillRect/>
          </a:stretch>
        </p:blipFill>
        <p:spPr>
          <a:xfrm>
            <a:off x="11082157" y="6184516"/>
            <a:ext cx="580191" cy="577871"/>
          </a:xfrm>
          <a:prstGeom prst="rect">
            <a:avLst/>
          </a:prstGeom>
        </p:spPr>
      </p:pic>
      <p:sp>
        <p:nvSpPr>
          <p:cNvPr id="7" name="Rectangle: Rounded Corners 6">
            <a:extLst>
              <a:ext uri="{FF2B5EF4-FFF2-40B4-BE49-F238E27FC236}">
                <a16:creationId xmlns:a16="http://schemas.microsoft.com/office/drawing/2014/main" id="{4352F735-6549-7C76-3B44-42A6669358E5}"/>
              </a:ext>
            </a:extLst>
          </p:cNvPr>
          <p:cNvSpPr/>
          <p:nvPr/>
        </p:nvSpPr>
        <p:spPr>
          <a:xfrm>
            <a:off x="938162" y="1209275"/>
            <a:ext cx="10005533" cy="2219725"/>
          </a:xfrm>
          <a:prstGeom prst="roundRect">
            <a:avLst/>
          </a:prstGeom>
          <a:solidFill>
            <a:srgbClr val="2060A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sz="2400" b="1">
                <a:solidFill>
                  <a:schemeClr val="bg1"/>
                </a:solidFill>
              </a:rPr>
              <a:t>What</a:t>
            </a:r>
            <a:r>
              <a:rPr lang="en-GB" sz="2400" b="1">
                <a:solidFill>
                  <a:schemeClr val="bg1"/>
                </a:solidFill>
                <a:ea typeface="Calibri"/>
                <a:cs typeface="Calibri"/>
              </a:rPr>
              <a:t> the Strategy Will Deliver</a:t>
            </a:r>
            <a:endParaRPr lang="en-US" sz="2000">
              <a:solidFill>
                <a:schemeClr val="bg1"/>
              </a:solidFill>
            </a:endParaRPr>
          </a:p>
          <a:p>
            <a:endParaRPr lang="en-GB" sz="1400" b="1">
              <a:solidFill>
                <a:srgbClr val="000000"/>
              </a:solidFill>
              <a:ea typeface="Calibri"/>
              <a:cs typeface="Calibri"/>
            </a:endParaRPr>
          </a:p>
          <a:p>
            <a:pPr marL="342900" indent="-342900">
              <a:buFont typeface="Arial"/>
              <a:buChar char="•"/>
            </a:pPr>
            <a:r>
              <a:rPr lang="en-GB" sz="2000">
                <a:solidFill>
                  <a:schemeClr val="bg1"/>
                </a:solidFill>
                <a:ea typeface="Calibri"/>
                <a:cs typeface="Calibri"/>
              </a:rPr>
              <a:t>A new multi‑agency bank of neglect resources to support recognition and response.</a:t>
            </a:r>
          </a:p>
          <a:p>
            <a:pPr marL="342900" indent="-342900">
              <a:buFont typeface="Arial"/>
              <a:buChar char="•"/>
            </a:pPr>
            <a:r>
              <a:rPr lang="en-GB" sz="2000">
                <a:solidFill>
                  <a:schemeClr val="bg1"/>
                </a:solidFill>
                <a:ea typeface="Calibri"/>
                <a:cs typeface="Calibri"/>
              </a:rPr>
              <a:t>Targeted multi‑agency training to improve practitioner knowledge and confidence.</a:t>
            </a:r>
          </a:p>
          <a:p>
            <a:pPr marL="342900" indent="-342900">
              <a:buFont typeface="Arial"/>
              <a:buChar char="•"/>
            </a:pPr>
            <a:r>
              <a:rPr lang="en-GB" sz="2000">
                <a:solidFill>
                  <a:schemeClr val="bg1"/>
                </a:solidFill>
                <a:ea typeface="Calibri"/>
                <a:cs typeface="Calibri"/>
              </a:rPr>
              <a:t>Stronger integration of the child’s voice and lived experience in all activity</a:t>
            </a:r>
          </a:p>
          <a:p>
            <a:r>
              <a:rPr lang="en-GB">
                <a:solidFill>
                  <a:srgbClr val="323130"/>
                </a:solidFill>
                <a:ea typeface="Calibri"/>
                <a:cs typeface="Calibri"/>
              </a:rPr>
              <a:t>.</a:t>
            </a:r>
            <a:endParaRPr lang="en-GB" b="1">
              <a:ea typeface="Calibri"/>
              <a:cs typeface="Calibri"/>
            </a:endParaRPr>
          </a:p>
        </p:txBody>
      </p:sp>
    </p:spTree>
    <p:extLst>
      <p:ext uri="{BB962C8B-B14F-4D97-AF65-F5344CB8AC3E}">
        <p14:creationId xmlns:p14="http://schemas.microsoft.com/office/powerpoint/2010/main" val="3704106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38B67-8BF0-1172-7F2C-9EA68B0702D3}"/>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CE0B85C3-EA0C-2619-C7E7-12BF3CF097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27" y="4707135"/>
            <a:ext cx="1854961" cy="185115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EC279920-7920-03C8-E7E9-9CDE2498C2BF}"/>
              </a:ext>
            </a:extLst>
          </p:cNvPr>
          <p:cNvSpPr>
            <a:spLocks noGrp="1"/>
          </p:cNvSpPr>
          <p:nvPr>
            <p:ph type="ctrTitle"/>
          </p:nvPr>
        </p:nvSpPr>
        <p:spPr>
          <a:xfrm>
            <a:off x="909536" y="599383"/>
            <a:ext cx="10372928" cy="3515417"/>
          </a:xfrm>
        </p:spPr>
        <p:txBody>
          <a:bodyPr wrap="square" lIns="0" tIns="0" rIns="0" bIns="0" anchor="t">
            <a:normAutofit/>
          </a:bodyPr>
          <a:lstStyle/>
          <a:p>
            <a:pPr algn="ctr"/>
            <a:r>
              <a:rPr lang="en-GB" sz="7300" b="1">
                <a:latin typeface="+mn-lt"/>
                <a:cs typeface="Segoe UI"/>
              </a:rPr>
              <a:t>Our multi-agency response – new tools and resources</a:t>
            </a:r>
            <a:br>
              <a:rPr lang="en-GB" sz="7300" b="1">
                <a:latin typeface="+mn-lt"/>
                <a:cs typeface="Segoe UI"/>
              </a:rPr>
            </a:br>
            <a:r>
              <a:rPr lang="en-GB" sz="1100">
                <a:solidFill>
                  <a:schemeClr val="bg1"/>
                </a:solidFill>
                <a:latin typeface="+mn-lt"/>
                <a:cs typeface="Segoe UI"/>
              </a:rPr>
              <a:t>HJH</a:t>
            </a:r>
            <a:br>
              <a:rPr lang="en-GB" sz="7300">
                <a:latin typeface="+mn-lt"/>
                <a:cs typeface="Segoe UI"/>
              </a:rPr>
            </a:br>
            <a:r>
              <a:rPr lang="en-GB" sz="2400" b="1">
                <a:latin typeface="+mn-lt"/>
                <a:cs typeface="Segoe UI"/>
              </a:rPr>
              <a:t>Claire Adkins and Phil Rigotti </a:t>
            </a:r>
            <a:br>
              <a:rPr lang="en-GB" sz="2400" b="1">
                <a:latin typeface="+mn-lt"/>
                <a:cs typeface="Segoe UI"/>
              </a:rPr>
            </a:br>
            <a:r>
              <a:rPr lang="en-GB" sz="2400" b="1">
                <a:latin typeface="+mn-lt"/>
                <a:cs typeface="Segoe UI"/>
              </a:rPr>
              <a:t>Practice and Learning Hub</a:t>
            </a:r>
            <a:br>
              <a:rPr lang="en-GB" sz="4800">
                <a:latin typeface="+mn-lt"/>
                <a:cs typeface="Segoe UI"/>
              </a:rPr>
            </a:br>
            <a:endParaRPr lang="en-GB" sz="2400">
              <a:latin typeface="+mn-lt"/>
              <a:ea typeface="Calibri"/>
              <a:cs typeface="Segoe UI"/>
            </a:endParaRPr>
          </a:p>
        </p:txBody>
      </p:sp>
      <p:pic>
        <p:nvPicPr>
          <p:cNvPr id="7" name="Picture 6">
            <a:extLst>
              <a:ext uri="{FF2B5EF4-FFF2-40B4-BE49-F238E27FC236}">
                <a16:creationId xmlns:a16="http://schemas.microsoft.com/office/drawing/2014/main" id="{758FC7CA-9F40-6D31-725F-1FE62EB384ED}"/>
              </a:ext>
            </a:extLst>
          </p:cNvPr>
          <p:cNvPicPr>
            <a:picLocks noChangeAspect="1"/>
          </p:cNvPicPr>
          <p:nvPr/>
        </p:nvPicPr>
        <p:blipFill>
          <a:blip r:embed="rId4"/>
          <a:stretch>
            <a:fillRect/>
          </a:stretch>
        </p:blipFill>
        <p:spPr>
          <a:xfrm>
            <a:off x="10130788" y="4775521"/>
            <a:ext cx="1781967" cy="1774840"/>
          </a:xfrm>
          <a:prstGeom prst="rect">
            <a:avLst/>
          </a:prstGeom>
        </p:spPr>
      </p:pic>
      <p:pic>
        <p:nvPicPr>
          <p:cNvPr id="3" name="Picture 2" descr="A colorful circles with white text&#10;&#10;Description automatically generated">
            <a:extLst>
              <a:ext uri="{FF2B5EF4-FFF2-40B4-BE49-F238E27FC236}">
                <a16:creationId xmlns:a16="http://schemas.microsoft.com/office/drawing/2014/main" id="{A2170C86-A7E0-49B4-9233-F1BBC5456796}"/>
              </a:ext>
            </a:extLst>
          </p:cNvPr>
          <p:cNvPicPr>
            <a:picLocks noChangeAspect="1"/>
          </p:cNvPicPr>
          <p:nvPr/>
        </p:nvPicPr>
        <p:blipFill>
          <a:blip r:embed="rId5"/>
          <a:stretch>
            <a:fillRect/>
          </a:stretch>
        </p:blipFill>
        <p:spPr>
          <a:xfrm>
            <a:off x="5289073" y="4775520"/>
            <a:ext cx="1854961" cy="1522419"/>
          </a:xfrm>
          <a:prstGeom prst="rect">
            <a:avLst/>
          </a:prstGeom>
        </p:spPr>
      </p:pic>
    </p:spTree>
    <p:extLst>
      <p:ext uri="{BB962C8B-B14F-4D97-AF65-F5344CB8AC3E}">
        <p14:creationId xmlns:p14="http://schemas.microsoft.com/office/powerpoint/2010/main" val="1810497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DF917-328E-8BD6-EB0C-B91A9C5443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DC8B1-42B2-F3D3-8774-3A5CC0A19627}"/>
              </a:ext>
            </a:extLst>
          </p:cNvPr>
          <p:cNvSpPr>
            <a:spLocks noGrp="1"/>
          </p:cNvSpPr>
          <p:nvPr>
            <p:ph idx="1"/>
          </p:nvPr>
        </p:nvSpPr>
        <p:spPr>
          <a:xfrm>
            <a:off x="606077" y="720024"/>
            <a:ext cx="10606931" cy="565196"/>
          </a:xfrm>
        </p:spPr>
        <p:txBody>
          <a:bodyPr vert="horz" lIns="91440" tIns="45720" rIns="91440" bIns="45720" rtlCol="0" anchor="t">
            <a:normAutofit fontScale="25000" lnSpcReduction="20000"/>
          </a:bodyPr>
          <a:lstStyle/>
          <a:p>
            <a:pPr marL="0" indent="0">
              <a:buNone/>
            </a:pPr>
            <a:r>
              <a:rPr lang="en-GB" sz="14400" b="1">
                <a:ea typeface="Calibri"/>
                <a:cs typeface="Calibri"/>
              </a:rPr>
              <a:t>Aims for today</a:t>
            </a:r>
            <a:endParaRPr lang="en-GB"/>
          </a:p>
          <a:p>
            <a:pPr marL="0" indent="0">
              <a:buNone/>
            </a:pPr>
            <a:endParaRPr lang="en-GB" sz="2000">
              <a:ea typeface="Calibri"/>
              <a:cs typeface="Calibri"/>
            </a:endParaRPr>
          </a:p>
          <a:p>
            <a:pPr marL="0" indent="0">
              <a:buNone/>
            </a:pPr>
            <a:r>
              <a:rPr lang="en-GB" sz="2000">
                <a:ea typeface="Calibri"/>
                <a:cs typeface="Calibri"/>
              </a:rPr>
              <a:t> </a:t>
            </a:r>
          </a:p>
          <a:p>
            <a:pPr marL="0" indent="0">
              <a:buNone/>
            </a:pPr>
            <a:endParaRPr lang="en-GB" sz="2000">
              <a:ea typeface="Calibri"/>
              <a:cs typeface="Calibri"/>
            </a:endParaRPr>
          </a:p>
          <a:p>
            <a:pPr marL="0" indent="0">
              <a:buNone/>
            </a:pPr>
            <a:endParaRPr lang="en-GB" sz="2000">
              <a:ea typeface="+mn-lt"/>
              <a:cs typeface="+mn-lt"/>
            </a:endParaRPr>
          </a:p>
          <a:p>
            <a:pPr marL="0" indent="0">
              <a:buNone/>
            </a:pPr>
            <a:endParaRPr lang="en-GB" sz="2000">
              <a:ea typeface="+mn-lt"/>
              <a:cs typeface="+mn-lt"/>
            </a:endParaRPr>
          </a:p>
          <a:p>
            <a:pPr marL="0" indent="0">
              <a:buNone/>
            </a:pPr>
            <a:endParaRPr lang="en-GB" sz="2000">
              <a:ea typeface="+mn-lt"/>
              <a:cs typeface="+mn-lt"/>
            </a:endParaRPr>
          </a:p>
          <a:p>
            <a:pPr marL="0" indent="0">
              <a:buNone/>
            </a:pPr>
            <a:endParaRPr lang="en-GB" sz="2000">
              <a:ea typeface="Calibri"/>
              <a:cs typeface="Calibri"/>
            </a:endParaRPr>
          </a:p>
          <a:p>
            <a:pPr marL="0" indent="0">
              <a:buNone/>
            </a:pPr>
            <a:endParaRPr lang="en-GB" sz="3200">
              <a:ea typeface="Calibri"/>
              <a:cs typeface="Calibri"/>
            </a:endParaRPr>
          </a:p>
          <a:p>
            <a:pPr marL="0" indent="0">
              <a:buNone/>
            </a:pPr>
            <a:endParaRPr lang="en-GB" sz="2000">
              <a:ea typeface="Calibri"/>
              <a:cs typeface="Calibri"/>
            </a:endParaRPr>
          </a:p>
          <a:p>
            <a:pPr marL="0" indent="0">
              <a:buNone/>
            </a:pPr>
            <a:endParaRPr lang="en-GB" sz="2000" b="1">
              <a:ea typeface="Calibri"/>
              <a:cs typeface="Calibri"/>
            </a:endParaRPr>
          </a:p>
          <a:p>
            <a:pPr marL="0" indent="0">
              <a:buNone/>
            </a:pPr>
            <a:endParaRPr lang="en-GB" sz="2000" b="1">
              <a:ea typeface="Calibri"/>
              <a:cs typeface="Calibri"/>
            </a:endParaRPr>
          </a:p>
          <a:p>
            <a:pPr marL="0" indent="0">
              <a:buNone/>
            </a:pPr>
            <a:endParaRPr lang="en-GB" sz="2000">
              <a:ea typeface="Calibri"/>
              <a:cs typeface="Calibri"/>
            </a:endParaRPr>
          </a:p>
          <a:p>
            <a:pPr marL="0" indent="0">
              <a:buNone/>
            </a:pPr>
            <a:endParaRPr lang="en-GB" sz="2000">
              <a:ea typeface="Calibri"/>
              <a:cs typeface="Calibri"/>
            </a:endParaRPr>
          </a:p>
        </p:txBody>
      </p:sp>
      <p:pic>
        <p:nvPicPr>
          <p:cNvPr id="4" name="Picture 3">
            <a:extLst>
              <a:ext uri="{FF2B5EF4-FFF2-40B4-BE49-F238E27FC236}">
                <a16:creationId xmlns:a16="http://schemas.microsoft.com/office/drawing/2014/main" id="{66847BC5-18B6-6C0F-A75F-BD5040DF86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25450"/>
          </a:xfrm>
          <a:prstGeom prst="rect">
            <a:avLst/>
          </a:prstGeom>
        </p:spPr>
      </p:pic>
      <p:sp>
        <p:nvSpPr>
          <p:cNvPr id="11" name="Rectangle: Rounded Corners 10">
            <a:extLst>
              <a:ext uri="{FF2B5EF4-FFF2-40B4-BE49-F238E27FC236}">
                <a16:creationId xmlns:a16="http://schemas.microsoft.com/office/drawing/2014/main" id="{BFC68EB5-9D6C-D008-D8C0-63D2E8004CF8}"/>
              </a:ext>
            </a:extLst>
          </p:cNvPr>
          <p:cNvSpPr/>
          <p:nvPr/>
        </p:nvSpPr>
        <p:spPr>
          <a:xfrm>
            <a:off x="606079" y="1312249"/>
            <a:ext cx="10005533" cy="847370"/>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nSpc>
                <a:spcPct val="200000"/>
              </a:lnSpc>
            </a:pPr>
            <a:r>
              <a:rPr lang="en-US" b="1">
                <a:solidFill>
                  <a:schemeClr val="tx1"/>
                </a:solidFill>
                <a:latin typeface="Aptos"/>
              </a:rPr>
              <a:t>To gain a deeper understanding of why Neglect is a priority within Warwickshire</a:t>
            </a:r>
            <a:endParaRPr lang="en-US">
              <a:solidFill>
                <a:schemeClr val="tx1"/>
              </a:solidFill>
              <a:latin typeface="Aptos"/>
            </a:endParaRPr>
          </a:p>
        </p:txBody>
      </p:sp>
      <p:pic>
        <p:nvPicPr>
          <p:cNvPr id="6" name="Picture 2">
            <a:extLst>
              <a:ext uri="{FF2B5EF4-FFF2-40B4-BE49-F238E27FC236}">
                <a16:creationId xmlns:a16="http://schemas.microsoft.com/office/drawing/2014/main" id="{71704F83-AF47-2D6C-30CC-7525193B04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2698" y="623940"/>
            <a:ext cx="691496" cy="6883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E96D650E-CA07-A2B4-B027-10DE0BC53F0C}"/>
              </a:ext>
            </a:extLst>
          </p:cNvPr>
          <p:cNvSpPr/>
          <p:nvPr/>
        </p:nvSpPr>
        <p:spPr>
          <a:xfrm>
            <a:off x="606078" y="2287635"/>
            <a:ext cx="10005533" cy="837601"/>
          </a:xfrm>
          <a:prstGeom prst="roundRect">
            <a:avLst/>
          </a:prstGeom>
          <a:solidFill>
            <a:srgbClr val="78BE5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nSpc>
                <a:spcPct val="200000"/>
              </a:lnSpc>
            </a:pPr>
            <a:r>
              <a:rPr lang="en-US" b="1">
                <a:solidFill>
                  <a:schemeClr val="tx1"/>
                </a:solidFill>
                <a:latin typeface="Aptos"/>
              </a:rPr>
              <a:t>To understand the impact of neglect and cumulative harm</a:t>
            </a:r>
            <a:endParaRPr lang="en-US">
              <a:solidFill>
                <a:schemeClr val="tx1"/>
              </a:solidFill>
              <a:latin typeface="Aptos"/>
            </a:endParaRPr>
          </a:p>
        </p:txBody>
      </p:sp>
      <p:sp>
        <p:nvSpPr>
          <p:cNvPr id="9" name="Rectangle: Rounded Corners 8">
            <a:extLst>
              <a:ext uri="{FF2B5EF4-FFF2-40B4-BE49-F238E27FC236}">
                <a16:creationId xmlns:a16="http://schemas.microsoft.com/office/drawing/2014/main" id="{0D220954-E366-AB48-6568-22F736D199B2}"/>
              </a:ext>
            </a:extLst>
          </p:cNvPr>
          <p:cNvSpPr/>
          <p:nvPr/>
        </p:nvSpPr>
        <p:spPr>
          <a:xfrm>
            <a:off x="606078" y="3313964"/>
            <a:ext cx="10005533" cy="837601"/>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fontAlgn="base"/>
            <a:r>
              <a:rPr lang="en-GB" b="1">
                <a:solidFill>
                  <a:schemeClr val="tx1"/>
                </a:solidFill>
                <a:latin typeface="Aptos"/>
              </a:rPr>
              <a:t>Gain an insight into what action has been taken to address these concerns, including newly developed Multi-Agency Resources and where to find them</a:t>
            </a:r>
            <a:r>
              <a:rPr lang="en-US" b="1">
                <a:solidFill>
                  <a:schemeClr val="tx1"/>
                </a:solidFill>
                <a:latin typeface="Aptos"/>
              </a:rPr>
              <a:t>​</a:t>
            </a:r>
            <a:endParaRPr lang="en-US">
              <a:solidFill>
                <a:schemeClr val="tx1"/>
              </a:solidFill>
              <a:latin typeface="Aptos"/>
            </a:endParaRPr>
          </a:p>
        </p:txBody>
      </p:sp>
      <p:sp>
        <p:nvSpPr>
          <p:cNvPr id="13" name="Rectangle: Rounded Corners 12">
            <a:extLst>
              <a:ext uri="{FF2B5EF4-FFF2-40B4-BE49-F238E27FC236}">
                <a16:creationId xmlns:a16="http://schemas.microsoft.com/office/drawing/2014/main" id="{9D32EEEC-DFF4-56ED-C59D-966F9511C1D8}"/>
              </a:ext>
            </a:extLst>
          </p:cNvPr>
          <p:cNvSpPr/>
          <p:nvPr/>
        </p:nvSpPr>
        <p:spPr>
          <a:xfrm>
            <a:off x="606077" y="4340293"/>
            <a:ext cx="10005533" cy="770204"/>
          </a:xfrm>
          <a:prstGeom prst="roundRect">
            <a:avLst/>
          </a:prstGeom>
          <a:solidFill>
            <a:srgbClr val="27C4F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b="1">
              <a:solidFill>
                <a:schemeClr val="tx1"/>
              </a:solidFill>
              <a:latin typeface="Nunito" pitchFamily="2" charset="77"/>
            </a:endParaRPr>
          </a:p>
          <a:p>
            <a:endParaRPr lang="en-GB" b="1">
              <a:solidFill>
                <a:schemeClr val="tx1"/>
              </a:solidFill>
              <a:latin typeface="Aptos"/>
            </a:endParaRPr>
          </a:p>
          <a:p>
            <a:r>
              <a:rPr lang="en-GB" b="1">
                <a:solidFill>
                  <a:schemeClr val="tx1"/>
                </a:solidFill>
                <a:latin typeface="Aptos"/>
              </a:rPr>
              <a:t>Understand how these tools can be used in multi-agency practice to build a full picture of the child's lived experience</a:t>
            </a:r>
          </a:p>
          <a:p>
            <a:pPr fontAlgn="base"/>
            <a:r>
              <a:rPr lang="en-GB"/>
              <a:t>​</a:t>
            </a:r>
          </a:p>
          <a:p>
            <a:endParaRPr lang="en-GB">
              <a:solidFill>
                <a:schemeClr val="tx1"/>
              </a:solidFill>
            </a:endParaRPr>
          </a:p>
        </p:txBody>
      </p:sp>
      <p:sp>
        <p:nvSpPr>
          <p:cNvPr id="2" name="Rectangle: Rounded Corners 1">
            <a:extLst>
              <a:ext uri="{FF2B5EF4-FFF2-40B4-BE49-F238E27FC236}">
                <a16:creationId xmlns:a16="http://schemas.microsoft.com/office/drawing/2014/main" id="{22BEFD83-46CD-1B24-04A2-8113E657F605}"/>
              </a:ext>
            </a:extLst>
          </p:cNvPr>
          <p:cNvSpPr/>
          <p:nvPr/>
        </p:nvSpPr>
        <p:spPr>
          <a:xfrm>
            <a:off x="606077" y="5299225"/>
            <a:ext cx="10005533" cy="770204"/>
          </a:xfrm>
          <a:prstGeom prst="roundRect">
            <a:avLst/>
          </a:prstGeom>
          <a:solidFill>
            <a:srgbClr val="2060A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a:solidFill>
                  <a:schemeClr val="tx1"/>
                </a:solidFill>
                <a:latin typeface="Aptos"/>
              </a:rPr>
              <a:t>Learn where to access further resources and about the upcoming training offer</a:t>
            </a:r>
            <a:endParaRPr lang="en-GB">
              <a:solidFill>
                <a:schemeClr val="tx1"/>
              </a:solidFill>
              <a:latin typeface="Aptos"/>
            </a:endParaRPr>
          </a:p>
        </p:txBody>
      </p:sp>
    </p:spTree>
    <p:extLst>
      <p:ext uri="{BB962C8B-B14F-4D97-AF65-F5344CB8AC3E}">
        <p14:creationId xmlns:p14="http://schemas.microsoft.com/office/powerpoint/2010/main" val="1986596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9DD5BE-A716-814B-9706-B6FACB190A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pic>
        <p:nvPicPr>
          <p:cNvPr id="5" name="Picture 4">
            <a:extLst>
              <a:ext uri="{FF2B5EF4-FFF2-40B4-BE49-F238E27FC236}">
                <a16:creationId xmlns:a16="http://schemas.microsoft.com/office/drawing/2014/main" id="{8C2E7C64-681A-5F35-2409-A527D70D0177}"/>
              </a:ext>
            </a:extLst>
          </p:cNvPr>
          <p:cNvPicPr>
            <a:picLocks noChangeAspect="1"/>
          </p:cNvPicPr>
          <p:nvPr/>
        </p:nvPicPr>
        <p:blipFill>
          <a:blip r:embed="rId4"/>
          <a:stretch>
            <a:fillRect/>
          </a:stretch>
        </p:blipFill>
        <p:spPr>
          <a:xfrm>
            <a:off x="1703197" y="605023"/>
            <a:ext cx="8704829" cy="6123036"/>
          </a:xfrm>
          <a:prstGeom prst="rect">
            <a:avLst/>
          </a:prstGeom>
        </p:spPr>
      </p:pic>
    </p:spTree>
    <p:extLst>
      <p:ext uri="{BB962C8B-B14F-4D97-AF65-F5344CB8AC3E}">
        <p14:creationId xmlns:p14="http://schemas.microsoft.com/office/powerpoint/2010/main" val="71554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30F9C-5855-D071-5CCE-22C7928CFA6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7BBF8A4-6FC8-0DF1-54BB-F89FA84C21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pic>
        <p:nvPicPr>
          <p:cNvPr id="3" name="Picture 2">
            <a:extLst>
              <a:ext uri="{FF2B5EF4-FFF2-40B4-BE49-F238E27FC236}">
                <a16:creationId xmlns:a16="http://schemas.microsoft.com/office/drawing/2014/main" id="{08B75790-9FF1-EF40-E080-D9AE3816CE83}"/>
              </a:ext>
            </a:extLst>
          </p:cNvPr>
          <p:cNvPicPr>
            <a:picLocks noChangeAspect="1"/>
          </p:cNvPicPr>
          <p:nvPr/>
        </p:nvPicPr>
        <p:blipFill>
          <a:blip r:embed="rId4"/>
          <a:stretch>
            <a:fillRect/>
          </a:stretch>
        </p:blipFill>
        <p:spPr>
          <a:xfrm>
            <a:off x="1712870" y="561758"/>
            <a:ext cx="8786827" cy="6214427"/>
          </a:xfrm>
          <a:prstGeom prst="rect">
            <a:avLst/>
          </a:prstGeom>
        </p:spPr>
      </p:pic>
    </p:spTree>
    <p:extLst>
      <p:ext uri="{BB962C8B-B14F-4D97-AF65-F5344CB8AC3E}">
        <p14:creationId xmlns:p14="http://schemas.microsoft.com/office/powerpoint/2010/main" val="648191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C1658-CE41-89BD-44D3-B4C785D5A29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69A1570-F211-A29E-CE5C-33D7F0513B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pic>
        <p:nvPicPr>
          <p:cNvPr id="4" name="Picture 3">
            <a:extLst>
              <a:ext uri="{FF2B5EF4-FFF2-40B4-BE49-F238E27FC236}">
                <a16:creationId xmlns:a16="http://schemas.microsoft.com/office/drawing/2014/main" id="{910B0D80-E66F-F8D9-CBC4-BDDAEBE37D5A}"/>
              </a:ext>
            </a:extLst>
          </p:cNvPr>
          <p:cNvPicPr>
            <a:picLocks noChangeAspect="1"/>
          </p:cNvPicPr>
          <p:nvPr/>
        </p:nvPicPr>
        <p:blipFill>
          <a:blip r:embed="rId4"/>
          <a:stretch>
            <a:fillRect/>
          </a:stretch>
        </p:blipFill>
        <p:spPr>
          <a:xfrm>
            <a:off x="2028558" y="398556"/>
            <a:ext cx="8218302" cy="5825423"/>
          </a:xfrm>
          <a:prstGeom prst="rect">
            <a:avLst/>
          </a:prstGeom>
        </p:spPr>
      </p:pic>
      <p:pic>
        <p:nvPicPr>
          <p:cNvPr id="9" name="Picture 8">
            <a:extLst>
              <a:ext uri="{FF2B5EF4-FFF2-40B4-BE49-F238E27FC236}">
                <a16:creationId xmlns:a16="http://schemas.microsoft.com/office/drawing/2014/main" id="{75CA0D35-B3F6-456F-59D1-4EB04DA150A6}"/>
              </a:ext>
            </a:extLst>
          </p:cNvPr>
          <p:cNvPicPr>
            <a:picLocks noChangeAspect="1"/>
          </p:cNvPicPr>
          <p:nvPr/>
        </p:nvPicPr>
        <p:blipFill>
          <a:blip r:embed="rId5"/>
          <a:srcRect t="28406"/>
          <a:stretch>
            <a:fillRect/>
          </a:stretch>
        </p:blipFill>
        <p:spPr>
          <a:xfrm>
            <a:off x="2028558" y="4868961"/>
            <a:ext cx="8218301" cy="1780468"/>
          </a:xfrm>
          <a:prstGeom prst="rect">
            <a:avLst/>
          </a:prstGeom>
        </p:spPr>
      </p:pic>
    </p:spTree>
    <p:extLst>
      <p:ext uri="{BB962C8B-B14F-4D97-AF65-F5344CB8AC3E}">
        <p14:creationId xmlns:p14="http://schemas.microsoft.com/office/powerpoint/2010/main" val="2000004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28ED4-341C-B8B3-FBA6-B7228A4CB2E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AE8B228-D7FF-60A8-DE16-6868899E11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pic>
        <p:nvPicPr>
          <p:cNvPr id="3" name="Picture 2">
            <a:extLst>
              <a:ext uri="{FF2B5EF4-FFF2-40B4-BE49-F238E27FC236}">
                <a16:creationId xmlns:a16="http://schemas.microsoft.com/office/drawing/2014/main" id="{C0BEFF48-CFDD-E6D5-DB52-C4585A3D9A90}"/>
              </a:ext>
            </a:extLst>
          </p:cNvPr>
          <p:cNvPicPr>
            <a:picLocks noChangeAspect="1"/>
          </p:cNvPicPr>
          <p:nvPr/>
        </p:nvPicPr>
        <p:blipFill>
          <a:blip r:embed="rId4"/>
          <a:stretch>
            <a:fillRect/>
          </a:stretch>
        </p:blipFill>
        <p:spPr>
          <a:xfrm>
            <a:off x="447570" y="2208146"/>
            <a:ext cx="2410161" cy="2152950"/>
          </a:xfrm>
          <a:prstGeom prst="rect">
            <a:avLst/>
          </a:prstGeom>
        </p:spPr>
      </p:pic>
      <p:pic>
        <p:nvPicPr>
          <p:cNvPr id="7" name="Picture 6">
            <a:extLst>
              <a:ext uri="{FF2B5EF4-FFF2-40B4-BE49-F238E27FC236}">
                <a16:creationId xmlns:a16="http://schemas.microsoft.com/office/drawing/2014/main" id="{CC4C64AC-1615-D6A6-BE2C-59AC779348FD}"/>
              </a:ext>
            </a:extLst>
          </p:cNvPr>
          <p:cNvPicPr>
            <a:picLocks noChangeAspect="1"/>
          </p:cNvPicPr>
          <p:nvPr/>
        </p:nvPicPr>
        <p:blipFill>
          <a:blip r:embed="rId5"/>
          <a:stretch>
            <a:fillRect/>
          </a:stretch>
        </p:blipFill>
        <p:spPr>
          <a:xfrm>
            <a:off x="3201474" y="2208146"/>
            <a:ext cx="2410161" cy="3400900"/>
          </a:xfrm>
          <a:prstGeom prst="rect">
            <a:avLst/>
          </a:prstGeom>
        </p:spPr>
      </p:pic>
      <p:pic>
        <p:nvPicPr>
          <p:cNvPr id="10" name="Picture 9">
            <a:extLst>
              <a:ext uri="{FF2B5EF4-FFF2-40B4-BE49-F238E27FC236}">
                <a16:creationId xmlns:a16="http://schemas.microsoft.com/office/drawing/2014/main" id="{C9B57CBA-902C-E042-C98B-7473309025FB}"/>
              </a:ext>
            </a:extLst>
          </p:cNvPr>
          <p:cNvPicPr>
            <a:picLocks noChangeAspect="1"/>
          </p:cNvPicPr>
          <p:nvPr/>
        </p:nvPicPr>
        <p:blipFill>
          <a:blip r:embed="rId6"/>
          <a:stretch>
            <a:fillRect/>
          </a:stretch>
        </p:blipFill>
        <p:spPr>
          <a:xfrm>
            <a:off x="5955378" y="2208146"/>
            <a:ext cx="2467319" cy="4067743"/>
          </a:xfrm>
          <a:prstGeom prst="rect">
            <a:avLst/>
          </a:prstGeom>
        </p:spPr>
      </p:pic>
      <p:pic>
        <p:nvPicPr>
          <p:cNvPr id="12" name="Picture 11">
            <a:extLst>
              <a:ext uri="{FF2B5EF4-FFF2-40B4-BE49-F238E27FC236}">
                <a16:creationId xmlns:a16="http://schemas.microsoft.com/office/drawing/2014/main" id="{424C0C68-84B8-4628-6A73-6526D5B50472}"/>
              </a:ext>
            </a:extLst>
          </p:cNvPr>
          <p:cNvPicPr>
            <a:picLocks noChangeAspect="1"/>
          </p:cNvPicPr>
          <p:nvPr/>
        </p:nvPicPr>
        <p:blipFill>
          <a:blip r:embed="rId7"/>
          <a:stretch>
            <a:fillRect/>
          </a:stretch>
        </p:blipFill>
        <p:spPr>
          <a:xfrm>
            <a:off x="8851594" y="2140769"/>
            <a:ext cx="2429214" cy="3115110"/>
          </a:xfrm>
          <a:prstGeom prst="rect">
            <a:avLst/>
          </a:prstGeom>
        </p:spPr>
      </p:pic>
      <p:sp>
        <p:nvSpPr>
          <p:cNvPr id="13" name="Rectangle: Rounded Corners 12">
            <a:extLst>
              <a:ext uri="{FF2B5EF4-FFF2-40B4-BE49-F238E27FC236}">
                <a16:creationId xmlns:a16="http://schemas.microsoft.com/office/drawing/2014/main" id="{89F02F61-9609-CCAF-75FD-FD9D453C0633}"/>
              </a:ext>
            </a:extLst>
          </p:cNvPr>
          <p:cNvSpPr/>
          <p:nvPr/>
        </p:nvSpPr>
        <p:spPr>
          <a:xfrm>
            <a:off x="922403" y="650603"/>
            <a:ext cx="10347194" cy="951518"/>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4400" b="1">
                <a:solidFill>
                  <a:schemeClr val="tx1"/>
                </a:solidFill>
              </a:rPr>
              <a:t>Sections within the Initial Screening Tool</a:t>
            </a:r>
            <a:endParaRPr lang="en-US" sz="4400" b="1">
              <a:solidFill>
                <a:schemeClr val="tx1"/>
              </a:solidFill>
            </a:endParaRPr>
          </a:p>
          <a:p>
            <a:pPr algn="ctr">
              <a:lnSpc>
                <a:spcPct val="200000"/>
              </a:lnSpc>
            </a:pPr>
            <a:r>
              <a:rPr lang="en-US" b="1">
                <a:solidFill>
                  <a:schemeClr val="tx1"/>
                </a:solidFill>
                <a:latin typeface="Aptos"/>
              </a:rPr>
              <a:t> </a:t>
            </a:r>
            <a:endParaRPr lang="en-US">
              <a:solidFill>
                <a:schemeClr val="tx1"/>
              </a:solidFill>
              <a:latin typeface="Aptos"/>
            </a:endParaRPr>
          </a:p>
        </p:txBody>
      </p:sp>
    </p:spTree>
    <p:extLst>
      <p:ext uri="{BB962C8B-B14F-4D97-AF65-F5344CB8AC3E}">
        <p14:creationId xmlns:p14="http://schemas.microsoft.com/office/powerpoint/2010/main" val="2156494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34AEB-564D-22FB-2E0B-DE2B864AC7E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7E4BAEF-70E8-1A44-F540-3DB779E33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pic>
        <p:nvPicPr>
          <p:cNvPr id="5" name="Picture 4">
            <a:extLst>
              <a:ext uri="{FF2B5EF4-FFF2-40B4-BE49-F238E27FC236}">
                <a16:creationId xmlns:a16="http://schemas.microsoft.com/office/drawing/2014/main" id="{D1931511-3485-624A-C0A8-3FF8393CD847}"/>
              </a:ext>
            </a:extLst>
          </p:cNvPr>
          <p:cNvPicPr>
            <a:picLocks noChangeAspect="1"/>
          </p:cNvPicPr>
          <p:nvPr/>
        </p:nvPicPr>
        <p:blipFill>
          <a:blip r:embed="rId4"/>
          <a:stretch>
            <a:fillRect/>
          </a:stretch>
        </p:blipFill>
        <p:spPr>
          <a:xfrm>
            <a:off x="468398" y="648763"/>
            <a:ext cx="11255203" cy="5560474"/>
          </a:xfrm>
          <a:prstGeom prst="rect">
            <a:avLst/>
          </a:prstGeom>
        </p:spPr>
      </p:pic>
    </p:spTree>
    <p:extLst>
      <p:ext uri="{BB962C8B-B14F-4D97-AF65-F5344CB8AC3E}">
        <p14:creationId xmlns:p14="http://schemas.microsoft.com/office/powerpoint/2010/main" val="29080855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C45A5-7778-BB90-E7EC-B880FB2BF65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4EDAF65-7AE3-C4D0-DD30-324B2A80B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pic>
        <p:nvPicPr>
          <p:cNvPr id="3" name="Picture 2">
            <a:extLst>
              <a:ext uri="{FF2B5EF4-FFF2-40B4-BE49-F238E27FC236}">
                <a16:creationId xmlns:a16="http://schemas.microsoft.com/office/drawing/2014/main" id="{D10C708A-527E-7563-F496-18C6C5D5E246}"/>
              </a:ext>
            </a:extLst>
          </p:cNvPr>
          <p:cNvPicPr>
            <a:picLocks noChangeAspect="1"/>
          </p:cNvPicPr>
          <p:nvPr/>
        </p:nvPicPr>
        <p:blipFill>
          <a:blip r:embed="rId4"/>
          <a:stretch>
            <a:fillRect/>
          </a:stretch>
        </p:blipFill>
        <p:spPr>
          <a:xfrm>
            <a:off x="3638349" y="513371"/>
            <a:ext cx="4652736" cy="6277251"/>
          </a:xfrm>
          <a:prstGeom prst="rect">
            <a:avLst/>
          </a:prstGeom>
        </p:spPr>
      </p:pic>
    </p:spTree>
    <p:extLst>
      <p:ext uri="{BB962C8B-B14F-4D97-AF65-F5344CB8AC3E}">
        <p14:creationId xmlns:p14="http://schemas.microsoft.com/office/powerpoint/2010/main" val="10730396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C57E7-126C-BFAF-F84C-A74C7D341F2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C8B224C-CC5C-B8C5-6603-4310A29405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pic>
        <p:nvPicPr>
          <p:cNvPr id="4" name="Picture 3">
            <a:extLst>
              <a:ext uri="{FF2B5EF4-FFF2-40B4-BE49-F238E27FC236}">
                <a16:creationId xmlns:a16="http://schemas.microsoft.com/office/drawing/2014/main" id="{07E119A8-BE00-A95D-5E98-CF25C7293157}"/>
              </a:ext>
            </a:extLst>
          </p:cNvPr>
          <p:cNvPicPr>
            <a:picLocks noChangeAspect="1"/>
          </p:cNvPicPr>
          <p:nvPr/>
        </p:nvPicPr>
        <p:blipFill>
          <a:blip r:embed="rId4"/>
          <a:stretch>
            <a:fillRect/>
          </a:stretch>
        </p:blipFill>
        <p:spPr>
          <a:xfrm>
            <a:off x="777115" y="398556"/>
            <a:ext cx="4867298" cy="5866601"/>
          </a:xfrm>
          <a:prstGeom prst="rect">
            <a:avLst/>
          </a:prstGeom>
        </p:spPr>
      </p:pic>
      <p:pic>
        <p:nvPicPr>
          <p:cNvPr id="7" name="Picture 6">
            <a:extLst>
              <a:ext uri="{FF2B5EF4-FFF2-40B4-BE49-F238E27FC236}">
                <a16:creationId xmlns:a16="http://schemas.microsoft.com/office/drawing/2014/main" id="{844FE98D-BE53-E115-B775-F2E2F34B49E0}"/>
              </a:ext>
            </a:extLst>
          </p:cNvPr>
          <p:cNvPicPr>
            <a:picLocks noChangeAspect="1"/>
          </p:cNvPicPr>
          <p:nvPr/>
        </p:nvPicPr>
        <p:blipFill>
          <a:blip r:embed="rId5"/>
          <a:stretch>
            <a:fillRect/>
          </a:stretch>
        </p:blipFill>
        <p:spPr>
          <a:xfrm>
            <a:off x="6096000" y="471074"/>
            <a:ext cx="5420481" cy="5915851"/>
          </a:xfrm>
          <a:prstGeom prst="rect">
            <a:avLst/>
          </a:prstGeom>
        </p:spPr>
      </p:pic>
    </p:spTree>
    <p:extLst>
      <p:ext uri="{BB962C8B-B14F-4D97-AF65-F5344CB8AC3E}">
        <p14:creationId xmlns:p14="http://schemas.microsoft.com/office/powerpoint/2010/main" val="3025240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DBBCB-4443-A731-0C15-1B42D992736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DDAD245-4A55-2CAD-A96C-E2B5581D6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pic>
        <p:nvPicPr>
          <p:cNvPr id="3" name="Picture 2">
            <a:extLst>
              <a:ext uri="{FF2B5EF4-FFF2-40B4-BE49-F238E27FC236}">
                <a16:creationId xmlns:a16="http://schemas.microsoft.com/office/drawing/2014/main" id="{A873A1B7-8B40-5853-1B78-F9AC8108E1A2}"/>
              </a:ext>
            </a:extLst>
          </p:cNvPr>
          <p:cNvPicPr>
            <a:picLocks noChangeAspect="1"/>
          </p:cNvPicPr>
          <p:nvPr/>
        </p:nvPicPr>
        <p:blipFill>
          <a:blip r:embed="rId4"/>
          <a:stretch>
            <a:fillRect/>
          </a:stretch>
        </p:blipFill>
        <p:spPr>
          <a:xfrm>
            <a:off x="1549668" y="519764"/>
            <a:ext cx="8835113" cy="6237935"/>
          </a:xfrm>
          <a:prstGeom prst="rect">
            <a:avLst/>
          </a:prstGeom>
        </p:spPr>
      </p:pic>
    </p:spTree>
    <p:extLst>
      <p:ext uri="{BB962C8B-B14F-4D97-AF65-F5344CB8AC3E}">
        <p14:creationId xmlns:p14="http://schemas.microsoft.com/office/powerpoint/2010/main" val="34267082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A11F4-4CF6-2781-ADA7-5A939797E97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53C2408-00B5-00F5-3A5A-5F640696FB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pic>
        <p:nvPicPr>
          <p:cNvPr id="4" name="Picture 3">
            <a:extLst>
              <a:ext uri="{FF2B5EF4-FFF2-40B4-BE49-F238E27FC236}">
                <a16:creationId xmlns:a16="http://schemas.microsoft.com/office/drawing/2014/main" id="{B78C870E-6C1C-C1DD-D3B0-9EFD28AEB2B7}"/>
              </a:ext>
            </a:extLst>
          </p:cNvPr>
          <p:cNvPicPr>
            <a:picLocks noChangeAspect="1"/>
          </p:cNvPicPr>
          <p:nvPr/>
        </p:nvPicPr>
        <p:blipFill>
          <a:blip r:embed="rId4"/>
          <a:stretch>
            <a:fillRect/>
          </a:stretch>
        </p:blipFill>
        <p:spPr>
          <a:xfrm>
            <a:off x="1809966" y="490889"/>
            <a:ext cx="8572068" cy="6063916"/>
          </a:xfrm>
          <a:prstGeom prst="rect">
            <a:avLst/>
          </a:prstGeom>
        </p:spPr>
      </p:pic>
    </p:spTree>
    <p:extLst>
      <p:ext uri="{BB962C8B-B14F-4D97-AF65-F5344CB8AC3E}">
        <p14:creationId xmlns:p14="http://schemas.microsoft.com/office/powerpoint/2010/main" val="17763154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EAD19-625A-2737-692F-D7D61FA3B46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F8FC889-C4F1-FDC3-5001-BA8D796523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sp>
        <p:nvSpPr>
          <p:cNvPr id="13" name="Rectangle: Rounded Corners 12">
            <a:extLst>
              <a:ext uri="{FF2B5EF4-FFF2-40B4-BE49-F238E27FC236}">
                <a16:creationId xmlns:a16="http://schemas.microsoft.com/office/drawing/2014/main" id="{1E216445-7C8E-553F-C070-47E1475F3A68}"/>
              </a:ext>
            </a:extLst>
          </p:cNvPr>
          <p:cNvSpPr/>
          <p:nvPr/>
        </p:nvSpPr>
        <p:spPr>
          <a:xfrm>
            <a:off x="922403" y="650603"/>
            <a:ext cx="10347194" cy="951518"/>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4400" b="1">
                <a:solidFill>
                  <a:schemeClr val="tx1"/>
                </a:solidFill>
              </a:rPr>
              <a:t>Sections Covered</a:t>
            </a:r>
            <a:endParaRPr lang="en-US" sz="4400" b="1">
              <a:solidFill>
                <a:schemeClr val="tx1"/>
              </a:solidFill>
            </a:endParaRPr>
          </a:p>
          <a:p>
            <a:pPr algn="ctr">
              <a:lnSpc>
                <a:spcPct val="200000"/>
              </a:lnSpc>
            </a:pPr>
            <a:r>
              <a:rPr lang="en-US" b="1">
                <a:solidFill>
                  <a:schemeClr val="tx1"/>
                </a:solidFill>
                <a:latin typeface="Aptos"/>
              </a:rPr>
              <a:t> </a:t>
            </a:r>
            <a:endParaRPr lang="en-US">
              <a:solidFill>
                <a:schemeClr val="tx1"/>
              </a:solidFill>
              <a:latin typeface="Aptos"/>
            </a:endParaRPr>
          </a:p>
        </p:txBody>
      </p:sp>
      <p:pic>
        <p:nvPicPr>
          <p:cNvPr id="4" name="Picture 3">
            <a:extLst>
              <a:ext uri="{FF2B5EF4-FFF2-40B4-BE49-F238E27FC236}">
                <a16:creationId xmlns:a16="http://schemas.microsoft.com/office/drawing/2014/main" id="{51A2DEDD-262B-3266-EBA6-2D77CA0AD9E0}"/>
              </a:ext>
            </a:extLst>
          </p:cNvPr>
          <p:cNvPicPr>
            <a:picLocks noChangeAspect="1"/>
          </p:cNvPicPr>
          <p:nvPr/>
        </p:nvPicPr>
        <p:blipFill>
          <a:blip r:embed="rId4"/>
          <a:stretch>
            <a:fillRect/>
          </a:stretch>
        </p:blipFill>
        <p:spPr>
          <a:xfrm>
            <a:off x="793199" y="1783602"/>
            <a:ext cx="4772691" cy="4734586"/>
          </a:xfrm>
          <a:prstGeom prst="rect">
            <a:avLst/>
          </a:prstGeom>
        </p:spPr>
      </p:pic>
      <p:pic>
        <p:nvPicPr>
          <p:cNvPr id="8" name="Picture 7">
            <a:extLst>
              <a:ext uri="{FF2B5EF4-FFF2-40B4-BE49-F238E27FC236}">
                <a16:creationId xmlns:a16="http://schemas.microsoft.com/office/drawing/2014/main" id="{7C392566-CA55-2468-C498-1996E709E8D6}"/>
              </a:ext>
            </a:extLst>
          </p:cNvPr>
          <p:cNvPicPr>
            <a:picLocks noChangeAspect="1"/>
          </p:cNvPicPr>
          <p:nvPr/>
        </p:nvPicPr>
        <p:blipFill>
          <a:blip r:embed="rId5"/>
          <a:stretch>
            <a:fillRect/>
          </a:stretch>
        </p:blipFill>
        <p:spPr>
          <a:xfrm>
            <a:off x="6337351" y="1783602"/>
            <a:ext cx="4772691" cy="4867954"/>
          </a:xfrm>
          <a:prstGeom prst="rect">
            <a:avLst/>
          </a:prstGeom>
        </p:spPr>
      </p:pic>
    </p:spTree>
    <p:extLst>
      <p:ext uri="{BB962C8B-B14F-4D97-AF65-F5344CB8AC3E}">
        <p14:creationId xmlns:p14="http://schemas.microsoft.com/office/powerpoint/2010/main" val="3149737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1E144-C762-BA05-ECB0-04D1B3384FC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FD330B-8DBD-9A6A-64A8-BFF37ECCBFE3}"/>
              </a:ext>
            </a:extLst>
          </p:cNvPr>
          <p:cNvSpPr>
            <a:spLocks noGrp="1"/>
          </p:cNvSpPr>
          <p:nvPr>
            <p:ph idx="1"/>
          </p:nvPr>
        </p:nvSpPr>
        <p:spPr>
          <a:xfrm>
            <a:off x="606077" y="720024"/>
            <a:ext cx="10606931" cy="565196"/>
          </a:xfrm>
        </p:spPr>
        <p:txBody>
          <a:bodyPr vert="horz" lIns="91440" tIns="45720" rIns="91440" bIns="45720" rtlCol="0" anchor="t">
            <a:normAutofit fontScale="25000" lnSpcReduction="20000"/>
          </a:bodyPr>
          <a:lstStyle/>
          <a:p>
            <a:r>
              <a:rPr lang="en-GB" sz="14400" b="1">
                <a:ea typeface="Calibri"/>
              </a:rPr>
              <a:t>Today you will...</a:t>
            </a:r>
            <a:endParaRPr lang="en-GB"/>
          </a:p>
          <a:p>
            <a:pPr marL="0" indent="0">
              <a:buNone/>
            </a:pPr>
            <a:endParaRPr lang="en-GB" sz="2000">
              <a:ea typeface="Calibri"/>
              <a:cs typeface="Calibri"/>
            </a:endParaRPr>
          </a:p>
          <a:p>
            <a:pPr marL="0" indent="0">
              <a:buNone/>
            </a:pPr>
            <a:r>
              <a:rPr lang="en-GB" sz="2000">
                <a:ea typeface="Calibri"/>
                <a:cs typeface="Calibri"/>
              </a:rPr>
              <a:t> </a:t>
            </a:r>
          </a:p>
          <a:p>
            <a:pPr marL="0" indent="0">
              <a:buNone/>
            </a:pPr>
            <a:endParaRPr lang="en-GB" sz="2000">
              <a:ea typeface="Calibri"/>
              <a:cs typeface="Calibri"/>
            </a:endParaRPr>
          </a:p>
          <a:p>
            <a:pPr marL="0" indent="0">
              <a:buNone/>
            </a:pPr>
            <a:endParaRPr lang="en-GB" sz="2000">
              <a:ea typeface="+mn-lt"/>
              <a:cs typeface="+mn-lt"/>
            </a:endParaRPr>
          </a:p>
          <a:p>
            <a:pPr marL="0" indent="0">
              <a:buNone/>
            </a:pPr>
            <a:endParaRPr lang="en-GB" sz="2000">
              <a:ea typeface="+mn-lt"/>
              <a:cs typeface="+mn-lt"/>
            </a:endParaRPr>
          </a:p>
          <a:p>
            <a:pPr marL="0" indent="0">
              <a:buNone/>
            </a:pPr>
            <a:endParaRPr lang="en-GB" sz="2000">
              <a:ea typeface="+mn-lt"/>
              <a:cs typeface="+mn-lt"/>
            </a:endParaRPr>
          </a:p>
          <a:p>
            <a:pPr marL="0" indent="0">
              <a:buNone/>
            </a:pPr>
            <a:endParaRPr lang="en-GB" sz="2000">
              <a:ea typeface="Calibri"/>
              <a:cs typeface="Calibri"/>
            </a:endParaRPr>
          </a:p>
          <a:p>
            <a:pPr marL="0" indent="0">
              <a:buNone/>
            </a:pPr>
            <a:endParaRPr lang="en-GB" sz="3200">
              <a:ea typeface="Calibri"/>
              <a:cs typeface="Calibri"/>
            </a:endParaRPr>
          </a:p>
          <a:p>
            <a:pPr marL="0" indent="0">
              <a:buNone/>
            </a:pPr>
            <a:endParaRPr lang="en-GB" sz="2000">
              <a:ea typeface="Calibri"/>
              <a:cs typeface="Calibri"/>
            </a:endParaRPr>
          </a:p>
          <a:p>
            <a:pPr marL="0" indent="0">
              <a:buNone/>
            </a:pPr>
            <a:endParaRPr lang="en-GB" sz="2000" b="1">
              <a:ea typeface="Calibri"/>
              <a:cs typeface="Calibri"/>
            </a:endParaRPr>
          </a:p>
          <a:p>
            <a:pPr marL="0" indent="0">
              <a:buNone/>
            </a:pPr>
            <a:endParaRPr lang="en-GB" sz="2000" b="1">
              <a:ea typeface="Calibri"/>
              <a:cs typeface="Calibri"/>
            </a:endParaRPr>
          </a:p>
          <a:p>
            <a:pPr marL="0" indent="0">
              <a:buNone/>
            </a:pPr>
            <a:endParaRPr lang="en-GB" sz="2000">
              <a:ea typeface="Calibri"/>
              <a:cs typeface="Calibri"/>
            </a:endParaRPr>
          </a:p>
          <a:p>
            <a:pPr marL="0" indent="0">
              <a:buNone/>
            </a:pPr>
            <a:endParaRPr lang="en-GB" sz="2000">
              <a:ea typeface="Calibri"/>
              <a:cs typeface="Calibri"/>
            </a:endParaRPr>
          </a:p>
        </p:txBody>
      </p:sp>
      <p:pic>
        <p:nvPicPr>
          <p:cNvPr id="4" name="Picture 3">
            <a:extLst>
              <a:ext uri="{FF2B5EF4-FFF2-40B4-BE49-F238E27FC236}">
                <a16:creationId xmlns:a16="http://schemas.microsoft.com/office/drawing/2014/main" id="{662D777D-B329-E80A-2304-5BD86682BE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25450"/>
          </a:xfrm>
          <a:prstGeom prst="rect">
            <a:avLst/>
          </a:prstGeom>
        </p:spPr>
      </p:pic>
      <p:sp>
        <p:nvSpPr>
          <p:cNvPr id="11" name="Rectangle: Rounded Corners 10">
            <a:extLst>
              <a:ext uri="{FF2B5EF4-FFF2-40B4-BE49-F238E27FC236}">
                <a16:creationId xmlns:a16="http://schemas.microsoft.com/office/drawing/2014/main" id="{2FD0DB56-8A8A-9350-751B-22F4EFA097F1}"/>
              </a:ext>
            </a:extLst>
          </p:cNvPr>
          <p:cNvSpPr/>
          <p:nvPr/>
        </p:nvSpPr>
        <p:spPr>
          <a:xfrm>
            <a:off x="606079" y="1429479"/>
            <a:ext cx="10005533" cy="466372"/>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US" b="1">
                <a:solidFill>
                  <a:schemeClr val="tx1"/>
                </a:solidFill>
                <a:latin typeface="Aptos"/>
              </a:rPr>
              <a:t>Hear from Jackie Channell (DSP) on why neglect is a priority in Warwickshire</a:t>
            </a:r>
            <a:endParaRPr lang="en-US">
              <a:solidFill>
                <a:schemeClr val="tx1"/>
              </a:solidFill>
              <a:latin typeface="Aptos"/>
            </a:endParaRPr>
          </a:p>
        </p:txBody>
      </p:sp>
      <p:pic>
        <p:nvPicPr>
          <p:cNvPr id="6" name="Picture 2">
            <a:extLst>
              <a:ext uri="{FF2B5EF4-FFF2-40B4-BE49-F238E27FC236}">
                <a16:creationId xmlns:a16="http://schemas.microsoft.com/office/drawing/2014/main" id="{E7CD2BC4-8AB5-6868-EDBB-0BFCF1B1B8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2698" y="623940"/>
            <a:ext cx="691496" cy="6883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01FE6DB3-ADA8-9F94-98CF-BAE2AE4685D5}"/>
              </a:ext>
            </a:extLst>
          </p:cNvPr>
          <p:cNvSpPr/>
          <p:nvPr/>
        </p:nvSpPr>
        <p:spPr>
          <a:xfrm>
            <a:off x="606078" y="2033635"/>
            <a:ext cx="10005533" cy="837601"/>
          </a:xfrm>
          <a:prstGeom prst="roundRect">
            <a:avLst/>
          </a:prstGeom>
          <a:solidFill>
            <a:srgbClr val="78BE5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a:solidFill>
                  <a:schemeClr val="tx1"/>
                </a:solidFill>
                <a:latin typeface="Aptos"/>
              </a:rPr>
              <a:t>Meet Bridget Griffen (an Independent Lead Reviewer) who will share learning from Child Safeguarding Practive Review and the impact of cumulative harm. </a:t>
            </a:r>
            <a:endParaRPr lang="en-US">
              <a:solidFill>
                <a:schemeClr val="tx1"/>
              </a:solidFill>
              <a:latin typeface="Aptos"/>
            </a:endParaRPr>
          </a:p>
        </p:txBody>
      </p:sp>
      <p:sp>
        <p:nvSpPr>
          <p:cNvPr id="9" name="Rectangle: Rounded Corners 8">
            <a:extLst>
              <a:ext uri="{FF2B5EF4-FFF2-40B4-BE49-F238E27FC236}">
                <a16:creationId xmlns:a16="http://schemas.microsoft.com/office/drawing/2014/main" id="{E7D3D6E0-E644-F2AD-053E-4EA1E4F7D325}"/>
              </a:ext>
            </a:extLst>
          </p:cNvPr>
          <p:cNvSpPr/>
          <p:nvPr/>
        </p:nvSpPr>
        <p:spPr>
          <a:xfrm>
            <a:off x="606078" y="3011118"/>
            <a:ext cx="10005533" cy="837601"/>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fontAlgn="base"/>
            <a:r>
              <a:rPr lang="en-GB" b="1">
                <a:solidFill>
                  <a:schemeClr val="tx1"/>
                </a:solidFill>
                <a:latin typeface="Aptos"/>
              </a:rPr>
              <a:t>Hear what children and young people have told us about living with neglect and reflect on what we can learn from this.</a:t>
            </a:r>
          </a:p>
        </p:txBody>
      </p:sp>
      <p:sp>
        <p:nvSpPr>
          <p:cNvPr id="13" name="Rectangle: Rounded Corners 12">
            <a:extLst>
              <a:ext uri="{FF2B5EF4-FFF2-40B4-BE49-F238E27FC236}">
                <a16:creationId xmlns:a16="http://schemas.microsoft.com/office/drawing/2014/main" id="{EB8B9FDB-4A23-EC08-782B-F9D6BF96E8E8}"/>
              </a:ext>
            </a:extLst>
          </p:cNvPr>
          <p:cNvSpPr/>
          <p:nvPr/>
        </p:nvSpPr>
        <p:spPr>
          <a:xfrm>
            <a:off x="606077" y="3988601"/>
            <a:ext cx="10005533" cy="770204"/>
          </a:xfrm>
          <a:prstGeom prst="roundRect">
            <a:avLst/>
          </a:prstGeom>
          <a:solidFill>
            <a:srgbClr val="27C4F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b="1">
              <a:solidFill>
                <a:schemeClr val="tx1"/>
              </a:solidFill>
              <a:latin typeface="Nunito" pitchFamily="2" charset="77"/>
            </a:endParaRPr>
          </a:p>
          <a:p>
            <a:endParaRPr lang="en-GB" b="1">
              <a:solidFill>
                <a:schemeClr val="tx1"/>
              </a:solidFill>
              <a:latin typeface="Aptos"/>
            </a:endParaRPr>
          </a:p>
          <a:p>
            <a:r>
              <a:rPr lang="en-GB" b="1">
                <a:solidFill>
                  <a:schemeClr val="tx1"/>
                </a:solidFill>
                <a:latin typeface="Aptos"/>
              </a:rPr>
              <a:t>Learn more about the Multi-Agency response to the issue of neglect and the new resources that have been produced – including a Neglect Strategy.</a:t>
            </a:r>
          </a:p>
          <a:p>
            <a:pPr fontAlgn="base"/>
            <a:r>
              <a:rPr lang="en-GB"/>
              <a:t>​</a:t>
            </a:r>
          </a:p>
          <a:p>
            <a:endParaRPr lang="en-GB">
              <a:solidFill>
                <a:schemeClr val="tx1"/>
              </a:solidFill>
            </a:endParaRPr>
          </a:p>
        </p:txBody>
      </p:sp>
      <p:sp>
        <p:nvSpPr>
          <p:cNvPr id="2" name="Rectangle: Rounded Corners 1">
            <a:extLst>
              <a:ext uri="{FF2B5EF4-FFF2-40B4-BE49-F238E27FC236}">
                <a16:creationId xmlns:a16="http://schemas.microsoft.com/office/drawing/2014/main" id="{26B6D544-1A37-EC17-039C-5BC6AFA3FB8F}"/>
              </a:ext>
            </a:extLst>
          </p:cNvPr>
          <p:cNvSpPr/>
          <p:nvPr/>
        </p:nvSpPr>
        <p:spPr>
          <a:xfrm>
            <a:off x="606077" y="4892045"/>
            <a:ext cx="10005533" cy="525974"/>
          </a:xfrm>
          <a:prstGeom prst="roundRect">
            <a:avLst/>
          </a:prstGeom>
          <a:solidFill>
            <a:srgbClr val="2060A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a:solidFill>
                  <a:schemeClr val="tx1"/>
                </a:solidFill>
                <a:latin typeface="Aptos"/>
              </a:rPr>
              <a:t>Experience how these tools can be used in child centered multi-agency practice </a:t>
            </a:r>
            <a:endParaRPr lang="en-GB">
              <a:solidFill>
                <a:schemeClr val="tx1"/>
              </a:solidFill>
              <a:latin typeface="Aptos"/>
            </a:endParaRPr>
          </a:p>
        </p:txBody>
      </p:sp>
      <p:sp>
        <p:nvSpPr>
          <p:cNvPr id="5" name="Rectangle: Rounded Corners 4">
            <a:extLst>
              <a:ext uri="{FF2B5EF4-FFF2-40B4-BE49-F238E27FC236}">
                <a16:creationId xmlns:a16="http://schemas.microsoft.com/office/drawing/2014/main" id="{4C2466BB-BB3B-089A-0B00-EF3B21A3B16A}"/>
              </a:ext>
            </a:extLst>
          </p:cNvPr>
          <p:cNvSpPr/>
          <p:nvPr/>
        </p:nvSpPr>
        <p:spPr>
          <a:xfrm>
            <a:off x="606079" y="5561863"/>
            <a:ext cx="10005533" cy="691064"/>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US" b="1">
                <a:solidFill>
                  <a:schemeClr val="tx1"/>
                </a:solidFill>
                <a:latin typeface="Aptos"/>
              </a:rPr>
              <a:t>Learn where to access the new tools and training and reflect on how they can be used within your agencies</a:t>
            </a:r>
          </a:p>
        </p:txBody>
      </p:sp>
    </p:spTree>
    <p:extLst>
      <p:ext uri="{BB962C8B-B14F-4D97-AF65-F5344CB8AC3E}">
        <p14:creationId xmlns:p14="http://schemas.microsoft.com/office/powerpoint/2010/main" val="21604718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FB283-C051-5146-4B06-D09A67F18B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7FE5245-D1F3-78CB-ACFE-D68D807F6E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sp>
        <p:nvSpPr>
          <p:cNvPr id="13" name="Rectangle: Rounded Corners 12">
            <a:extLst>
              <a:ext uri="{FF2B5EF4-FFF2-40B4-BE49-F238E27FC236}">
                <a16:creationId xmlns:a16="http://schemas.microsoft.com/office/drawing/2014/main" id="{4ECF2F0D-E438-3EBC-5C86-AB95C7279ACD}"/>
              </a:ext>
            </a:extLst>
          </p:cNvPr>
          <p:cNvSpPr/>
          <p:nvPr/>
        </p:nvSpPr>
        <p:spPr>
          <a:xfrm>
            <a:off x="922403" y="650603"/>
            <a:ext cx="10347194" cy="951518"/>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4400" b="1">
                <a:solidFill>
                  <a:schemeClr val="tx1"/>
                </a:solidFill>
              </a:rPr>
              <a:t>Sections Covered</a:t>
            </a:r>
            <a:endParaRPr lang="en-US" sz="4400" b="1">
              <a:solidFill>
                <a:schemeClr val="tx1"/>
              </a:solidFill>
            </a:endParaRPr>
          </a:p>
          <a:p>
            <a:pPr algn="ctr">
              <a:lnSpc>
                <a:spcPct val="200000"/>
              </a:lnSpc>
            </a:pPr>
            <a:r>
              <a:rPr lang="en-US" b="1">
                <a:solidFill>
                  <a:schemeClr val="tx1"/>
                </a:solidFill>
                <a:latin typeface="Aptos"/>
              </a:rPr>
              <a:t> </a:t>
            </a:r>
            <a:endParaRPr lang="en-US">
              <a:solidFill>
                <a:schemeClr val="tx1"/>
              </a:solidFill>
              <a:latin typeface="Aptos"/>
            </a:endParaRPr>
          </a:p>
        </p:txBody>
      </p:sp>
      <p:pic>
        <p:nvPicPr>
          <p:cNvPr id="3" name="Picture 2">
            <a:extLst>
              <a:ext uri="{FF2B5EF4-FFF2-40B4-BE49-F238E27FC236}">
                <a16:creationId xmlns:a16="http://schemas.microsoft.com/office/drawing/2014/main" id="{3BC08CC1-0446-FAFE-D7DD-13012655F09B}"/>
              </a:ext>
            </a:extLst>
          </p:cNvPr>
          <p:cNvPicPr>
            <a:picLocks noChangeAspect="1"/>
          </p:cNvPicPr>
          <p:nvPr/>
        </p:nvPicPr>
        <p:blipFill>
          <a:blip r:embed="rId4"/>
          <a:stretch>
            <a:fillRect/>
          </a:stretch>
        </p:blipFill>
        <p:spPr>
          <a:xfrm>
            <a:off x="788436" y="1854168"/>
            <a:ext cx="4782217" cy="4667901"/>
          </a:xfrm>
          <a:prstGeom prst="rect">
            <a:avLst/>
          </a:prstGeom>
        </p:spPr>
      </p:pic>
      <p:pic>
        <p:nvPicPr>
          <p:cNvPr id="7" name="Picture 6">
            <a:extLst>
              <a:ext uri="{FF2B5EF4-FFF2-40B4-BE49-F238E27FC236}">
                <a16:creationId xmlns:a16="http://schemas.microsoft.com/office/drawing/2014/main" id="{D0B9FD9E-84AB-AC06-6D3F-EB3170B1E61C}"/>
              </a:ext>
            </a:extLst>
          </p:cNvPr>
          <p:cNvPicPr>
            <a:picLocks noChangeAspect="1"/>
          </p:cNvPicPr>
          <p:nvPr/>
        </p:nvPicPr>
        <p:blipFill>
          <a:blip r:embed="rId5"/>
          <a:stretch>
            <a:fillRect/>
          </a:stretch>
        </p:blipFill>
        <p:spPr>
          <a:xfrm>
            <a:off x="6096000" y="1706509"/>
            <a:ext cx="4772691" cy="4963218"/>
          </a:xfrm>
          <a:prstGeom prst="rect">
            <a:avLst/>
          </a:prstGeom>
        </p:spPr>
      </p:pic>
    </p:spTree>
    <p:extLst>
      <p:ext uri="{BB962C8B-B14F-4D97-AF65-F5344CB8AC3E}">
        <p14:creationId xmlns:p14="http://schemas.microsoft.com/office/powerpoint/2010/main" val="29374281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AF096-F2B3-74D6-A5FB-BD88A39229F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DB00DBD-CFD3-D992-CCC6-BE87DC502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sp>
        <p:nvSpPr>
          <p:cNvPr id="13" name="Rectangle: Rounded Corners 12">
            <a:extLst>
              <a:ext uri="{FF2B5EF4-FFF2-40B4-BE49-F238E27FC236}">
                <a16:creationId xmlns:a16="http://schemas.microsoft.com/office/drawing/2014/main" id="{741A218F-B086-E773-22C9-198ED2326BF7}"/>
              </a:ext>
            </a:extLst>
          </p:cNvPr>
          <p:cNvSpPr/>
          <p:nvPr/>
        </p:nvSpPr>
        <p:spPr>
          <a:xfrm>
            <a:off x="922403" y="650603"/>
            <a:ext cx="10347194" cy="951518"/>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4400" b="1">
                <a:solidFill>
                  <a:schemeClr val="tx1"/>
                </a:solidFill>
              </a:rPr>
              <a:t>Sections Covered</a:t>
            </a:r>
            <a:endParaRPr lang="en-US" sz="4400" b="1">
              <a:solidFill>
                <a:schemeClr val="tx1"/>
              </a:solidFill>
            </a:endParaRPr>
          </a:p>
          <a:p>
            <a:pPr algn="ctr">
              <a:lnSpc>
                <a:spcPct val="200000"/>
              </a:lnSpc>
            </a:pPr>
            <a:r>
              <a:rPr lang="en-US" b="1">
                <a:solidFill>
                  <a:schemeClr val="tx1"/>
                </a:solidFill>
                <a:latin typeface="Aptos"/>
              </a:rPr>
              <a:t> </a:t>
            </a:r>
            <a:endParaRPr lang="en-US">
              <a:solidFill>
                <a:schemeClr val="tx1"/>
              </a:solidFill>
              <a:latin typeface="Aptos"/>
            </a:endParaRPr>
          </a:p>
        </p:txBody>
      </p:sp>
      <p:pic>
        <p:nvPicPr>
          <p:cNvPr id="4" name="Picture 3">
            <a:extLst>
              <a:ext uri="{FF2B5EF4-FFF2-40B4-BE49-F238E27FC236}">
                <a16:creationId xmlns:a16="http://schemas.microsoft.com/office/drawing/2014/main" id="{DEF6AB9E-4790-E330-6223-3B81D914F27C}"/>
              </a:ext>
            </a:extLst>
          </p:cNvPr>
          <p:cNvPicPr>
            <a:picLocks noChangeAspect="1"/>
          </p:cNvPicPr>
          <p:nvPr/>
        </p:nvPicPr>
        <p:blipFill>
          <a:blip r:embed="rId4"/>
          <a:stretch>
            <a:fillRect/>
          </a:stretch>
        </p:blipFill>
        <p:spPr>
          <a:xfrm>
            <a:off x="769482" y="1706509"/>
            <a:ext cx="4839375" cy="4972744"/>
          </a:xfrm>
          <a:prstGeom prst="rect">
            <a:avLst/>
          </a:prstGeom>
        </p:spPr>
      </p:pic>
      <p:pic>
        <p:nvPicPr>
          <p:cNvPr id="8" name="Picture 7">
            <a:extLst>
              <a:ext uri="{FF2B5EF4-FFF2-40B4-BE49-F238E27FC236}">
                <a16:creationId xmlns:a16="http://schemas.microsoft.com/office/drawing/2014/main" id="{D80D4F7F-DF76-85D7-278D-04C2DEA46CFA}"/>
              </a:ext>
            </a:extLst>
          </p:cNvPr>
          <p:cNvPicPr>
            <a:picLocks noChangeAspect="1"/>
          </p:cNvPicPr>
          <p:nvPr/>
        </p:nvPicPr>
        <p:blipFill>
          <a:blip r:embed="rId5"/>
          <a:stretch>
            <a:fillRect/>
          </a:stretch>
        </p:blipFill>
        <p:spPr>
          <a:xfrm>
            <a:off x="6096000" y="1706509"/>
            <a:ext cx="4782217" cy="4648849"/>
          </a:xfrm>
          <a:prstGeom prst="rect">
            <a:avLst/>
          </a:prstGeom>
        </p:spPr>
      </p:pic>
    </p:spTree>
    <p:extLst>
      <p:ext uri="{BB962C8B-B14F-4D97-AF65-F5344CB8AC3E}">
        <p14:creationId xmlns:p14="http://schemas.microsoft.com/office/powerpoint/2010/main" val="34970272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40097-9097-000C-5FD3-E71588F1F02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A79F955-8BFE-39E9-6DB5-E5AF04AED5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sp>
        <p:nvSpPr>
          <p:cNvPr id="13" name="Rectangle: Rounded Corners 12">
            <a:extLst>
              <a:ext uri="{FF2B5EF4-FFF2-40B4-BE49-F238E27FC236}">
                <a16:creationId xmlns:a16="http://schemas.microsoft.com/office/drawing/2014/main" id="{9FB1B0DA-7FD6-F15D-B187-21A6391020B8}"/>
              </a:ext>
            </a:extLst>
          </p:cNvPr>
          <p:cNvSpPr/>
          <p:nvPr/>
        </p:nvSpPr>
        <p:spPr>
          <a:xfrm>
            <a:off x="922403" y="650603"/>
            <a:ext cx="10347194" cy="951518"/>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4400" b="1">
                <a:solidFill>
                  <a:schemeClr val="tx1"/>
                </a:solidFill>
              </a:rPr>
              <a:t>Sections Covered</a:t>
            </a:r>
            <a:endParaRPr lang="en-US" sz="4400" b="1">
              <a:solidFill>
                <a:schemeClr val="tx1"/>
              </a:solidFill>
            </a:endParaRPr>
          </a:p>
          <a:p>
            <a:pPr algn="ctr">
              <a:lnSpc>
                <a:spcPct val="200000"/>
              </a:lnSpc>
            </a:pPr>
            <a:r>
              <a:rPr lang="en-US" b="1">
                <a:solidFill>
                  <a:schemeClr val="tx1"/>
                </a:solidFill>
                <a:latin typeface="Aptos"/>
              </a:rPr>
              <a:t> </a:t>
            </a:r>
            <a:endParaRPr lang="en-US">
              <a:solidFill>
                <a:schemeClr val="tx1"/>
              </a:solidFill>
              <a:latin typeface="Aptos"/>
            </a:endParaRPr>
          </a:p>
        </p:txBody>
      </p:sp>
      <p:pic>
        <p:nvPicPr>
          <p:cNvPr id="3" name="Picture 2">
            <a:extLst>
              <a:ext uri="{FF2B5EF4-FFF2-40B4-BE49-F238E27FC236}">
                <a16:creationId xmlns:a16="http://schemas.microsoft.com/office/drawing/2014/main" id="{FE5B1387-5F53-32B3-FBF6-0ACC1EB818F1}"/>
              </a:ext>
            </a:extLst>
          </p:cNvPr>
          <p:cNvPicPr>
            <a:picLocks noChangeAspect="1"/>
          </p:cNvPicPr>
          <p:nvPr/>
        </p:nvPicPr>
        <p:blipFill>
          <a:blip r:embed="rId4"/>
          <a:stretch>
            <a:fillRect/>
          </a:stretch>
        </p:blipFill>
        <p:spPr>
          <a:xfrm>
            <a:off x="922403" y="1854168"/>
            <a:ext cx="4744112" cy="4344006"/>
          </a:xfrm>
          <a:prstGeom prst="rect">
            <a:avLst/>
          </a:prstGeom>
        </p:spPr>
      </p:pic>
      <p:pic>
        <p:nvPicPr>
          <p:cNvPr id="7" name="Picture 6">
            <a:extLst>
              <a:ext uri="{FF2B5EF4-FFF2-40B4-BE49-F238E27FC236}">
                <a16:creationId xmlns:a16="http://schemas.microsoft.com/office/drawing/2014/main" id="{E1CA1BBF-1D2D-5E57-33E1-AC905860C87B}"/>
              </a:ext>
            </a:extLst>
          </p:cNvPr>
          <p:cNvPicPr>
            <a:picLocks noChangeAspect="1"/>
          </p:cNvPicPr>
          <p:nvPr/>
        </p:nvPicPr>
        <p:blipFill>
          <a:blip r:embed="rId5"/>
          <a:stretch>
            <a:fillRect/>
          </a:stretch>
        </p:blipFill>
        <p:spPr>
          <a:xfrm>
            <a:off x="6183346" y="1854168"/>
            <a:ext cx="4772691" cy="4048690"/>
          </a:xfrm>
          <a:prstGeom prst="rect">
            <a:avLst/>
          </a:prstGeom>
        </p:spPr>
      </p:pic>
    </p:spTree>
    <p:extLst>
      <p:ext uri="{BB962C8B-B14F-4D97-AF65-F5344CB8AC3E}">
        <p14:creationId xmlns:p14="http://schemas.microsoft.com/office/powerpoint/2010/main" val="26516925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A3C41-0C04-DAB1-511A-3BD5F721691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794C6F1-F57F-C6A3-5EF2-3ED01E305F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sp>
        <p:nvSpPr>
          <p:cNvPr id="7" name="Rectangle: Rounded Corners 6">
            <a:extLst>
              <a:ext uri="{FF2B5EF4-FFF2-40B4-BE49-F238E27FC236}">
                <a16:creationId xmlns:a16="http://schemas.microsoft.com/office/drawing/2014/main" id="{7749B539-F27E-6394-8CE0-88ADACF7E31E}"/>
              </a:ext>
            </a:extLst>
          </p:cNvPr>
          <p:cNvSpPr/>
          <p:nvPr/>
        </p:nvSpPr>
        <p:spPr>
          <a:xfrm>
            <a:off x="1093233" y="5274644"/>
            <a:ext cx="10005533" cy="1106906"/>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GB" sz="2400" b="1"/>
              <a:t>These are available on WSCP website:</a:t>
            </a:r>
          </a:p>
          <a:p>
            <a:r>
              <a:rPr lang="en-GB" sz="2400" b="1">
                <a:solidFill>
                  <a:schemeClr val="bg1"/>
                </a:solidFill>
                <a:hlinkClick r:id="rId4">
                  <a:extLst>
                    <a:ext uri="{A12FA001-AC4F-418D-AE19-62706E023703}">
                      <ahyp:hlinkClr xmlns:ahyp="http://schemas.microsoft.com/office/drawing/2018/hyperlinkcolor" val="tx"/>
                    </a:ext>
                  </a:extLst>
                </a:hlinkClick>
              </a:rPr>
              <a:t>https://www.safeguardingwarwickshire.co.uk/safeguarding-children/</a:t>
            </a:r>
            <a:endParaRPr lang="en-GB" sz="2400" b="1">
              <a:solidFill>
                <a:schemeClr val="bg1"/>
              </a:solidFill>
            </a:endParaRPr>
          </a:p>
          <a:p>
            <a:endParaRPr lang="en-GB" sz="2000">
              <a:solidFill>
                <a:schemeClr val="tx1"/>
              </a:solidFill>
            </a:endParaRPr>
          </a:p>
        </p:txBody>
      </p:sp>
      <p:pic>
        <p:nvPicPr>
          <p:cNvPr id="9" name="Picture 8">
            <a:extLst>
              <a:ext uri="{FF2B5EF4-FFF2-40B4-BE49-F238E27FC236}">
                <a16:creationId xmlns:a16="http://schemas.microsoft.com/office/drawing/2014/main" id="{E442B9E4-0196-F6FC-3454-A7CFCCFF64F9}"/>
              </a:ext>
            </a:extLst>
          </p:cNvPr>
          <p:cNvPicPr>
            <a:picLocks noChangeAspect="1"/>
          </p:cNvPicPr>
          <p:nvPr/>
        </p:nvPicPr>
        <p:blipFill>
          <a:blip r:embed="rId5"/>
          <a:stretch>
            <a:fillRect/>
          </a:stretch>
        </p:blipFill>
        <p:spPr>
          <a:xfrm>
            <a:off x="275412" y="601579"/>
            <a:ext cx="11641175" cy="2067213"/>
          </a:xfrm>
          <a:prstGeom prst="rect">
            <a:avLst/>
          </a:prstGeom>
        </p:spPr>
      </p:pic>
      <p:pic>
        <p:nvPicPr>
          <p:cNvPr id="11" name="Picture 10">
            <a:extLst>
              <a:ext uri="{FF2B5EF4-FFF2-40B4-BE49-F238E27FC236}">
                <a16:creationId xmlns:a16="http://schemas.microsoft.com/office/drawing/2014/main" id="{453620A1-223E-8CF6-A448-D9B0D75AFB7C}"/>
              </a:ext>
            </a:extLst>
          </p:cNvPr>
          <p:cNvPicPr>
            <a:picLocks noChangeAspect="1"/>
          </p:cNvPicPr>
          <p:nvPr/>
        </p:nvPicPr>
        <p:blipFill>
          <a:blip r:embed="rId6"/>
          <a:stretch>
            <a:fillRect/>
          </a:stretch>
        </p:blipFill>
        <p:spPr>
          <a:xfrm>
            <a:off x="275412" y="2871815"/>
            <a:ext cx="11552849" cy="2095460"/>
          </a:xfrm>
          <a:prstGeom prst="rect">
            <a:avLst/>
          </a:prstGeom>
        </p:spPr>
      </p:pic>
    </p:spTree>
    <p:extLst>
      <p:ext uri="{BB962C8B-B14F-4D97-AF65-F5344CB8AC3E}">
        <p14:creationId xmlns:p14="http://schemas.microsoft.com/office/powerpoint/2010/main" val="8199869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6DD908EF-97C0-B447-9FF3-28219974CA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sp>
        <p:nvSpPr>
          <p:cNvPr id="3" name="Content Placeholder 8">
            <a:extLst>
              <a:ext uri="{FF2B5EF4-FFF2-40B4-BE49-F238E27FC236}">
                <a16:creationId xmlns:a16="http://schemas.microsoft.com/office/drawing/2014/main" id="{717F880D-E87C-6529-7029-3A12D88AE524}"/>
              </a:ext>
            </a:extLst>
          </p:cNvPr>
          <p:cNvSpPr txBox="1">
            <a:spLocks/>
          </p:cNvSpPr>
          <p:nvPr/>
        </p:nvSpPr>
        <p:spPr>
          <a:xfrm>
            <a:off x="5154988" y="2273476"/>
            <a:ext cx="6276028" cy="418663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2000"/>
              <a:t>The Neglect Toolkit is a Warwickshire Children and Families Document which the initial screening tool will support to complete. </a:t>
            </a:r>
          </a:p>
          <a:p>
            <a:pPr fontAlgn="base"/>
            <a:r>
              <a:rPr lang="en-US" sz="2000"/>
              <a:t>Multi-Agency Partners will not complete this independently but may be contacted by Children’s Social Care for input. </a:t>
            </a:r>
          </a:p>
          <a:p>
            <a:pPr fontAlgn="base"/>
            <a:r>
              <a:rPr lang="en-US" sz="2000"/>
              <a:t>We need to consider how we are assessing neglect. Waiting for a ‘trigger incident’ like a significant injury, or the child being left alone can often be too late. </a:t>
            </a:r>
          </a:p>
          <a:p>
            <a:pPr fontAlgn="base"/>
            <a:r>
              <a:rPr lang="en-US" sz="2000"/>
              <a:t>Use of the Neglect Toolkit at different points throughout agency involvement will help to measure improvement or deterioration.</a:t>
            </a:r>
          </a:p>
        </p:txBody>
      </p:sp>
      <p:sp>
        <p:nvSpPr>
          <p:cNvPr id="5" name="Rectangle: Rounded Corners 4">
            <a:extLst>
              <a:ext uri="{FF2B5EF4-FFF2-40B4-BE49-F238E27FC236}">
                <a16:creationId xmlns:a16="http://schemas.microsoft.com/office/drawing/2014/main" id="{B99A09A2-DECA-AFF2-A3E6-809B21717501}"/>
              </a:ext>
            </a:extLst>
          </p:cNvPr>
          <p:cNvSpPr/>
          <p:nvPr/>
        </p:nvSpPr>
        <p:spPr>
          <a:xfrm>
            <a:off x="2268403" y="897509"/>
            <a:ext cx="8745926" cy="1065303"/>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b="1"/>
              <a:t>The Neglect Toolkit</a:t>
            </a:r>
          </a:p>
        </p:txBody>
      </p:sp>
      <p:pic>
        <p:nvPicPr>
          <p:cNvPr id="7" name="Picture 2" descr="A group of people in a circle&#10;&#10;AI-generated content may be incorrect.">
            <a:extLst>
              <a:ext uri="{FF2B5EF4-FFF2-40B4-BE49-F238E27FC236}">
                <a16:creationId xmlns:a16="http://schemas.microsoft.com/office/drawing/2014/main" id="{26995EC5-B4A3-445F-8C85-A0997257F4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557" y="796636"/>
            <a:ext cx="1272918" cy="12670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127EF19-5EF8-D7DD-6FED-9432ABBEE4B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 b="19726"/>
          <a:stretch>
            <a:fillRect/>
          </a:stretch>
        </p:blipFill>
        <p:spPr bwMode="auto">
          <a:xfrm>
            <a:off x="662140" y="2451182"/>
            <a:ext cx="4266137" cy="3340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250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7B35E-D9BB-2A20-94BA-8B196DD546EC}"/>
            </a:ext>
          </a:extLst>
        </p:cNvPr>
        <p:cNvGrpSpPr/>
        <p:nvPr/>
      </p:nvGrpSpPr>
      <p:grpSpPr>
        <a:xfrm>
          <a:off x="0" y="0"/>
          <a:ext cx="0" cy="0"/>
          <a:chOff x="0" y="0"/>
          <a:chExt cx="0" cy="0"/>
        </a:xfrm>
      </p:grpSpPr>
      <p:pic>
        <p:nvPicPr>
          <p:cNvPr id="3" name="Picture 2" descr="Shape, square&#10;&#10;Description automatically generated">
            <a:extLst>
              <a:ext uri="{FF2B5EF4-FFF2-40B4-BE49-F238E27FC236}">
                <a16:creationId xmlns:a16="http://schemas.microsoft.com/office/drawing/2014/main" id="{E1BFA1BF-7264-31AA-1170-63DE01DFE39F}"/>
              </a:ext>
            </a:extLst>
          </p:cNvPr>
          <p:cNvPicPr>
            <a:picLocks noChangeAspect="1"/>
          </p:cNvPicPr>
          <p:nvPr/>
        </p:nvPicPr>
        <p:blipFill>
          <a:blip r:embed="rId3"/>
          <a:stretch>
            <a:fillRect/>
          </a:stretch>
        </p:blipFill>
        <p:spPr>
          <a:xfrm>
            <a:off x="-4838" y="81"/>
            <a:ext cx="12205784" cy="450786"/>
          </a:xfrm>
          <a:prstGeom prst="rect">
            <a:avLst/>
          </a:prstGeom>
        </p:spPr>
      </p:pic>
      <p:sp>
        <p:nvSpPr>
          <p:cNvPr id="11" name="TextBox 10">
            <a:extLst>
              <a:ext uri="{FF2B5EF4-FFF2-40B4-BE49-F238E27FC236}">
                <a16:creationId xmlns:a16="http://schemas.microsoft.com/office/drawing/2014/main" id="{CBC01B06-585C-B8A8-821F-37418F01D2CD}"/>
              </a:ext>
            </a:extLst>
          </p:cNvPr>
          <p:cNvSpPr txBox="1"/>
          <p:nvPr/>
        </p:nvSpPr>
        <p:spPr>
          <a:xfrm>
            <a:off x="611124" y="1747185"/>
            <a:ext cx="10833565" cy="1477328"/>
          </a:xfrm>
          <a:prstGeom prst="rect">
            <a:avLst/>
          </a:prstGeom>
          <a:noFill/>
        </p:spPr>
        <p:txBody>
          <a:bodyPr wrap="square">
            <a:spAutoFit/>
          </a:bodyPr>
          <a:lstStyle/>
          <a:p>
            <a:pPr fontAlgn="base"/>
            <a:r>
              <a:rPr lang="en-GB"/>
              <a:t> </a:t>
            </a:r>
          </a:p>
          <a:p>
            <a:pPr fontAlgn="base"/>
            <a:endParaRPr lang="en-GB"/>
          </a:p>
          <a:p>
            <a:pPr fontAlgn="base"/>
            <a:endParaRPr lang="en-GB"/>
          </a:p>
          <a:p>
            <a:pPr fontAlgn="base"/>
            <a:r>
              <a:rPr lang="en-GB"/>
              <a:t> </a:t>
            </a:r>
          </a:p>
          <a:p>
            <a:pPr marL="285750" indent="-285750" fontAlgn="base">
              <a:buFont typeface="Arial" panose="020B0604020202020204" pitchFamily="34" charset="0"/>
              <a:buChar char="•"/>
            </a:pPr>
            <a:endParaRPr lang="en-GB"/>
          </a:p>
        </p:txBody>
      </p:sp>
      <p:pic>
        <p:nvPicPr>
          <p:cNvPr id="2" name="Picture 1">
            <a:extLst>
              <a:ext uri="{FF2B5EF4-FFF2-40B4-BE49-F238E27FC236}">
                <a16:creationId xmlns:a16="http://schemas.microsoft.com/office/drawing/2014/main" id="{8BC3C5C4-DF74-DE99-4325-CEF5CD2184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425450"/>
          </a:xfrm>
          <a:prstGeom prst="rect">
            <a:avLst/>
          </a:prstGeom>
        </p:spPr>
      </p:pic>
      <p:sp>
        <p:nvSpPr>
          <p:cNvPr id="4" name="Rectangle: Rounded Corners 3">
            <a:extLst>
              <a:ext uri="{FF2B5EF4-FFF2-40B4-BE49-F238E27FC236}">
                <a16:creationId xmlns:a16="http://schemas.microsoft.com/office/drawing/2014/main" id="{B858D71C-D279-9046-9B5B-A6921106B1DF}"/>
              </a:ext>
            </a:extLst>
          </p:cNvPr>
          <p:cNvSpPr/>
          <p:nvPr/>
        </p:nvSpPr>
        <p:spPr>
          <a:xfrm>
            <a:off x="2108495" y="614233"/>
            <a:ext cx="8956703" cy="100593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b="1"/>
              <a:t>Neglect Toolkit – Key Points </a:t>
            </a:r>
            <a:endParaRPr lang="en-GB" sz="4400"/>
          </a:p>
        </p:txBody>
      </p:sp>
      <p:pic>
        <p:nvPicPr>
          <p:cNvPr id="5" name="Picture 2">
            <a:extLst>
              <a:ext uri="{FF2B5EF4-FFF2-40B4-BE49-F238E27FC236}">
                <a16:creationId xmlns:a16="http://schemas.microsoft.com/office/drawing/2014/main" id="{E13F51E7-3460-7886-0E8A-0E46E0A53F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311" y="614484"/>
            <a:ext cx="1072458" cy="106751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67718874-49D5-BF18-D261-7319C3869D61}"/>
              </a:ext>
            </a:extLst>
          </p:cNvPr>
          <p:cNvSpPr/>
          <p:nvPr/>
        </p:nvSpPr>
        <p:spPr>
          <a:xfrm>
            <a:off x="4156088" y="1751787"/>
            <a:ext cx="4260183" cy="1759339"/>
          </a:xfrm>
          <a:prstGeom prst="roundRect">
            <a:avLst/>
          </a:prstGeom>
          <a:solidFill>
            <a:srgbClr val="27C4F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400"/>
              <a:t>There are two parts to the tool, the scoring sheet and the detailed guidance </a:t>
            </a:r>
            <a:endParaRPr lang="en-GB" sz="2400">
              <a:ea typeface="Calibri"/>
              <a:cs typeface="Calibri"/>
            </a:endParaRPr>
          </a:p>
          <a:p>
            <a:pPr algn="ctr"/>
            <a:endParaRPr lang="en-GB"/>
          </a:p>
        </p:txBody>
      </p:sp>
      <p:sp>
        <p:nvSpPr>
          <p:cNvPr id="9" name="Rectangle: Rounded Corners 8">
            <a:extLst>
              <a:ext uri="{FF2B5EF4-FFF2-40B4-BE49-F238E27FC236}">
                <a16:creationId xmlns:a16="http://schemas.microsoft.com/office/drawing/2014/main" id="{7A69D2DF-3872-5B86-448C-5DBAE33801DC}"/>
              </a:ext>
            </a:extLst>
          </p:cNvPr>
          <p:cNvSpPr/>
          <p:nvPr/>
        </p:nvSpPr>
        <p:spPr>
          <a:xfrm>
            <a:off x="611124" y="1845615"/>
            <a:ext cx="3310357" cy="2961017"/>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2400">
                <a:solidFill>
                  <a:schemeClr val="bg1"/>
                </a:solidFill>
              </a:rPr>
              <a:t>The Neglect toolkit should be completed for all children that are subject to a CP Plan under the category of neglect </a:t>
            </a:r>
            <a:r>
              <a:rPr lang="en-GB" sz="2400" b="1">
                <a:solidFill>
                  <a:schemeClr val="bg1"/>
                </a:solidFill>
              </a:rPr>
              <a:t>by the first RCPC.</a:t>
            </a:r>
            <a:r>
              <a:rPr lang="en-GB" sz="2400">
                <a:solidFill>
                  <a:schemeClr val="bg1"/>
                </a:solidFill>
              </a:rPr>
              <a:t> </a:t>
            </a:r>
            <a:endParaRPr lang="en-US" sz="2400">
              <a:solidFill>
                <a:schemeClr val="bg1"/>
              </a:solidFill>
            </a:endParaRPr>
          </a:p>
          <a:p>
            <a:pPr algn="ctr"/>
            <a:endParaRPr lang="en-GB"/>
          </a:p>
        </p:txBody>
      </p:sp>
      <p:sp>
        <p:nvSpPr>
          <p:cNvPr id="10" name="Rectangle: Rounded Corners 9">
            <a:extLst>
              <a:ext uri="{FF2B5EF4-FFF2-40B4-BE49-F238E27FC236}">
                <a16:creationId xmlns:a16="http://schemas.microsoft.com/office/drawing/2014/main" id="{DADD775D-8988-D557-A332-A828B3B0C14C}"/>
              </a:ext>
            </a:extLst>
          </p:cNvPr>
          <p:cNvSpPr/>
          <p:nvPr/>
        </p:nvSpPr>
        <p:spPr>
          <a:xfrm>
            <a:off x="8650879" y="1751787"/>
            <a:ext cx="3310357" cy="1058959"/>
          </a:xfrm>
          <a:prstGeom prst="roundRect">
            <a:avLst/>
          </a:prstGeom>
          <a:solidFill>
            <a:srgbClr val="FFD631"/>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2400"/>
              <a:t> </a:t>
            </a:r>
            <a:r>
              <a:rPr lang="en-GB" sz="2400">
                <a:solidFill>
                  <a:schemeClr val="bg1"/>
                </a:solidFill>
              </a:rPr>
              <a:t>Provides a base line measure. </a:t>
            </a:r>
            <a:endParaRPr lang="en-GB" sz="2400">
              <a:solidFill>
                <a:schemeClr val="bg1"/>
              </a:solidFill>
              <a:ea typeface="Calibri"/>
              <a:cs typeface="Calibri"/>
            </a:endParaRPr>
          </a:p>
          <a:p>
            <a:pPr algn="ctr"/>
            <a:endParaRPr lang="en-GB"/>
          </a:p>
        </p:txBody>
      </p:sp>
      <p:sp>
        <p:nvSpPr>
          <p:cNvPr id="12" name="Rectangle: Rounded Corners 11">
            <a:extLst>
              <a:ext uri="{FF2B5EF4-FFF2-40B4-BE49-F238E27FC236}">
                <a16:creationId xmlns:a16="http://schemas.microsoft.com/office/drawing/2014/main" id="{16997C49-4957-9D0C-1E29-CA05A4967D46}"/>
              </a:ext>
            </a:extLst>
          </p:cNvPr>
          <p:cNvSpPr/>
          <p:nvPr/>
        </p:nvSpPr>
        <p:spPr>
          <a:xfrm>
            <a:off x="8650878" y="4501474"/>
            <a:ext cx="3310357" cy="620486"/>
          </a:xfrm>
          <a:prstGeom prst="roundRect">
            <a:avLst/>
          </a:prstGeom>
          <a:solidFill>
            <a:srgbClr val="E06495"/>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2400">
                <a:solidFill>
                  <a:schemeClr val="bg1"/>
                </a:solidFill>
                <a:ea typeface="Calibri"/>
                <a:cs typeface="Calibri"/>
              </a:rPr>
              <a:t>RAG Rated </a:t>
            </a:r>
            <a:endParaRPr lang="en-GB" sz="2400">
              <a:solidFill>
                <a:schemeClr val="bg1"/>
              </a:solidFill>
            </a:endParaRPr>
          </a:p>
          <a:p>
            <a:pPr algn="ctr"/>
            <a:endParaRPr lang="en-GB"/>
          </a:p>
        </p:txBody>
      </p:sp>
      <p:sp>
        <p:nvSpPr>
          <p:cNvPr id="13" name="Rectangle: Rounded Corners 12">
            <a:extLst>
              <a:ext uri="{FF2B5EF4-FFF2-40B4-BE49-F238E27FC236}">
                <a16:creationId xmlns:a16="http://schemas.microsoft.com/office/drawing/2014/main" id="{B44E0EC6-0447-0675-F394-A9ACB6FFF200}"/>
              </a:ext>
            </a:extLst>
          </p:cNvPr>
          <p:cNvSpPr/>
          <p:nvPr/>
        </p:nvSpPr>
        <p:spPr>
          <a:xfrm>
            <a:off x="8654005" y="5425846"/>
            <a:ext cx="3318267" cy="1085744"/>
          </a:xfrm>
          <a:prstGeom prst="roundRect">
            <a:avLst/>
          </a:prstGeom>
          <a:solidFill>
            <a:srgbClr val="78BE5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a:p>
          <a:p>
            <a:pPr algn="ctr"/>
            <a:r>
              <a:rPr lang="en-GB" sz="2400"/>
              <a:t>Completed WITH the family </a:t>
            </a:r>
            <a:endParaRPr lang="en-GB" sz="2400">
              <a:ea typeface="Calibri"/>
              <a:cs typeface="Calibri"/>
            </a:endParaRPr>
          </a:p>
          <a:p>
            <a:pPr algn="ctr"/>
            <a:endParaRPr lang="en-GB"/>
          </a:p>
        </p:txBody>
      </p:sp>
      <p:sp>
        <p:nvSpPr>
          <p:cNvPr id="14" name="Rectangle: Rounded Corners 13">
            <a:extLst>
              <a:ext uri="{FF2B5EF4-FFF2-40B4-BE49-F238E27FC236}">
                <a16:creationId xmlns:a16="http://schemas.microsoft.com/office/drawing/2014/main" id="{04CB0F7A-3642-2808-4AD1-7E7E00BABBF5}"/>
              </a:ext>
            </a:extLst>
          </p:cNvPr>
          <p:cNvSpPr/>
          <p:nvPr/>
        </p:nvSpPr>
        <p:spPr>
          <a:xfrm>
            <a:off x="8650878" y="3016289"/>
            <a:ext cx="3310357" cy="1262624"/>
          </a:xfrm>
          <a:prstGeom prst="roundRect">
            <a:avLst/>
          </a:prstGeom>
          <a:solidFill>
            <a:srgbClr val="2060AD"/>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400">
                <a:solidFill>
                  <a:schemeClr val="bg1"/>
                </a:solidFill>
              </a:rPr>
              <a:t>Review</a:t>
            </a:r>
            <a:r>
              <a:rPr lang="en-GB" sz="2400" b="1">
                <a:solidFill>
                  <a:schemeClr val="bg1"/>
                </a:solidFill>
              </a:rPr>
              <a:t> </a:t>
            </a:r>
            <a:r>
              <a:rPr lang="en-GB" sz="2400">
                <a:solidFill>
                  <a:schemeClr val="bg1"/>
                </a:solidFill>
              </a:rPr>
              <a:t>the chronology at the same time. </a:t>
            </a:r>
            <a:endParaRPr lang="en-GB" sz="2400">
              <a:solidFill>
                <a:schemeClr val="bg1"/>
              </a:solidFill>
              <a:ea typeface="Calibri"/>
              <a:cs typeface="Calibri"/>
            </a:endParaRPr>
          </a:p>
        </p:txBody>
      </p:sp>
      <p:sp>
        <p:nvSpPr>
          <p:cNvPr id="15" name="Rectangle: Rounded Corners 14">
            <a:extLst>
              <a:ext uri="{FF2B5EF4-FFF2-40B4-BE49-F238E27FC236}">
                <a16:creationId xmlns:a16="http://schemas.microsoft.com/office/drawing/2014/main" id="{6478C552-3DFE-34B8-CBBF-6BE3200AFAA1}"/>
              </a:ext>
            </a:extLst>
          </p:cNvPr>
          <p:cNvSpPr/>
          <p:nvPr/>
        </p:nvSpPr>
        <p:spPr>
          <a:xfrm>
            <a:off x="611124" y="4924201"/>
            <a:ext cx="3310357" cy="1575151"/>
          </a:xfrm>
          <a:prstGeom prst="roundRect">
            <a:avLst/>
          </a:prstGeom>
          <a:solidFill>
            <a:srgbClr val="27C4F3"/>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2400"/>
              <a:t>Utilise partner agencies observations based on their area of  expertise</a:t>
            </a:r>
          </a:p>
          <a:p>
            <a:pPr algn="ctr"/>
            <a:endParaRPr lang="en-GB"/>
          </a:p>
        </p:txBody>
      </p:sp>
      <p:sp>
        <p:nvSpPr>
          <p:cNvPr id="16" name="Rectangle: Rounded Corners 15">
            <a:extLst>
              <a:ext uri="{FF2B5EF4-FFF2-40B4-BE49-F238E27FC236}">
                <a16:creationId xmlns:a16="http://schemas.microsoft.com/office/drawing/2014/main" id="{EE89BD35-45E2-C464-B804-D4C864D66702}"/>
              </a:ext>
            </a:extLst>
          </p:cNvPr>
          <p:cNvSpPr/>
          <p:nvPr/>
        </p:nvSpPr>
        <p:spPr>
          <a:xfrm>
            <a:off x="4156088" y="3821086"/>
            <a:ext cx="4260183" cy="2678489"/>
          </a:xfrm>
          <a:prstGeom prst="roundRect">
            <a:avLst/>
          </a:prstGeom>
          <a:solidFill>
            <a:srgbClr val="2060AD"/>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2400">
                <a:solidFill>
                  <a:schemeClr val="bg1"/>
                </a:solidFill>
                <a:ea typeface="Calibri"/>
                <a:cs typeface="Calibri"/>
              </a:rPr>
              <a:t>If you have concerns of Neglect, regardless of plan type then a Neglect Toolkit should be completed. Consider in emotional abuse cases as well. </a:t>
            </a:r>
          </a:p>
          <a:p>
            <a:pPr algn="ctr"/>
            <a:endParaRPr lang="en-GB"/>
          </a:p>
        </p:txBody>
      </p:sp>
    </p:spTree>
    <p:extLst>
      <p:ext uri="{BB962C8B-B14F-4D97-AF65-F5344CB8AC3E}">
        <p14:creationId xmlns:p14="http://schemas.microsoft.com/office/powerpoint/2010/main" val="29675232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98947-1149-2581-08AF-7800DEC1ADD9}"/>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9574C7F4-6455-E81C-90C2-6E1E96149E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sp>
        <p:nvSpPr>
          <p:cNvPr id="3" name="Content Placeholder 8">
            <a:extLst>
              <a:ext uri="{FF2B5EF4-FFF2-40B4-BE49-F238E27FC236}">
                <a16:creationId xmlns:a16="http://schemas.microsoft.com/office/drawing/2014/main" id="{17D7FAEE-A21D-20CE-D4BD-B4BD2387223E}"/>
              </a:ext>
            </a:extLst>
          </p:cNvPr>
          <p:cNvSpPr txBox="1">
            <a:spLocks/>
          </p:cNvSpPr>
          <p:nvPr/>
        </p:nvSpPr>
        <p:spPr>
          <a:xfrm>
            <a:off x="541213" y="2003909"/>
            <a:ext cx="11715814" cy="142362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pPr>
            <a:r>
              <a:rPr lang="en-US" sz="1800">
                <a:latin typeface="Aptos" panose="020B0004020202020204" pitchFamily="34" charset="0"/>
              </a:rPr>
              <a:t>The tool assesses five areas, plus an area for considering parental motivation to change.</a:t>
            </a:r>
          </a:p>
          <a:p>
            <a:pPr>
              <a:lnSpc>
                <a:spcPct val="100000"/>
              </a:lnSpc>
              <a:spcBef>
                <a:spcPts val="0"/>
              </a:spcBef>
              <a:spcAft>
                <a:spcPts val="600"/>
              </a:spcAft>
            </a:pPr>
            <a:r>
              <a:rPr lang="en-US" sz="1800">
                <a:latin typeface="Aptos" panose="020B0004020202020204" pitchFamily="34" charset="0"/>
              </a:rPr>
              <a:t>Each of the areas is split into sub-areas, with accompanying descriptions. </a:t>
            </a:r>
          </a:p>
          <a:p>
            <a:pPr>
              <a:lnSpc>
                <a:spcPct val="100000"/>
              </a:lnSpc>
              <a:spcBef>
                <a:spcPts val="0"/>
              </a:spcBef>
              <a:spcAft>
                <a:spcPts val="600"/>
              </a:spcAft>
            </a:pPr>
            <a:r>
              <a:rPr lang="en-US" sz="1800">
                <a:latin typeface="Aptos" panose="020B0004020202020204" pitchFamily="34" charset="0"/>
              </a:rPr>
              <a:t>Each area that is relevant is scored 1-5, with 1 being the least amount of concern and 5 being with most. </a:t>
            </a:r>
          </a:p>
          <a:p>
            <a:pPr>
              <a:lnSpc>
                <a:spcPct val="100000"/>
              </a:lnSpc>
              <a:spcBef>
                <a:spcPts val="0"/>
              </a:spcBef>
              <a:spcAft>
                <a:spcPts val="600"/>
              </a:spcAft>
            </a:pPr>
            <a:r>
              <a:rPr lang="en-US" sz="1800">
                <a:latin typeface="Aptos" panose="020B0004020202020204" pitchFamily="34" charset="0"/>
              </a:rPr>
              <a:t>Examples / Evidence should be included and parents' views of the level of concern recorded. </a:t>
            </a:r>
          </a:p>
        </p:txBody>
      </p:sp>
      <p:sp>
        <p:nvSpPr>
          <p:cNvPr id="5" name="Rectangle: Rounded Corners 4">
            <a:extLst>
              <a:ext uri="{FF2B5EF4-FFF2-40B4-BE49-F238E27FC236}">
                <a16:creationId xmlns:a16="http://schemas.microsoft.com/office/drawing/2014/main" id="{498D4BA9-4D57-43B1-4E12-B158DE00CE90}"/>
              </a:ext>
            </a:extLst>
          </p:cNvPr>
          <p:cNvSpPr/>
          <p:nvPr/>
        </p:nvSpPr>
        <p:spPr>
          <a:xfrm>
            <a:off x="2268402" y="778752"/>
            <a:ext cx="9389139" cy="1065303"/>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b="1"/>
              <a:t>The Neglect Toolkit</a:t>
            </a:r>
          </a:p>
        </p:txBody>
      </p:sp>
      <p:pic>
        <p:nvPicPr>
          <p:cNvPr id="7" name="Picture 2" descr="A group of people in a circle&#10;&#10;AI-generated content may be incorrect.">
            <a:extLst>
              <a:ext uri="{FF2B5EF4-FFF2-40B4-BE49-F238E27FC236}">
                <a16:creationId xmlns:a16="http://schemas.microsoft.com/office/drawing/2014/main" id="{BF1DBE9E-EDE5-7A45-AC32-3494007B2C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213" y="677878"/>
            <a:ext cx="1272918" cy="126705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close-up of a form&#10;&#10;Description automatically generated">
            <a:extLst>
              <a:ext uri="{FF2B5EF4-FFF2-40B4-BE49-F238E27FC236}">
                <a16:creationId xmlns:a16="http://schemas.microsoft.com/office/drawing/2014/main" id="{ACD26DCA-0DD9-2806-5D32-3E6BD46D4EAE}"/>
              </a:ext>
            </a:extLst>
          </p:cNvPr>
          <p:cNvPicPr>
            <a:picLocks noChangeAspect="1"/>
          </p:cNvPicPr>
          <p:nvPr/>
        </p:nvPicPr>
        <p:blipFill>
          <a:blip r:embed="rId5"/>
          <a:stretch>
            <a:fillRect/>
          </a:stretch>
        </p:blipFill>
        <p:spPr>
          <a:xfrm>
            <a:off x="578489" y="3492375"/>
            <a:ext cx="2621954" cy="2915934"/>
          </a:xfrm>
          <a:prstGeom prst="rect">
            <a:avLst/>
          </a:prstGeom>
        </p:spPr>
      </p:pic>
      <p:pic>
        <p:nvPicPr>
          <p:cNvPr id="4" name="Picture 3" descr="A screen shot of a checklist&#10;&#10;Description automatically generated">
            <a:extLst>
              <a:ext uri="{FF2B5EF4-FFF2-40B4-BE49-F238E27FC236}">
                <a16:creationId xmlns:a16="http://schemas.microsoft.com/office/drawing/2014/main" id="{C61DDC51-451A-44E6-5E11-BD92B71748F7}"/>
              </a:ext>
            </a:extLst>
          </p:cNvPr>
          <p:cNvPicPr>
            <a:picLocks noChangeAspect="1"/>
          </p:cNvPicPr>
          <p:nvPr/>
        </p:nvPicPr>
        <p:blipFill>
          <a:blip r:embed="rId6"/>
          <a:stretch>
            <a:fillRect/>
          </a:stretch>
        </p:blipFill>
        <p:spPr>
          <a:xfrm>
            <a:off x="3327248" y="3520659"/>
            <a:ext cx="2641947" cy="2887650"/>
          </a:xfrm>
          <a:prstGeom prst="rect">
            <a:avLst/>
          </a:prstGeom>
        </p:spPr>
      </p:pic>
      <p:pic>
        <p:nvPicPr>
          <p:cNvPr id="6" name="Picture 5" descr="A white box with black text&#10;&#10;Description automatically generated">
            <a:extLst>
              <a:ext uri="{FF2B5EF4-FFF2-40B4-BE49-F238E27FC236}">
                <a16:creationId xmlns:a16="http://schemas.microsoft.com/office/drawing/2014/main" id="{C91BCB6D-EE95-D33E-67A8-01D00EEEE9DD}"/>
              </a:ext>
            </a:extLst>
          </p:cNvPr>
          <p:cNvPicPr>
            <a:picLocks noChangeAspect="1"/>
          </p:cNvPicPr>
          <p:nvPr/>
        </p:nvPicPr>
        <p:blipFill>
          <a:blip r:embed="rId7"/>
          <a:stretch>
            <a:fillRect/>
          </a:stretch>
        </p:blipFill>
        <p:spPr>
          <a:xfrm>
            <a:off x="6222806" y="3492375"/>
            <a:ext cx="5620743" cy="2915934"/>
          </a:xfrm>
          <a:prstGeom prst="rect">
            <a:avLst/>
          </a:prstGeom>
        </p:spPr>
      </p:pic>
    </p:spTree>
    <p:extLst>
      <p:ext uri="{BB962C8B-B14F-4D97-AF65-F5344CB8AC3E}">
        <p14:creationId xmlns:p14="http://schemas.microsoft.com/office/powerpoint/2010/main" val="40007720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C11DA-C6AC-38F4-3560-CAD0CDBBA5DB}"/>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A0206966-858D-A473-2C94-005416BD33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4"/>
            <a:ext cx="12192000" cy="425450"/>
          </a:xfrm>
          <a:prstGeom prst="rect">
            <a:avLst/>
          </a:prstGeom>
        </p:spPr>
      </p:pic>
      <p:sp>
        <p:nvSpPr>
          <p:cNvPr id="5" name="Rectangle: Rounded Corners 4">
            <a:extLst>
              <a:ext uri="{FF2B5EF4-FFF2-40B4-BE49-F238E27FC236}">
                <a16:creationId xmlns:a16="http://schemas.microsoft.com/office/drawing/2014/main" id="{FA8E31A0-47E0-E62F-E0D9-70E6921EF4B0}"/>
              </a:ext>
            </a:extLst>
          </p:cNvPr>
          <p:cNvSpPr/>
          <p:nvPr/>
        </p:nvSpPr>
        <p:spPr>
          <a:xfrm>
            <a:off x="2173017" y="778751"/>
            <a:ext cx="9230389" cy="1065303"/>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b="1"/>
              <a:t>The Scoring Sheet</a:t>
            </a:r>
          </a:p>
        </p:txBody>
      </p:sp>
      <p:pic>
        <p:nvPicPr>
          <p:cNvPr id="7" name="Picture 2" descr="A group of people in a circle&#10;&#10;AI-generated content may be incorrect.">
            <a:extLst>
              <a:ext uri="{FF2B5EF4-FFF2-40B4-BE49-F238E27FC236}">
                <a16:creationId xmlns:a16="http://schemas.microsoft.com/office/drawing/2014/main" id="{A7087B41-56E9-6789-CC51-B0A0C783A0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213" y="677878"/>
            <a:ext cx="1272918" cy="126705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close-up of a form&#10;&#10;Description automatically generated">
            <a:extLst>
              <a:ext uri="{FF2B5EF4-FFF2-40B4-BE49-F238E27FC236}">
                <a16:creationId xmlns:a16="http://schemas.microsoft.com/office/drawing/2014/main" id="{B9BA9D66-0464-52B9-3335-05471A47DD20}"/>
              </a:ext>
            </a:extLst>
          </p:cNvPr>
          <p:cNvPicPr>
            <a:picLocks noChangeAspect="1"/>
          </p:cNvPicPr>
          <p:nvPr/>
        </p:nvPicPr>
        <p:blipFill>
          <a:blip r:embed="rId5"/>
          <a:stretch>
            <a:fillRect/>
          </a:stretch>
        </p:blipFill>
        <p:spPr>
          <a:xfrm>
            <a:off x="2373421" y="2009407"/>
            <a:ext cx="3955411" cy="4398902"/>
          </a:xfrm>
          <a:prstGeom prst="rect">
            <a:avLst/>
          </a:prstGeom>
        </p:spPr>
      </p:pic>
      <p:pic>
        <p:nvPicPr>
          <p:cNvPr id="4" name="Picture 3" descr="A screen shot of a checklist&#10;&#10;Description automatically generated">
            <a:extLst>
              <a:ext uri="{FF2B5EF4-FFF2-40B4-BE49-F238E27FC236}">
                <a16:creationId xmlns:a16="http://schemas.microsoft.com/office/drawing/2014/main" id="{60208967-BD31-91F6-57A0-06B6AEE37FED}"/>
              </a:ext>
            </a:extLst>
          </p:cNvPr>
          <p:cNvPicPr>
            <a:picLocks noChangeAspect="1"/>
          </p:cNvPicPr>
          <p:nvPr/>
        </p:nvPicPr>
        <p:blipFill>
          <a:blip r:embed="rId6"/>
          <a:stretch>
            <a:fillRect/>
          </a:stretch>
        </p:blipFill>
        <p:spPr>
          <a:xfrm>
            <a:off x="7243295" y="2007831"/>
            <a:ext cx="4026052" cy="4400478"/>
          </a:xfrm>
          <a:prstGeom prst="rect">
            <a:avLst/>
          </a:prstGeom>
        </p:spPr>
      </p:pic>
    </p:spTree>
    <p:extLst>
      <p:ext uri="{BB962C8B-B14F-4D97-AF65-F5344CB8AC3E}">
        <p14:creationId xmlns:p14="http://schemas.microsoft.com/office/powerpoint/2010/main" val="41549885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4BD0-D730-F752-BE35-F51DE0EA7C81}"/>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26D8E0C2-45B6-EDC2-D649-9DF9E7FE93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27" y="4707135"/>
            <a:ext cx="1854961" cy="185115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9AD043AA-2C6A-0D3E-D276-93F5713210CC}"/>
              </a:ext>
            </a:extLst>
          </p:cNvPr>
          <p:cNvSpPr>
            <a:spLocks noGrp="1"/>
          </p:cNvSpPr>
          <p:nvPr>
            <p:ph type="ctrTitle"/>
          </p:nvPr>
        </p:nvSpPr>
        <p:spPr>
          <a:xfrm>
            <a:off x="909536" y="876473"/>
            <a:ext cx="10372928" cy="3515417"/>
          </a:xfrm>
        </p:spPr>
        <p:txBody>
          <a:bodyPr wrap="square" lIns="0" tIns="0" rIns="0" bIns="0" anchor="t">
            <a:normAutofit/>
          </a:bodyPr>
          <a:lstStyle/>
          <a:p>
            <a:pPr algn="ctr"/>
            <a:r>
              <a:rPr lang="en-GB" sz="7300">
                <a:latin typeface="+mn-lt"/>
                <a:cs typeface="Segoe UI"/>
              </a:rPr>
              <a:t>Tools in Practice</a:t>
            </a:r>
            <a:br>
              <a:rPr lang="en-GB" sz="7300">
                <a:latin typeface="+mn-lt"/>
                <a:cs typeface="Segoe UI"/>
              </a:rPr>
            </a:br>
            <a:r>
              <a:rPr lang="en-GB" sz="2400">
                <a:latin typeface="+mn-lt"/>
                <a:ea typeface="Calibri"/>
                <a:cs typeface="Segoe UI"/>
              </a:rPr>
              <a:t>(Agency Perspectives)</a:t>
            </a:r>
            <a:br>
              <a:rPr lang="en-GB" sz="2000">
                <a:latin typeface="+mn-lt"/>
                <a:cs typeface="Segoe UI"/>
              </a:rPr>
            </a:br>
            <a:br>
              <a:rPr lang="en-GB" sz="7300" b="1">
                <a:latin typeface="+mn-lt"/>
                <a:cs typeface="Segoe UI"/>
              </a:rPr>
            </a:br>
            <a:r>
              <a:rPr lang="en-GB" sz="1100">
                <a:solidFill>
                  <a:schemeClr val="bg1"/>
                </a:solidFill>
                <a:latin typeface="+mn-lt"/>
                <a:cs typeface="Segoe UI"/>
              </a:rPr>
              <a:t>HJH</a:t>
            </a:r>
            <a:br>
              <a:rPr lang="en-GB" sz="7300">
                <a:latin typeface="+mn-lt"/>
                <a:cs typeface="Segoe UI"/>
              </a:rPr>
            </a:br>
            <a:r>
              <a:rPr lang="en-GB" sz="2400" b="1">
                <a:latin typeface="+mn-lt"/>
                <a:cs typeface="Segoe UI"/>
              </a:rPr>
              <a:t>Multi-Agency Partners</a:t>
            </a:r>
            <a:br>
              <a:rPr lang="en-GB" sz="4800">
                <a:latin typeface="+mn-lt"/>
                <a:cs typeface="Segoe UI"/>
              </a:rPr>
            </a:br>
            <a:endParaRPr lang="en-GB" sz="2400">
              <a:latin typeface="+mn-lt"/>
              <a:ea typeface="Calibri"/>
              <a:cs typeface="Segoe UI"/>
            </a:endParaRPr>
          </a:p>
        </p:txBody>
      </p:sp>
      <p:pic>
        <p:nvPicPr>
          <p:cNvPr id="7" name="Picture 6">
            <a:extLst>
              <a:ext uri="{FF2B5EF4-FFF2-40B4-BE49-F238E27FC236}">
                <a16:creationId xmlns:a16="http://schemas.microsoft.com/office/drawing/2014/main" id="{C4BDC5EB-AE15-BBCB-B4FE-ADF38052DD54}"/>
              </a:ext>
            </a:extLst>
          </p:cNvPr>
          <p:cNvPicPr>
            <a:picLocks noChangeAspect="1"/>
          </p:cNvPicPr>
          <p:nvPr/>
        </p:nvPicPr>
        <p:blipFill>
          <a:blip r:embed="rId4"/>
          <a:stretch>
            <a:fillRect/>
          </a:stretch>
        </p:blipFill>
        <p:spPr>
          <a:xfrm>
            <a:off x="10130788" y="4775521"/>
            <a:ext cx="1781967" cy="1774840"/>
          </a:xfrm>
          <a:prstGeom prst="rect">
            <a:avLst/>
          </a:prstGeom>
        </p:spPr>
      </p:pic>
      <p:pic>
        <p:nvPicPr>
          <p:cNvPr id="3" name="Picture 2" descr="A colorful circles with white text&#10;&#10;Description automatically generated">
            <a:extLst>
              <a:ext uri="{FF2B5EF4-FFF2-40B4-BE49-F238E27FC236}">
                <a16:creationId xmlns:a16="http://schemas.microsoft.com/office/drawing/2014/main" id="{428A5C52-A7A2-7CFB-09C5-31AA4145609D}"/>
              </a:ext>
            </a:extLst>
          </p:cNvPr>
          <p:cNvPicPr>
            <a:picLocks noChangeAspect="1"/>
          </p:cNvPicPr>
          <p:nvPr/>
        </p:nvPicPr>
        <p:blipFill>
          <a:blip r:embed="rId5"/>
          <a:stretch>
            <a:fillRect/>
          </a:stretch>
        </p:blipFill>
        <p:spPr>
          <a:xfrm>
            <a:off x="5289073" y="4775520"/>
            <a:ext cx="1854961" cy="1522419"/>
          </a:xfrm>
          <a:prstGeom prst="rect">
            <a:avLst/>
          </a:prstGeom>
        </p:spPr>
      </p:pic>
    </p:spTree>
    <p:extLst>
      <p:ext uri="{BB962C8B-B14F-4D97-AF65-F5344CB8AC3E}">
        <p14:creationId xmlns:p14="http://schemas.microsoft.com/office/powerpoint/2010/main" val="12871006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B5ECC-5BEB-333E-7026-97CAD1BD2E6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9339000-F9D0-702A-2E57-62484324A5FF}"/>
              </a:ext>
            </a:extLst>
          </p:cNvPr>
          <p:cNvSpPr txBox="1"/>
          <p:nvPr/>
        </p:nvSpPr>
        <p:spPr>
          <a:xfrm>
            <a:off x="659220" y="579153"/>
            <a:ext cx="10740020" cy="4339650"/>
          </a:xfrm>
          <a:prstGeom prst="rect">
            <a:avLst/>
          </a:prstGeom>
          <a:noFill/>
        </p:spPr>
        <p:txBody>
          <a:bodyPr wrap="square" rtlCol="0">
            <a:spAutoFit/>
          </a:bodyPr>
          <a:lstStyle/>
          <a:p>
            <a:pPr algn="ctr"/>
            <a:r>
              <a:rPr lang="en-GB" sz="13800" b="1"/>
              <a:t>The </a:t>
            </a:r>
          </a:p>
          <a:p>
            <a:pPr algn="ctr"/>
            <a:r>
              <a:rPr lang="en-GB" sz="13800" b="1"/>
              <a:t>Referral</a:t>
            </a:r>
          </a:p>
        </p:txBody>
      </p:sp>
      <p:sp>
        <p:nvSpPr>
          <p:cNvPr id="3" name="Freeform 6">
            <a:extLst>
              <a:ext uri="{FF2B5EF4-FFF2-40B4-BE49-F238E27FC236}">
                <a16:creationId xmlns:a16="http://schemas.microsoft.com/office/drawing/2014/main" id="{9FE46888-71FF-BB44-B897-BDC5EB35B048}"/>
              </a:ext>
            </a:extLst>
          </p:cNvPr>
          <p:cNvSpPr>
            <a:spLocks/>
          </p:cNvSpPr>
          <p:nvPr/>
        </p:nvSpPr>
        <p:spPr bwMode="auto">
          <a:xfrm>
            <a:off x="8704313" y="2169903"/>
            <a:ext cx="2657767" cy="2354476"/>
          </a:xfrm>
          <a:custGeom>
            <a:avLst/>
            <a:gdLst>
              <a:gd name="T0" fmla="*/ 1085 w 1979"/>
              <a:gd name="T1" fmla="*/ 386 h 2371"/>
              <a:gd name="T2" fmla="*/ 1070 w 1979"/>
              <a:gd name="T3" fmla="*/ 368 h 2371"/>
              <a:gd name="T4" fmla="*/ 1073 w 1979"/>
              <a:gd name="T5" fmla="*/ 345 h 2371"/>
              <a:gd name="T6" fmla="*/ 1094 w 1979"/>
              <a:gd name="T7" fmla="*/ 323 h 2371"/>
              <a:gd name="T8" fmla="*/ 1124 w 1979"/>
              <a:gd name="T9" fmla="*/ 305 h 2371"/>
              <a:gd name="T10" fmla="*/ 1166 w 1979"/>
              <a:gd name="T11" fmla="*/ 265 h 2371"/>
              <a:gd name="T12" fmla="*/ 1188 w 1979"/>
              <a:gd name="T13" fmla="*/ 215 h 2371"/>
              <a:gd name="T14" fmla="*/ 1190 w 1979"/>
              <a:gd name="T15" fmla="*/ 164 h 2371"/>
              <a:gd name="T16" fmla="*/ 1163 w 1979"/>
              <a:gd name="T17" fmla="*/ 96 h 2371"/>
              <a:gd name="T18" fmla="*/ 1108 w 1979"/>
              <a:gd name="T19" fmla="*/ 42 h 2371"/>
              <a:gd name="T20" fmla="*/ 1030 w 1979"/>
              <a:gd name="T21" fmla="*/ 7 h 2371"/>
              <a:gd name="T22" fmla="*/ 963 w 1979"/>
              <a:gd name="T23" fmla="*/ 0 h 2371"/>
              <a:gd name="T24" fmla="*/ 873 w 1979"/>
              <a:gd name="T25" fmla="*/ 13 h 2371"/>
              <a:gd name="T26" fmla="*/ 800 w 1979"/>
              <a:gd name="T27" fmla="*/ 54 h 2371"/>
              <a:gd name="T28" fmla="*/ 750 w 1979"/>
              <a:gd name="T29" fmla="*/ 112 h 2371"/>
              <a:gd name="T30" fmla="*/ 732 w 1979"/>
              <a:gd name="T31" fmla="*/ 184 h 2371"/>
              <a:gd name="T32" fmla="*/ 740 w 1979"/>
              <a:gd name="T33" fmla="*/ 229 h 2371"/>
              <a:gd name="T34" fmla="*/ 765 w 1979"/>
              <a:gd name="T35" fmla="*/ 274 h 2371"/>
              <a:gd name="T36" fmla="*/ 813 w 1979"/>
              <a:gd name="T37" fmla="*/ 312 h 2371"/>
              <a:gd name="T38" fmla="*/ 837 w 1979"/>
              <a:gd name="T39" fmla="*/ 329 h 2371"/>
              <a:gd name="T40" fmla="*/ 852 w 1979"/>
              <a:gd name="T41" fmla="*/ 351 h 2371"/>
              <a:gd name="T42" fmla="*/ 850 w 1979"/>
              <a:gd name="T43" fmla="*/ 374 h 2371"/>
              <a:gd name="T44" fmla="*/ 831 w 1979"/>
              <a:gd name="T45" fmla="*/ 389 h 2371"/>
              <a:gd name="T46" fmla="*/ 0 w 1979"/>
              <a:gd name="T47" fmla="*/ 1233 h 2371"/>
              <a:gd name="T48" fmla="*/ 33 w 1979"/>
              <a:gd name="T49" fmla="*/ 1244 h 2371"/>
              <a:gd name="T50" fmla="*/ 70 w 1979"/>
              <a:gd name="T51" fmla="*/ 1205 h 2371"/>
              <a:gd name="T52" fmla="*/ 102 w 1979"/>
              <a:gd name="T53" fmla="*/ 1165 h 2371"/>
              <a:gd name="T54" fmla="*/ 142 w 1979"/>
              <a:gd name="T55" fmla="*/ 1138 h 2371"/>
              <a:gd name="T56" fmla="*/ 200 w 1979"/>
              <a:gd name="T57" fmla="*/ 1124 h 2371"/>
              <a:gd name="T58" fmla="*/ 254 w 1979"/>
              <a:gd name="T59" fmla="*/ 1135 h 2371"/>
              <a:gd name="T60" fmla="*/ 317 w 1979"/>
              <a:gd name="T61" fmla="*/ 1176 h 2371"/>
              <a:gd name="T62" fmla="*/ 362 w 1979"/>
              <a:gd name="T63" fmla="*/ 1245 h 2371"/>
              <a:gd name="T64" fmla="*/ 383 w 1979"/>
              <a:gd name="T65" fmla="*/ 1330 h 2371"/>
              <a:gd name="T66" fmla="*/ 380 w 1979"/>
              <a:gd name="T67" fmla="*/ 1401 h 2371"/>
              <a:gd name="T68" fmla="*/ 353 w 1979"/>
              <a:gd name="T69" fmla="*/ 1483 h 2371"/>
              <a:gd name="T70" fmla="*/ 303 w 1979"/>
              <a:gd name="T71" fmla="*/ 1544 h 2371"/>
              <a:gd name="T72" fmla="*/ 238 w 1979"/>
              <a:gd name="T73" fmla="*/ 1579 h 2371"/>
              <a:gd name="T74" fmla="*/ 184 w 1979"/>
              <a:gd name="T75" fmla="*/ 1583 h 2371"/>
              <a:gd name="T76" fmla="*/ 130 w 1979"/>
              <a:gd name="T77" fmla="*/ 1565 h 2371"/>
              <a:gd name="T78" fmla="*/ 88 w 1979"/>
              <a:gd name="T79" fmla="*/ 1528 h 2371"/>
              <a:gd name="T80" fmla="*/ 63 w 1979"/>
              <a:gd name="T81" fmla="*/ 1489 h 2371"/>
              <a:gd name="T82" fmla="*/ 24 w 1979"/>
              <a:gd name="T83" fmla="*/ 1462 h 2371"/>
              <a:gd name="T84" fmla="*/ 0 w 1979"/>
              <a:gd name="T85" fmla="*/ 2371 h 2371"/>
              <a:gd name="T86" fmla="*/ 853 w 1979"/>
              <a:gd name="T87" fmla="*/ 2356 h 2371"/>
              <a:gd name="T88" fmla="*/ 836 w 1979"/>
              <a:gd name="T89" fmla="*/ 2322 h 2371"/>
              <a:gd name="T90" fmla="*/ 800 w 1979"/>
              <a:gd name="T91" fmla="*/ 2298 h 2371"/>
              <a:gd name="T92" fmla="*/ 758 w 1979"/>
              <a:gd name="T93" fmla="*/ 2257 h 2371"/>
              <a:gd name="T94" fmla="*/ 735 w 1979"/>
              <a:gd name="T95" fmla="*/ 2208 h 2371"/>
              <a:gd name="T96" fmla="*/ 734 w 1979"/>
              <a:gd name="T97" fmla="*/ 2157 h 2371"/>
              <a:gd name="T98" fmla="*/ 759 w 1979"/>
              <a:gd name="T99" fmla="*/ 2088 h 2371"/>
              <a:gd name="T100" fmla="*/ 816 w 1979"/>
              <a:gd name="T101" fmla="*/ 2035 h 2371"/>
              <a:gd name="T102" fmla="*/ 894 w 1979"/>
              <a:gd name="T103" fmla="*/ 2000 h 2371"/>
              <a:gd name="T104" fmla="*/ 961 w 1979"/>
              <a:gd name="T105" fmla="*/ 1993 h 2371"/>
              <a:gd name="T106" fmla="*/ 1051 w 1979"/>
              <a:gd name="T107" fmla="*/ 2006 h 2371"/>
              <a:gd name="T108" fmla="*/ 1124 w 1979"/>
              <a:gd name="T109" fmla="*/ 2046 h 2371"/>
              <a:gd name="T110" fmla="*/ 1173 w 1979"/>
              <a:gd name="T111" fmla="*/ 2105 h 2371"/>
              <a:gd name="T112" fmla="*/ 1191 w 1979"/>
              <a:gd name="T113" fmla="*/ 2177 h 2371"/>
              <a:gd name="T114" fmla="*/ 1184 w 1979"/>
              <a:gd name="T115" fmla="*/ 2221 h 2371"/>
              <a:gd name="T116" fmla="*/ 1158 w 1979"/>
              <a:gd name="T117" fmla="*/ 2266 h 2371"/>
              <a:gd name="T118" fmla="*/ 1111 w 1979"/>
              <a:gd name="T119" fmla="*/ 2305 h 2371"/>
              <a:gd name="T120" fmla="*/ 1079 w 1979"/>
              <a:gd name="T121" fmla="*/ 2329 h 2371"/>
              <a:gd name="T122" fmla="*/ 1072 w 1979"/>
              <a:gd name="T123" fmla="*/ 2363 h 2371"/>
              <a:gd name="T124" fmla="*/ 1100 w 1979"/>
              <a:gd name="T125" fmla="*/ 392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79" h="2371">
                <a:moveTo>
                  <a:pt x="1100" y="392"/>
                </a:moveTo>
                <a:lnTo>
                  <a:pt x="1100" y="392"/>
                </a:lnTo>
                <a:lnTo>
                  <a:pt x="1093" y="389"/>
                </a:lnTo>
                <a:lnTo>
                  <a:pt x="1085" y="386"/>
                </a:lnTo>
                <a:lnTo>
                  <a:pt x="1081" y="383"/>
                </a:lnTo>
                <a:lnTo>
                  <a:pt x="1076" y="378"/>
                </a:lnTo>
                <a:lnTo>
                  <a:pt x="1073" y="374"/>
                </a:lnTo>
                <a:lnTo>
                  <a:pt x="1070" y="368"/>
                </a:lnTo>
                <a:lnTo>
                  <a:pt x="1070" y="363"/>
                </a:lnTo>
                <a:lnTo>
                  <a:pt x="1070" y="357"/>
                </a:lnTo>
                <a:lnTo>
                  <a:pt x="1072" y="351"/>
                </a:lnTo>
                <a:lnTo>
                  <a:pt x="1073" y="345"/>
                </a:lnTo>
                <a:lnTo>
                  <a:pt x="1078" y="339"/>
                </a:lnTo>
                <a:lnTo>
                  <a:pt x="1082" y="333"/>
                </a:lnTo>
                <a:lnTo>
                  <a:pt x="1087" y="329"/>
                </a:lnTo>
                <a:lnTo>
                  <a:pt x="1094" y="323"/>
                </a:lnTo>
                <a:lnTo>
                  <a:pt x="1102" y="317"/>
                </a:lnTo>
                <a:lnTo>
                  <a:pt x="1111" y="312"/>
                </a:lnTo>
                <a:lnTo>
                  <a:pt x="1111" y="312"/>
                </a:lnTo>
                <a:lnTo>
                  <a:pt x="1124" y="305"/>
                </a:lnTo>
                <a:lnTo>
                  <a:pt x="1136" y="296"/>
                </a:lnTo>
                <a:lnTo>
                  <a:pt x="1151" y="283"/>
                </a:lnTo>
                <a:lnTo>
                  <a:pt x="1158" y="274"/>
                </a:lnTo>
                <a:lnTo>
                  <a:pt x="1166" y="265"/>
                </a:lnTo>
                <a:lnTo>
                  <a:pt x="1173" y="254"/>
                </a:lnTo>
                <a:lnTo>
                  <a:pt x="1179" y="242"/>
                </a:lnTo>
                <a:lnTo>
                  <a:pt x="1184" y="229"/>
                </a:lnTo>
                <a:lnTo>
                  <a:pt x="1188" y="215"/>
                </a:lnTo>
                <a:lnTo>
                  <a:pt x="1190" y="200"/>
                </a:lnTo>
                <a:lnTo>
                  <a:pt x="1191" y="184"/>
                </a:lnTo>
                <a:lnTo>
                  <a:pt x="1191" y="184"/>
                </a:lnTo>
                <a:lnTo>
                  <a:pt x="1190" y="164"/>
                </a:lnTo>
                <a:lnTo>
                  <a:pt x="1187" y="147"/>
                </a:lnTo>
                <a:lnTo>
                  <a:pt x="1181" y="129"/>
                </a:lnTo>
                <a:lnTo>
                  <a:pt x="1173" y="112"/>
                </a:lnTo>
                <a:lnTo>
                  <a:pt x="1163" y="96"/>
                </a:lnTo>
                <a:lnTo>
                  <a:pt x="1152" y="81"/>
                </a:lnTo>
                <a:lnTo>
                  <a:pt x="1139" y="66"/>
                </a:lnTo>
                <a:lnTo>
                  <a:pt x="1124" y="54"/>
                </a:lnTo>
                <a:lnTo>
                  <a:pt x="1108" y="42"/>
                </a:lnTo>
                <a:lnTo>
                  <a:pt x="1090" y="31"/>
                </a:lnTo>
                <a:lnTo>
                  <a:pt x="1072" y="21"/>
                </a:lnTo>
                <a:lnTo>
                  <a:pt x="1051" y="13"/>
                </a:lnTo>
                <a:lnTo>
                  <a:pt x="1030" y="7"/>
                </a:lnTo>
                <a:lnTo>
                  <a:pt x="1007" y="3"/>
                </a:lnTo>
                <a:lnTo>
                  <a:pt x="985" y="0"/>
                </a:lnTo>
                <a:lnTo>
                  <a:pt x="963" y="0"/>
                </a:lnTo>
                <a:lnTo>
                  <a:pt x="963" y="0"/>
                </a:lnTo>
                <a:lnTo>
                  <a:pt x="939" y="0"/>
                </a:lnTo>
                <a:lnTo>
                  <a:pt x="916" y="3"/>
                </a:lnTo>
                <a:lnTo>
                  <a:pt x="894" y="7"/>
                </a:lnTo>
                <a:lnTo>
                  <a:pt x="873" y="13"/>
                </a:lnTo>
                <a:lnTo>
                  <a:pt x="852" y="21"/>
                </a:lnTo>
                <a:lnTo>
                  <a:pt x="834" y="31"/>
                </a:lnTo>
                <a:lnTo>
                  <a:pt x="816" y="42"/>
                </a:lnTo>
                <a:lnTo>
                  <a:pt x="800" y="54"/>
                </a:lnTo>
                <a:lnTo>
                  <a:pt x="785" y="66"/>
                </a:lnTo>
                <a:lnTo>
                  <a:pt x="771" y="81"/>
                </a:lnTo>
                <a:lnTo>
                  <a:pt x="761" y="96"/>
                </a:lnTo>
                <a:lnTo>
                  <a:pt x="750" y="112"/>
                </a:lnTo>
                <a:lnTo>
                  <a:pt x="743" y="129"/>
                </a:lnTo>
                <a:lnTo>
                  <a:pt x="737" y="147"/>
                </a:lnTo>
                <a:lnTo>
                  <a:pt x="734" y="164"/>
                </a:lnTo>
                <a:lnTo>
                  <a:pt x="732" y="184"/>
                </a:lnTo>
                <a:lnTo>
                  <a:pt x="732" y="184"/>
                </a:lnTo>
                <a:lnTo>
                  <a:pt x="734" y="200"/>
                </a:lnTo>
                <a:lnTo>
                  <a:pt x="735" y="215"/>
                </a:lnTo>
                <a:lnTo>
                  <a:pt x="740" y="229"/>
                </a:lnTo>
                <a:lnTo>
                  <a:pt x="744" y="242"/>
                </a:lnTo>
                <a:lnTo>
                  <a:pt x="752" y="254"/>
                </a:lnTo>
                <a:lnTo>
                  <a:pt x="758" y="265"/>
                </a:lnTo>
                <a:lnTo>
                  <a:pt x="765" y="274"/>
                </a:lnTo>
                <a:lnTo>
                  <a:pt x="773" y="283"/>
                </a:lnTo>
                <a:lnTo>
                  <a:pt x="788" y="296"/>
                </a:lnTo>
                <a:lnTo>
                  <a:pt x="800" y="305"/>
                </a:lnTo>
                <a:lnTo>
                  <a:pt x="813" y="312"/>
                </a:lnTo>
                <a:lnTo>
                  <a:pt x="813" y="312"/>
                </a:lnTo>
                <a:lnTo>
                  <a:pt x="822" y="317"/>
                </a:lnTo>
                <a:lnTo>
                  <a:pt x="830" y="323"/>
                </a:lnTo>
                <a:lnTo>
                  <a:pt x="837" y="329"/>
                </a:lnTo>
                <a:lnTo>
                  <a:pt x="843" y="333"/>
                </a:lnTo>
                <a:lnTo>
                  <a:pt x="847" y="339"/>
                </a:lnTo>
                <a:lnTo>
                  <a:pt x="850" y="345"/>
                </a:lnTo>
                <a:lnTo>
                  <a:pt x="852" y="351"/>
                </a:lnTo>
                <a:lnTo>
                  <a:pt x="853" y="357"/>
                </a:lnTo>
                <a:lnTo>
                  <a:pt x="853" y="363"/>
                </a:lnTo>
                <a:lnTo>
                  <a:pt x="853" y="368"/>
                </a:lnTo>
                <a:lnTo>
                  <a:pt x="850" y="374"/>
                </a:lnTo>
                <a:lnTo>
                  <a:pt x="847" y="378"/>
                </a:lnTo>
                <a:lnTo>
                  <a:pt x="843" y="383"/>
                </a:lnTo>
                <a:lnTo>
                  <a:pt x="839" y="386"/>
                </a:lnTo>
                <a:lnTo>
                  <a:pt x="831" y="389"/>
                </a:lnTo>
                <a:lnTo>
                  <a:pt x="824" y="392"/>
                </a:lnTo>
                <a:lnTo>
                  <a:pt x="0" y="392"/>
                </a:lnTo>
                <a:lnTo>
                  <a:pt x="0" y="1233"/>
                </a:lnTo>
                <a:lnTo>
                  <a:pt x="0" y="1233"/>
                </a:lnTo>
                <a:lnTo>
                  <a:pt x="6" y="1241"/>
                </a:lnTo>
                <a:lnTo>
                  <a:pt x="15" y="1245"/>
                </a:lnTo>
                <a:lnTo>
                  <a:pt x="24" y="1245"/>
                </a:lnTo>
                <a:lnTo>
                  <a:pt x="33" y="1244"/>
                </a:lnTo>
                <a:lnTo>
                  <a:pt x="43" y="1239"/>
                </a:lnTo>
                <a:lnTo>
                  <a:pt x="54" y="1230"/>
                </a:lnTo>
                <a:lnTo>
                  <a:pt x="63" y="1220"/>
                </a:lnTo>
                <a:lnTo>
                  <a:pt x="70" y="1205"/>
                </a:lnTo>
                <a:lnTo>
                  <a:pt x="70" y="1205"/>
                </a:lnTo>
                <a:lnTo>
                  <a:pt x="78" y="1193"/>
                </a:lnTo>
                <a:lnTo>
                  <a:pt x="88" y="1179"/>
                </a:lnTo>
                <a:lnTo>
                  <a:pt x="102" y="1165"/>
                </a:lnTo>
                <a:lnTo>
                  <a:pt x="109" y="1157"/>
                </a:lnTo>
                <a:lnTo>
                  <a:pt x="120" y="1150"/>
                </a:lnTo>
                <a:lnTo>
                  <a:pt x="130" y="1144"/>
                </a:lnTo>
                <a:lnTo>
                  <a:pt x="142" y="1138"/>
                </a:lnTo>
                <a:lnTo>
                  <a:pt x="154" y="1132"/>
                </a:lnTo>
                <a:lnTo>
                  <a:pt x="169" y="1129"/>
                </a:lnTo>
                <a:lnTo>
                  <a:pt x="184" y="1126"/>
                </a:lnTo>
                <a:lnTo>
                  <a:pt x="200" y="1124"/>
                </a:lnTo>
                <a:lnTo>
                  <a:pt x="200" y="1124"/>
                </a:lnTo>
                <a:lnTo>
                  <a:pt x="218" y="1126"/>
                </a:lnTo>
                <a:lnTo>
                  <a:pt x="238" y="1129"/>
                </a:lnTo>
                <a:lnTo>
                  <a:pt x="254" y="1135"/>
                </a:lnTo>
                <a:lnTo>
                  <a:pt x="272" y="1142"/>
                </a:lnTo>
                <a:lnTo>
                  <a:pt x="287" y="1153"/>
                </a:lnTo>
                <a:lnTo>
                  <a:pt x="303" y="1163"/>
                </a:lnTo>
                <a:lnTo>
                  <a:pt x="317" y="1176"/>
                </a:lnTo>
                <a:lnTo>
                  <a:pt x="330" y="1191"/>
                </a:lnTo>
                <a:lnTo>
                  <a:pt x="342" y="1208"/>
                </a:lnTo>
                <a:lnTo>
                  <a:pt x="353" y="1226"/>
                </a:lnTo>
                <a:lnTo>
                  <a:pt x="362" y="1245"/>
                </a:lnTo>
                <a:lnTo>
                  <a:pt x="369" y="1265"/>
                </a:lnTo>
                <a:lnTo>
                  <a:pt x="375" y="1286"/>
                </a:lnTo>
                <a:lnTo>
                  <a:pt x="380" y="1308"/>
                </a:lnTo>
                <a:lnTo>
                  <a:pt x="383" y="1330"/>
                </a:lnTo>
                <a:lnTo>
                  <a:pt x="384" y="1354"/>
                </a:lnTo>
                <a:lnTo>
                  <a:pt x="384" y="1354"/>
                </a:lnTo>
                <a:lnTo>
                  <a:pt x="383" y="1377"/>
                </a:lnTo>
                <a:lnTo>
                  <a:pt x="380" y="1401"/>
                </a:lnTo>
                <a:lnTo>
                  <a:pt x="375" y="1422"/>
                </a:lnTo>
                <a:lnTo>
                  <a:pt x="369" y="1443"/>
                </a:lnTo>
                <a:lnTo>
                  <a:pt x="362" y="1463"/>
                </a:lnTo>
                <a:lnTo>
                  <a:pt x="353" y="1483"/>
                </a:lnTo>
                <a:lnTo>
                  <a:pt x="342" y="1499"/>
                </a:lnTo>
                <a:lnTo>
                  <a:pt x="330" y="1516"/>
                </a:lnTo>
                <a:lnTo>
                  <a:pt x="317" y="1531"/>
                </a:lnTo>
                <a:lnTo>
                  <a:pt x="303" y="1544"/>
                </a:lnTo>
                <a:lnTo>
                  <a:pt x="287" y="1556"/>
                </a:lnTo>
                <a:lnTo>
                  <a:pt x="272" y="1565"/>
                </a:lnTo>
                <a:lnTo>
                  <a:pt x="254" y="1573"/>
                </a:lnTo>
                <a:lnTo>
                  <a:pt x="238" y="1579"/>
                </a:lnTo>
                <a:lnTo>
                  <a:pt x="218" y="1582"/>
                </a:lnTo>
                <a:lnTo>
                  <a:pt x="200" y="1583"/>
                </a:lnTo>
                <a:lnTo>
                  <a:pt x="200" y="1583"/>
                </a:lnTo>
                <a:lnTo>
                  <a:pt x="184" y="1583"/>
                </a:lnTo>
                <a:lnTo>
                  <a:pt x="169" y="1580"/>
                </a:lnTo>
                <a:lnTo>
                  <a:pt x="154" y="1576"/>
                </a:lnTo>
                <a:lnTo>
                  <a:pt x="142" y="1571"/>
                </a:lnTo>
                <a:lnTo>
                  <a:pt x="130" y="1565"/>
                </a:lnTo>
                <a:lnTo>
                  <a:pt x="120" y="1558"/>
                </a:lnTo>
                <a:lnTo>
                  <a:pt x="109" y="1550"/>
                </a:lnTo>
                <a:lnTo>
                  <a:pt x="102" y="1543"/>
                </a:lnTo>
                <a:lnTo>
                  <a:pt x="88" y="1528"/>
                </a:lnTo>
                <a:lnTo>
                  <a:pt x="78" y="1516"/>
                </a:lnTo>
                <a:lnTo>
                  <a:pt x="70" y="1502"/>
                </a:lnTo>
                <a:lnTo>
                  <a:pt x="70" y="1502"/>
                </a:lnTo>
                <a:lnTo>
                  <a:pt x="63" y="1489"/>
                </a:lnTo>
                <a:lnTo>
                  <a:pt x="54" y="1477"/>
                </a:lnTo>
                <a:lnTo>
                  <a:pt x="43" y="1469"/>
                </a:lnTo>
                <a:lnTo>
                  <a:pt x="33" y="1463"/>
                </a:lnTo>
                <a:lnTo>
                  <a:pt x="24" y="1462"/>
                </a:lnTo>
                <a:lnTo>
                  <a:pt x="15" y="1463"/>
                </a:lnTo>
                <a:lnTo>
                  <a:pt x="6" y="1468"/>
                </a:lnTo>
                <a:lnTo>
                  <a:pt x="0" y="1474"/>
                </a:lnTo>
                <a:lnTo>
                  <a:pt x="0" y="2371"/>
                </a:lnTo>
                <a:lnTo>
                  <a:pt x="847" y="2371"/>
                </a:lnTo>
                <a:lnTo>
                  <a:pt x="847" y="2371"/>
                </a:lnTo>
                <a:lnTo>
                  <a:pt x="852" y="2363"/>
                </a:lnTo>
                <a:lnTo>
                  <a:pt x="853" y="2356"/>
                </a:lnTo>
                <a:lnTo>
                  <a:pt x="853" y="2347"/>
                </a:lnTo>
                <a:lnTo>
                  <a:pt x="850" y="2338"/>
                </a:lnTo>
                <a:lnTo>
                  <a:pt x="844" y="2329"/>
                </a:lnTo>
                <a:lnTo>
                  <a:pt x="836" y="2322"/>
                </a:lnTo>
                <a:lnTo>
                  <a:pt x="825" y="2313"/>
                </a:lnTo>
                <a:lnTo>
                  <a:pt x="813" y="2305"/>
                </a:lnTo>
                <a:lnTo>
                  <a:pt x="813" y="2305"/>
                </a:lnTo>
                <a:lnTo>
                  <a:pt x="800" y="2298"/>
                </a:lnTo>
                <a:lnTo>
                  <a:pt x="788" y="2289"/>
                </a:lnTo>
                <a:lnTo>
                  <a:pt x="773" y="2275"/>
                </a:lnTo>
                <a:lnTo>
                  <a:pt x="765" y="2266"/>
                </a:lnTo>
                <a:lnTo>
                  <a:pt x="758" y="2257"/>
                </a:lnTo>
                <a:lnTo>
                  <a:pt x="750" y="2247"/>
                </a:lnTo>
                <a:lnTo>
                  <a:pt x="744" y="2235"/>
                </a:lnTo>
                <a:lnTo>
                  <a:pt x="740" y="2221"/>
                </a:lnTo>
                <a:lnTo>
                  <a:pt x="735" y="2208"/>
                </a:lnTo>
                <a:lnTo>
                  <a:pt x="732" y="2193"/>
                </a:lnTo>
                <a:lnTo>
                  <a:pt x="732" y="2177"/>
                </a:lnTo>
                <a:lnTo>
                  <a:pt x="732" y="2177"/>
                </a:lnTo>
                <a:lnTo>
                  <a:pt x="734" y="2157"/>
                </a:lnTo>
                <a:lnTo>
                  <a:pt x="737" y="2139"/>
                </a:lnTo>
                <a:lnTo>
                  <a:pt x="743" y="2121"/>
                </a:lnTo>
                <a:lnTo>
                  <a:pt x="750" y="2105"/>
                </a:lnTo>
                <a:lnTo>
                  <a:pt x="759" y="2088"/>
                </a:lnTo>
                <a:lnTo>
                  <a:pt x="771" y="2073"/>
                </a:lnTo>
                <a:lnTo>
                  <a:pt x="785" y="2060"/>
                </a:lnTo>
                <a:lnTo>
                  <a:pt x="800" y="2046"/>
                </a:lnTo>
                <a:lnTo>
                  <a:pt x="816" y="2035"/>
                </a:lnTo>
                <a:lnTo>
                  <a:pt x="833" y="2024"/>
                </a:lnTo>
                <a:lnTo>
                  <a:pt x="852" y="2015"/>
                </a:lnTo>
                <a:lnTo>
                  <a:pt x="873" y="2006"/>
                </a:lnTo>
                <a:lnTo>
                  <a:pt x="894" y="2000"/>
                </a:lnTo>
                <a:lnTo>
                  <a:pt x="915" y="1996"/>
                </a:lnTo>
                <a:lnTo>
                  <a:pt x="939" y="1993"/>
                </a:lnTo>
                <a:lnTo>
                  <a:pt x="961" y="1993"/>
                </a:lnTo>
                <a:lnTo>
                  <a:pt x="961" y="1993"/>
                </a:lnTo>
                <a:lnTo>
                  <a:pt x="985" y="1993"/>
                </a:lnTo>
                <a:lnTo>
                  <a:pt x="1007" y="1996"/>
                </a:lnTo>
                <a:lnTo>
                  <a:pt x="1030" y="2000"/>
                </a:lnTo>
                <a:lnTo>
                  <a:pt x="1051" y="2006"/>
                </a:lnTo>
                <a:lnTo>
                  <a:pt x="1070" y="2015"/>
                </a:lnTo>
                <a:lnTo>
                  <a:pt x="1090" y="2024"/>
                </a:lnTo>
                <a:lnTo>
                  <a:pt x="1108" y="2035"/>
                </a:lnTo>
                <a:lnTo>
                  <a:pt x="1124" y="2046"/>
                </a:lnTo>
                <a:lnTo>
                  <a:pt x="1139" y="2060"/>
                </a:lnTo>
                <a:lnTo>
                  <a:pt x="1152" y="2073"/>
                </a:lnTo>
                <a:lnTo>
                  <a:pt x="1163" y="2088"/>
                </a:lnTo>
                <a:lnTo>
                  <a:pt x="1173" y="2105"/>
                </a:lnTo>
                <a:lnTo>
                  <a:pt x="1181" y="2121"/>
                </a:lnTo>
                <a:lnTo>
                  <a:pt x="1187" y="2139"/>
                </a:lnTo>
                <a:lnTo>
                  <a:pt x="1190" y="2157"/>
                </a:lnTo>
                <a:lnTo>
                  <a:pt x="1191" y="2177"/>
                </a:lnTo>
                <a:lnTo>
                  <a:pt x="1191" y="2177"/>
                </a:lnTo>
                <a:lnTo>
                  <a:pt x="1190" y="2193"/>
                </a:lnTo>
                <a:lnTo>
                  <a:pt x="1187" y="2208"/>
                </a:lnTo>
                <a:lnTo>
                  <a:pt x="1184" y="2221"/>
                </a:lnTo>
                <a:lnTo>
                  <a:pt x="1178" y="2235"/>
                </a:lnTo>
                <a:lnTo>
                  <a:pt x="1172" y="2247"/>
                </a:lnTo>
                <a:lnTo>
                  <a:pt x="1166" y="2257"/>
                </a:lnTo>
                <a:lnTo>
                  <a:pt x="1158" y="2266"/>
                </a:lnTo>
                <a:lnTo>
                  <a:pt x="1151" y="2275"/>
                </a:lnTo>
                <a:lnTo>
                  <a:pt x="1136" y="2289"/>
                </a:lnTo>
                <a:lnTo>
                  <a:pt x="1123" y="2298"/>
                </a:lnTo>
                <a:lnTo>
                  <a:pt x="1111" y="2305"/>
                </a:lnTo>
                <a:lnTo>
                  <a:pt x="1111" y="2305"/>
                </a:lnTo>
                <a:lnTo>
                  <a:pt x="1097" y="2313"/>
                </a:lnTo>
                <a:lnTo>
                  <a:pt x="1087" y="2322"/>
                </a:lnTo>
                <a:lnTo>
                  <a:pt x="1079" y="2329"/>
                </a:lnTo>
                <a:lnTo>
                  <a:pt x="1073" y="2338"/>
                </a:lnTo>
                <a:lnTo>
                  <a:pt x="1070" y="2347"/>
                </a:lnTo>
                <a:lnTo>
                  <a:pt x="1070" y="2356"/>
                </a:lnTo>
                <a:lnTo>
                  <a:pt x="1072" y="2363"/>
                </a:lnTo>
                <a:lnTo>
                  <a:pt x="1076" y="2371"/>
                </a:lnTo>
                <a:lnTo>
                  <a:pt x="1979" y="2371"/>
                </a:lnTo>
                <a:lnTo>
                  <a:pt x="1979" y="392"/>
                </a:lnTo>
                <a:lnTo>
                  <a:pt x="1100" y="392"/>
                </a:lnTo>
                <a:close/>
              </a:path>
            </a:pathLst>
          </a:custGeom>
          <a:solidFill>
            <a:srgbClr val="C00000"/>
          </a:solidFill>
          <a:ln w="28575">
            <a:solidFill>
              <a:schemeClr val="bg1">
                <a:lumMod val="50000"/>
              </a:schemeClr>
            </a:solidFill>
            <a:prstDash val="solid"/>
            <a:round/>
            <a:headEnd/>
            <a:tailEnd/>
          </a:ln>
        </p:spPr>
        <p:txBody>
          <a:bodyPr lIns="91440" tIns="45720" rIns="91440" bIns="360000" anchor="ctr"/>
          <a:lstStyle/>
          <a:p>
            <a:pPr algn="ctr"/>
            <a:endParaRPr lang="en-GB" b="1">
              <a:cs typeface="Arial" charset="0"/>
            </a:endParaRPr>
          </a:p>
          <a:p>
            <a:pPr algn="ctr"/>
            <a:r>
              <a:rPr lang="en-GB">
                <a:cs typeface="Arial" charset="0"/>
              </a:rPr>
              <a:t>Police ‘lateral check’ records attendance                     </a:t>
            </a:r>
          </a:p>
          <a:p>
            <a:pPr algn="ctr"/>
            <a:r>
              <a:rPr lang="en-GB">
                <a:cs typeface="Arial" charset="0"/>
              </a:rPr>
              <a:t>        at the home after    </a:t>
            </a:r>
          </a:p>
          <a:p>
            <a:pPr algn="ctr"/>
            <a:r>
              <a:rPr lang="en-GB">
                <a:cs typeface="Arial" charset="0"/>
              </a:rPr>
              <a:t>       reports of domestic abuse – advice given. </a:t>
            </a:r>
          </a:p>
        </p:txBody>
      </p:sp>
      <p:sp>
        <p:nvSpPr>
          <p:cNvPr id="4" name="Freeform 7">
            <a:extLst>
              <a:ext uri="{FF2B5EF4-FFF2-40B4-BE49-F238E27FC236}">
                <a16:creationId xmlns:a16="http://schemas.microsoft.com/office/drawing/2014/main" id="{9131F116-DE23-6360-4DB9-E24F23165E65}"/>
              </a:ext>
            </a:extLst>
          </p:cNvPr>
          <p:cNvSpPr>
            <a:spLocks/>
          </p:cNvSpPr>
          <p:nvPr/>
        </p:nvSpPr>
        <p:spPr bwMode="auto">
          <a:xfrm>
            <a:off x="6056074" y="4109022"/>
            <a:ext cx="3186636" cy="2358451"/>
          </a:xfrm>
          <a:custGeom>
            <a:avLst/>
            <a:gdLst>
              <a:gd name="T0" fmla="*/ 2145 w 2376"/>
              <a:gd name="T1" fmla="*/ 1136 h 2374"/>
              <a:gd name="T2" fmla="*/ 2092 w 2376"/>
              <a:gd name="T3" fmla="*/ 1169 h 2374"/>
              <a:gd name="T4" fmla="*/ 2056 w 2376"/>
              <a:gd name="T5" fmla="*/ 1218 h 2374"/>
              <a:gd name="T6" fmla="*/ 2023 w 2376"/>
              <a:gd name="T7" fmla="*/ 1248 h 2374"/>
              <a:gd name="T8" fmla="*/ 1993 w 2376"/>
              <a:gd name="T9" fmla="*/ 1241 h 2374"/>
              <a:gd name="T10" fmla="*/ 1979 w 2376"/>
              <a:gd name="T11" fmla="*/ 1198 h 2374"/>
              <a:gd name="T12" fmla="*/ 1102 w 2376"/>
              <a:gd name="T13" fmla="*/ 393 h 2374"/>
              <a:gd name="T14" fmla="*/ 1072 w 2376"/>
              <a:gd name="T15" fmla="*/ 371 h 2374"/>
              <a:gd name="T16" fmla="*/ 1080 w 2376"/>
              <a:gd name="T17" fmla="*/ 338 h 2374"/>
              <a:gd name="T18" fmla="*/ 1113 w 2376"/>
              <a:gd name="T19" fmla="*/ 314 h 2374"/>
              <a:gd name="T20" fmla="*/ 1168 w 2376"/>
              <a:gd name="T21" fmla="*/ 265 h 2374"/>
              <a:gd name="T22" fmla="*/ 1192 w 2376"/>
              <a:gd name="T23" fmla="*/ 200 h 2374"/>
              <a:gd name="T24" fmla="*/ 1183 w 2376"/>
              <a:gd name="T25" fmla="*/ 130 h 2374"/>
              <a:gd name="T26" fmla="*/ 1126 w 2376"/>
              <a:gd name="T27" fmla="*/ 54 h 2374"/>
              <a:gd name="T28" fmla="*/ 1032 w 2376"/>
              <a:gd name="T29" fmla="*/ 9 h 2374"/>
              <a:gd name="T30" fmla="*/ 939 w 2376"/>
              <a:gd name="T31" fmla="*/ 2 h 2374"/>
              <a:gd name="T32" fmla="*/ 835 w 2376"/>
              <a:gd name="T33" fmla="*/ 32 h 2374"/>
              <a:gd name="T34" fmla="*/ 761 w 2376"/>
              <a:gd name="T35" fmla="*/ 97 h 2374"/>
              <a:gd name="T36" fmla="*/ 734 w 2376"/>
              <a:gd name="T37" fmla="*/ 184 h 2374"/>
              <a:gd name="T38" fmla="*/ 746 w 2376"/>
              <a:gd name="T39" fmla="*/ 242 h 2374"/>
              <a:gd name="T40" fmla="*/ 788 w 2376"/>
              <a:gd name="T41" fmla="*/ 296 h 2374"/>
              <a:gd name="T42" fmla="*/ 833 w 2376"/>
              <a:gd name="T43" fmla="*/ 326 h 2374"/>
              <a:gd name="T44" fmla="*/ 855 w 2376"/>
              <a:gd name="T45" fmla="*/ 359 h 2374"/>
              <a:gd name="T46" fmla="*/ 840 w 2376"/>
              <a:gd name="T47" fmla="*/ 386 h 2374"/>
              <a:gd name="T48" fmla="*/ 0 w 2376"/>
              <a:gd name="T49" fmla="*/ 395 h 2374"/>
              <a:gd name="T50" fmla="*/ 24 w 2376"/>
              <a:gd name="T51" fmla="*/ 1250 h 2374"/>
              <a:gd name="T52" fmla="*/ 72 w 2376"/>
              <a:gd name="T53" fmla="*/ 1208 h 2374"/>
              <a:gd name="T54" fmla="*/ 111 w 2376"/>
              <a:gd name="T55" fmla="*/ 1160 h 2374"/>
              <a:gd name="T56" fmla="*/ 169 w 2376"/>
              <a:gd name="T57" fmla="*/ 1132 h 2374"/>
              <a:gd name="T58" fmla="*/ 238 w 2376"/>
              <a:gd name="T59" fmla="*/ 1133 h 2374"/>
              <a:gd name="T60" fmla="*/ 319 w 2376"/>
              <a:gd name="T61" fmla="*/ 1181 h 2374"/>
              <a:gd name="T62" fmla="*/ 371 w 2376"/>
              <a:gd name="T63" fmla="*/ 1268 h 2374"/>
              <a:gd name="T64" fmla="*/ 386 w 2376"/>
              <a:gd name="T65" fmla="*/ 1358 h 2374"/>
              <a:gd name="T66" fmla="*/ 364 w 2376"/>
              <a:gd name="T67" fmla="*/ 1467 h 2374"/>
              <a:gd name="T68" fmla="*/ 304 w 2376"/>
              <a:gd name="T69" fmla="*/ 1547 h 2374"/>
              <a:gd name="T70" fmla="*/ 220 w 2376"/>
              <a:gd name="T71" fmla="*/ 1586 h 2374"/>
              <a:gd name="T72" fmla="*/ 156 w 2376"/>
              <a:gd name="T73" fmla="*/ 1579 h 2374"/>
              <a:gd name="T74" fmla="*/ 102 w 2376"/>
              <a:gd name="T75" fmla="*/ 1547 h 2374"/>
              <a:gd name="T76" fmla="*/ 63 w 2376"/>
              <a:gd name="T77" fmla="*/ 1492 h 2374"/>
              <a:gd name="T78" fmla="*/ 15 w 2376"/>
              <a:gd name="T79" fmla="*/ 1467 h 2374"/>
              <a:gd name="T80" fmla="*/ 1979 w 2376"/>
              <a:gd name="T81" fmla="*/ 1519 h 2374"/>
              <a:gd name="T82" fmla="*/ 1988 w 2376"/>
              <a:gd name="T83" fmla="*/ 1482 h 2374"/>
              <a:gd name="T84" fmla="*/ 2017 w 2376"/>
              <a:gd name="T85" fmla="*/ 1467 h 2374"/>
              <a:gd name="T86" fmla="*/ 2050 w 2376"/>
              <a:gd name="T87" fmla="*/ 1488 h 2374"/>
              <a:gd name="T88" fmla="*/ 2078 w 2376"/>
              <a:gd name="T89" fmla="*/ 1532 h 2374"/>
              <a:gd name="T90" fmla="*/ 2132 w 2376"/>
              <a:gd name="T91" fmla="*/ 1574 h 2374"/>
              <a:gd name="T92" fmla="*/ 2190 w 2376"/>
              <a:gd name="T93" fmla="*/ 1588 h 2374"/>
              <a:gd name="T94" fmla="*/ 2278 w 2376"/>
              <a:gd name="T95" fmla="*/ 1559 h 2374"/>
              <a:gd name="T96" fmla="*/ 2344 w 2376"/>
              <a:gd name="T97" fmla="*/ 1486 h 2374"/>
              <a:gd name="T98" fmla="*/ 2374 w 2376"/>
              <a:gd name="T99" fmla="*/ 1381 h 2374"/>
              <a:gd name="T100" fmla="*/ 2367 w 2376"/>
              <a:gd name="T101" fmla="*/ 1290 h 2374"/>
              <a:gd name="T102" fmla="*/ 2322 w 2376"/>
              <a:gd name="T103" fmla="*/ 1196 h 2374"/>
              <a:gd name="T104" fmla="*/ 2246 w 2376"/>
              <a:gd name="T105" fmla="*/ 1139 h 2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6" h="2374">
                <a:moveTo>
                  <a:pt x="2190" y="1129"/>
                </a:moveTo>
                <a:lnTo>
                  <a:pt x="2190" y="1129"/>
                </a:lnTo>
                <a:lnTo>
                  <a:pt x="2174" y="1129"/>
                </a:lnTo>
                <a:lnTo>
                  <a:pt x="2159" y="1132"/>
                </a:lnTo>
                <a:lnTo>
                  <a:pt x="2145" y="1136"/>
                </a:lnTo>
                <a:lnTo>
                  <a:pt x="2132" y="1141"/>
                </a:lnTo>
                <a:lnTo>
                  <a:pt x="2121" y="1147"/>
                </a:lnTo>
                <a:lnTo>
                  <a:pt x="2110" y="1154"/>
                </a:lnTo>
                <a:lnTo>
                  <a:pt x="2101" y="1162"/>
                </a:lnTo>
                <a:lnTo>
                  <a:pt x="2092" y="1169"/>
                </a:lnTo>
                <a:lnTo>
                  <a:pt x="2078" y="1184"/>
                </a:lnTo>
                <a:lnTo>
                  <a:pt x="2069" y="1196"/>
                </a:lnTo>
                <a:lnTo>
                  <a:pt x="2062" y="1210"/>
                </a:lnTo>
                <a:lnTo>
                  <a:pt x="2062" y="1210"/>
                </a:lnTo>
                <a:lnTo>
                  <a:pt x="2056" y="1218"/>
                </a:lnTo>
                <a:lnTo>
                  <a:pt x="2050" y="1227"/>
                </a:lnTo>
                <a:lnTo>
                  <a:pt x="2044" y="1235"/>
                </a:lnTo>
                <a:lnTo>
                  <a:pt x="2036" y="1241"/>
                </a:lnTo>
                <a:lnTo>
                  <a:pt x="2030" y="1245"/>
                </a:lnTo>
                <a:lnTo>
                  <a:pt x="2023" y="1248"/>
                </a:lnTo>
                <a:lnTo>
                  <a:pt x="2017" y="1250"/>
                </a:lnTo>
                <a:lnTo>
                  <a:pt x="2009" y="1250"/>
                </a:lnTo>
                <a:lnTo>
                  <a:pt x="2003" y="1248"/>
                </a:lnTo>
                <a:lnTo>
                  <a:pt x="1999" y="1245"/>
                </a:lnTo>
                <a:lnTo>
                  <a:pt x="1993" y="1241"/>
                </a:lnTo>
                <a:lnTo>
                  <a:pt x="1988" y="1235"/>
                </a:lnTo>
                <a:lnTo>
                  <a:pt x="1985" y="1227"/>
                </a:lnTo>
                <a:lnTo>
                  <a:pt x="1982" y="1218"/>
                </a:lnTo>
                <a:lnTo>
                  <a:pt x="1981" y="1208"/>
                </a:lnTo>
                <a:lnTo>
                  <a:pt x="1979" y="1198"/>
                </a:lnTo>
                <a:lnTo>
                  <a:pt x="1979" y="395"/>
                </a:lnTo>
                <a:lnTo>
                  <a:pt x="1125" y="395"/>
                </a:lnTo>
                <a:lnTo>
                  <a:pt x="1125" y="395"/>
                </a:lnTo>
                <a:lnTo>
                  <a:pt x="1113" y="395"/>
                </a:lnTo>
                <a:lnTo>
                  <a:pt x="1102" y="393"/>
                </a:lnTo>
                <a:lnTo>
                  <a:pt x="1093" y="390"/>
                </a:lnTo>
                <a:lnTo>
                  <a:pt x="1086" y="386"/>
                </a:lnTo>
                <a:lnTo>
                  <a:pt x="1080" y="381"/>
                </a:lnTo>
                <a:lnTo>
                  <a:pt x="1075" y="377"/>
                </a:lnTo>
                <a:lnTo>
                  <a:pt x="1072" y="371"/>
                </a:lnTo>
                <a:lnTo>
                  <a:pt x="1071" y="365"/>
                </a:lnTo>
                <a:lnTo>
                  <a:pt x="1071" y="359"/>
                </a:lnTo>
                <a:lnTo>
                  <a:pt x="1072" y="351"/>
                </a:lnTo>
                <a:lnTo>
                  <a:pt x="1075" y="345"/>
                </a:lnTo>
                <a:lnTo>
                  <a:pt x="1080" y="338"/>
                </a:lnTo>
                <a:lnTo>
                  <a:pt x="1086" y="332"/>
                </a:lnTo>
                <a:lnTo>
                  <a:pt x="1093" y="326"/>
                </a:lnTo>
                <a:lnTo>
                  <a:pt x="1102" y="319"/>
                </a:lnTo>
                <a:lnTo>
                  <a:pt x="1113" y="314"/>
                </a:lnTo>
                <a:lnTo>
                  <a:pt x="1113" y="314"/>
                </a:lnTo>
                <a:lnTo>
                  <a:pt x="1125" y="307"/>
                </a:lnTo>
                <a:lnTo>
                  <a:pt x="1138" y="296"/>
                </a:lnTo>
                <a:lnTo>
                  <a:pt x="1153" y="283"/>
                </a:lnTo>
                <a:lnTo>
                  <a:pt x="1160" y="275"/>
                </a:lnTo>
                <a:lnTo>
                  <a:pt x="1168" y="265"/>
                </a:lnTo>
                <a:lnTo>
                  <a:pt x="1174" y="254"/>
                </a:lnTo>
                <a:lnTo>
                  <a:pt x="1180" y="242"/>
                </a:lnTo>
                <a:lnTo>
                  <a:pt x="1186" y="230"/>
                </a:lnTo>
                <a:lnTo>
                  <a:pt x="1189" y="215"/>
                </a:lnTo>
                <a:lnTo>
                  <a:pt x="1192" y="200"/>
                </a:lnTo>
                <a:lnTo>
                  <a:pt x="1193" y="184"/>
                </a:lnTo>
                <a:lnTo>
                  <a:pt x="1193" y="184"/>
                </a:lnTo>
                <a:lnTo>
                  <a:pt x="1192" y="166"/>
                </a:lnTo>
                <a:lnTo>
                  <a:pt x="1187" y="147"/>
                </a:lnTo>
                <a:lnTo>
                  <a:pt x="1183" y="130"/>
                </a:lnTo>
                <a:lnTo>
                  <a:pt x="1174" y="112"/>
                </a:lnTo>
                <a:lnTo>
                  <a:pt x="1165" y="97"/>
                </a:lnTo>
                <a:lnTo>
                  <a:pt x="1153" y="81"/>
                </a:lnTo>
                <a:lnTo>
                  <a:pt x="1141" y="67"/>
                </a:lnTo>
                <a:lnTo>
                  <a:pt x="1126" y="54"/>
                </a:lnTo>
                <a:lnTo>
                  <a:pt x="1110" y="42"/>
                </a:lnTo>
                <a:lnTo>
                  <a:pt x="1092" y="32"/>
                </a:lnTo>
                <a:lnTo>
                  <a:pt x="1072" y="23"/>
                </a:lnTo>
                <a:lnTo>
                  <a:pt x="1053" y="15"/>
                </a:lnTo>
                <a:lnTo>
                  <a:pt x="1032" y="9"/>
                </a:lnTo>
                <a:lnTo>
                  <a:pt x="1009" y="3"/>
                </a:lnTo>
                <a:lnTo>
                  <a:pt x="987" y="2"/>
                </a:lnTo>
                <a:lnTo>
                  <a:pt x="963" y="0"/>
                </a:lnTo>
                <a:lnTo>
                  <a:pt x="963" y="0"/>
                </a:lnTo>
                <a:lnTo>
                  <a:pt x="939" y="2"/>
                </a:lnTo>
                <a:lnTo>
                  <a:pt x="917" y="3"/>
                </a:lnTo>
                <a:lnTo>
                  <a:pt x="894" y="9"/>
                </a:lnTo>
                <a:lnTo>
                  <a:pt x="873" y="15"/>
                </a:lnTo>
                <a:lnTo>
                  <a:pt x="854" y="23"/>
                </a:lnTo>
                <a:lnTo>
                  <a:pt x="835" y="32"/>
                </a:lnTo>
                <a:lnTo>
                  <a:pt x="817" y="42"/>
                </a:lnTo>
                <a:lnTo>
                  <a:pt x="802" y="54"/>
                </a:lnTo>
                <a:lnTo>
                  <a:pt x="787" y="67"/>
                </a:lnTo>
                <a:lnTo>
                  <a:pt x="773" y="81"/>
                </a:lnTo>
                <a:lnTo>
                  <a:pt x="761" y="97"/>
                </a:lnTo>
                <a:lnTo>
                  <a:pt x="752" y="112"/>
                </a:lnTo>
                <a:lnTo>
                  <a:pt x="745" y="130"/>
                </a:lnTo>
                <a:lnTo>
                  <a:pt x="739" y="147"/>
                </a:lnTo>
                <a:lnTo>
                  <a:pt x="734" y="166"/>
                </a:lnTo>
                <a:lnTo>
                  <a:pt x="734" y="184"/>
                </a:lnTo>
                <a:lnTo>
                  <a:pt x="734" y="184"/>
                </a:lnTo>
                <a:lnTo>
                  <a:pt x="734" y="200"/>
                </a:lnTo>
                <a:lnTo>
                  <a:pt x="737" y="215"/>
                </a:lnTo>
                <a:lnTo>
                  <a:pt x="742" y="230"/>
                </a:lnTo>
                <a:lnTo>
                  <a:pt x="746" y="242"/>
                </a:lnTo>
                <a:lnTo>
                  <a:pt x="752" y="254"/>
                </a:lnTo>
                <a:lnTo>
                  <a:pt x="760" y="265"/>
                </a:lnTo>
                <a:lnTo>
                  <a:pt x="766" y="275"/>
                </a:lnTo>
                <a:lnTo>
                  <a:pt x="775" y="283"/>
                </a:lnTo>
                <a:lnTo>
                  <a:pt x="788" y="296"/>
                </a:lnTo>
                <a:lnTo>
                  <a:pt x="802" y="307"/>
                </a:lnTo>
                <a:lnTo>
                  <a:pt x="814" y="314"/>
                </a:lnTo>
                <a:lnTo>
                  <a:pt x="814" y="314"/>
                </a:lnTo>
                <a:lnTo>
                  <a:pt x="824" y="319"/>
                </a:lnTo>
                <a:lnTo>
                  <a:pt x="833" y="326"/>
                </a:lnTo>
                <a:lnTo>
                  <a:pt x="840" y="332"/>
                </a:lnTo>
                <a:lnTo>
                  <a:pt x="846" y="338"/>
                </a:lnTo>
                <a:lnTo>
                  <a:pt x="851" y="345"/>
                </a:lnTo>
                <a:lnTo>
                  <a:pt x="854" y="351"/>
                </a:lnTo>
                <a:lnTo>
                  <a:pt x="855" y="359"/>
                </a:lnTo>
                <a:lnTo>
                  <a:pt x="855" y="365"/>
                </a:lnTo>
                <a:lnTo>
                  <a:pt x="854" y="371"/>
                </a:lnTo>
                <a:lnTo>
                  <a:pt x="851" y="377"/>
                </a:lnTo>
                <a:lnTo>
                  <a:pt x="846" y="381"/>
                </a:lnTo>
                <a:lnTo>
                  <a:pt x="840" y="386"/>
                </a:lnTo>
                <a:lnTo>
                  <a:pt x="833" y="390"/>
                </a:lnTo>
                <a:lnTo>
                  <a:pt x="824" y="393"/>
                </a:lnTo>
                <a:lnTo>
                  <a:pt x="814" y="395"/>
                </a:lnTo>
                <a:lnTo>
                  <a:pt x="802" y="395"/>
                </a:lnTo>
                <a:lnTo>
                  <a:pt x="0" y="395"/>
                </a:lnTo>
                <a:lnTo>
                  <a:pt x="0" y="1236"/>
                </a:lnTo>
                <a:lnTo>
                  <a:pt x="0" y="1236"/>
                </a:lnTo>
                <a:lnTo>
                  <a:pt x="8" y="1244"/>
                </a:lnTo>
                <a:lnTo>
                  <a:pt x="15" y="1248"/>
                </a:lnTo>
                <a:lnTo>
                  <a:pt x="24" y="1250"/>
                </a:lnTo>
                <a:lnTo>
                  <a:pt x="35" y="1247"/>
                </a:lnTo>
                <a:lnTo>
                  <a:pt x="45" y="1242"/>
                </a:lnTo>
                <a:lnTo>
                  <a:pt x="54" y="1235"/>
                </a:lnTo>
                <a:lnTo>
                  <a:pt x="63" y="1223"/>
                </a:lnTo>
                <a:lnTo>
                  <a:pt x="72" y="1208"/>
                </a:lnTo>
                <a:lnTo>
                  <a:pt x="72" y="1208"/>
                </a:lnTo>
                <a:lnTo>
                  <a:pt x="80" y="1196"/>
                </a:lnTo>
                <a:lnTo>
                  <a:pt x="89" y="1183"/>
                </a:lnTo>
                <a:lnTo>
                  <a:pt x="102" y="1168"/>
                </a:lnTo>
                <a:lnTo>
                  <a:pt x="111" y="1160"/>
                </a:lnTo>
                <a:lnTo>
                  <a:pt x="120" y="1153"/>
                </a:lnTo>
                <a:lnTo>
                  <a:pt x="130" y="1147"/>
                </a:lnTo>
                <a:lnTo>
                  <a:pt x="142" y="1141"/>
                </a:lnTo>
                <a:lnTo>
                  <a:pt x="156" y="1135"/>
                </a:lnTo>
                <a:lnTo>
                  <a:pt x="169" y="1132"/>
                </a:lnTo>
                <a:lnTo>
                  <a:pt x="184" y="1129"/>
                </a:lnTo>
                <a:lnTo>
                  <a:pt x="201" y="1127"/>
                </a:lnTo>
                <a:lnTo>
                  <a:pt x="201" y="1127"/>
                </a:lnTo>
                <a:lnTo>
                  <a:pt x="220" y="1129"/>
                </a:lnTo>
                <a:lnTo>
                  <a:pt x="238" y="1133"/>
                </a:lnTo>
                <a:lnTo>
                  <a:pt x="256" y="1138"/>
                </a:lnTo>
                <a:lnTo>
                  <a:pt x="272" y="1147"/>
                </a:lnTo>
                <a:lnTo>
                  <a:pt x="289" y="1156"/>
                </a:lnTo>
                <a:lnTo>
                  <a:pt x="304" y="1168"/>
                </a:lnTo>
                <a:lnTo>
                  <a:pt x="319" y="1181"/>
                </a:lnTo>
                <a:lnTo>
                  <a:pt x="331" y="1195"/>
                </a:lnTo>
                <a:lnTo>
                  <a:pt x="343" y="1211"/>
                </a:lnTo>
                <a:lnTo>
                  <a:pt x="353" y="1229"/>
                </a:lnTo>
                <a:lnTo>
                  <a:pt x="364" y="1248"/>
                </a:lnTo>
                <a:lnTo>
                  <a:pt x="371" y="1268"/>
                </a:lnTo>
                <a:lnTo>
                  <a:pt x="377" y="1289"/>
                </a:lnTo>
                <a:lnTo>
                  <a:pt x="382" y="1311"/>
                </a:lnTo>
                <a:lnTo>
                  <a:pt x="385" y="1334"/>
                </a:lnTo>
                <a:lnTo>
                  <a:pt x="386" y="1358"/>
                </a:lnTo>
                <a:lnTo>
                  <a:pt x="386" y="1358"/>
                </a:lnTo>
                <a:lnTo>
                  <a:pt x="385" y="1381"/>
                </a:lnTo>
                <a:lnTo>
                  <a:pt x="382" y="1404"/>
                </a:lnTo>
                <a:lnTo>
                  <a:pt x="377" y="1426"/>
                </a:lnTo>
                <a:lnTo>
                  <a:pt x="371" y="1447"/>
                </a:lnTo>
                <a:lnTo>
                  <a:pt x="364" y="1467"/>
                </a:lnTo>
                <a:lnTo>
                  <a:pt x="353" y="1486"/>
                </a:lnTo>
                <a:lnTo>
                  <a:pt x="343" y="1504"/>
                </a:lnTo>
                <a:lnTo>
                  <a:pt x="331" y="1519"/>
                </a:lnTo>
                <a:lnTo>
                  <a:pt x="319" y="1534"/>
                </a:lnTo>
                <a:lnTo>
                  <a:pt x="304" y="1547"/>
                </a:lnTo>
                <a:lnTo>
                  <a:pt x="289" y="1559"/>
                </a:lnTo>
                <a:lnTo>
                  <a:pt x="272" y="1568"/>
                </a:lnTo>
                <a:lnTo>
                  <a:pt x="256" y="1577"/>
                </a:lnTo>
                <a:lnTo>
                  <a:pt x="238" y="1582"/>
                </a:lnTo>
                <a:lnTo>
                  <a:pt x="220" y="1586"/>
                </a:lnTo>
                <a:lnTo>
                  <a:pt x="201" y="1586"/>
                </a:lnTo>
                <a:lnTo>
                  <a:pt x="201" y="1586"/>
                </a:lnTo>
                <a:lnTo>
                  <a:pt x="184" y="1586"/>
                </a:lnTo>
                <a:lnTo>
                  <a:pt x="169" y="1583"/>
                </a:lnTo>
                <a:lnTo>
                  <a:pt x="156" y="1579"/>
                </a:lnTo>
                <a:lnTo>
                  <a:pt x="142" y="1574"/>
                </a:lnTo>
                <a:lnTo>
                  <a:pt x="130" y="1568"/>
                </a:lnTo>
                <a:lnTo>
                  <a:pt x="120" y="1561"/>
                </a:lnTo>
                <a:lnTo>
                  <a:pt x="111" y="1555"/>
                </a:lnTo>
                <a:lnTo>
                  <a:pt x="102" y="1547"/>
                </a:lnTo>
                <a:lnTo>
                  <a:pt x="89" y="1532"/>
                </a:lnTo>
                <a:lnTo>
                  <a:pt x="80" y="1519"/>
                </a:lnTo>
                <a:lnTo>
                  <a:pt x="72" y="1507"/>
                </a:lnTo>
                <a:lnTo>
                  <a:pt x="72" y="1507"/>
                </a:lnTo>
                <a:lnTo>
                  <a:pt x="63" y="1492"/>
                </a:lnTo>
                <a:lnTo>
                  <a:pt x="54" y="1480"/>
                </a:lnTo>
                <a:lnTo>
                  <a:pt x="45" y="1473"/>
                </a:lnTo>
                <a:lnTo>
                  <a:pt x="35" y="1467"/>
                </a:lnTo>
                <a:lnTo>
                  <a:pt x="24" y="1465"/>
                </a:lnTo>
                <a:lnTo>
                  <a:pt x="15" y="1467"/>
                </a:lnTo>
                <a:lnTo>
                  <a:pt x="8" y="1471"/>
                </a:lnTo>
                <a:lnTo>
                  <a:pt x="0" y="1479"/>
                </a:lnTo>
                <a:lnTo>
                  <a:pt x="0" y="2374"/>
                </a:lnTo>
                <a:lnTo>
                  <a:pt x="1979" y="2374"/>
                </a:lnTo>
                <a:lnTo>
                  <a:pt x="1979" y="1519"/>
                </a:lnTo>
                <a:lnTo>
                  <a:pt x="1979" y="1519"/>
                </a:lnTo>
                <a:lnTo>
                  <a:pt x="1981" y="1507"/>
                </a:lnTo>
                <a:lnTo>
                  <a:pt x="1982" y="1497"/>
                </a:lnTo>
                <a:lnTo>
                  <a:pt x="1985" y="1488"/>
                </a:lnTo>
                <a:lnTo>
                  <a:pt x="1988" y="1482"/>
                </a:lnTo>
                <a:lnTo>
                  <a:pt x="1993" y="1476"/>
                </a:lnTo>
                <a:lnTo>
                  <a:pt x="1999" y="1471"/>
                </a:lnTo>
                <a:lnTo>
                  <a:pt x="2003" y="1468"/>
                </a:lnTo>
                <a:lnTo>
                  <a:pt x="2009" y="1467"/>
                </a:lnTo>
                <a:lnTo>
                  <a:pt x="2017" y="1467"/>
                </a:lnTo>
                <a:lnTo>
                  <a:pt x="2023" y="1467"/>
                </a:lnTo>
                <a:lnTo>
                  <a:pt x="2030" y="1470"/>
                </a:lnTo>
                <a:lnTo>
                  <a:pt x="2036" y="1474"/>
                </a:lnTo>
                <a:lnTo>
                  <a:pt x="2044" y="1480"/>
                </a:lnTo>
                <a:lnTo>
                  <a:pt x="2050" y="1488"/>
                </a:lnTo>
                <a:lnTo>
                  <a:pt x="2056" y="1497"/>
                </a:lnTo>
                <a:lnTo>
                  <a:pt x="2062" y="1507"/>
                </a:lnTo>
                <a:lnTo>
                  <a:pt x="2062" y="1507"/>
                </a:lnTo>
                <a:lnTo>
                  <a:pt x="2069" y="1519"/>
                </a:lnTo>
                <a:lnTo>
                  <a:pt x="2078" y="1532"/>
                </a:lnTo>
                <a:lnTo>
                  <a:pt x="2092" y="1547"/>
                </a:lnTo>
                <a:lnTo>
                  <a:pt x="2101" y="1555"/>
                </a:lnTo>
                <a:lnTo>
                  <a:pt x="2110" y="1562"/>
                </a:lnTo>
                <a:lnTo>
                  <a:pt x="2121" y="1568"/>
                </a:lnTo>
                <a:lnTo>
                  <a:pt x="2132" y="1574"/>
                </a:lnTo>
                <a:lnTo>
                  <a:pt x="2145" y="1580"/>
                </a:lnTo>
                <a:lnTo>
                  <a:pt x="2159" y="1583"/>
                </a:lnTo>
                <a:lnTo>
                  <a:pt x="2174" y="1586"/>
                </a:lnTo>
                <a:lnTo>
                  <a:pt x="2190" y="1588"/>
                </a:lnTo>
                <a:lnTo>
                  <a:pt x="2190" y="1588"/>
                </a:lnTo>
                <a:lnTo>
                  <a:pt x="2210" y="1586"/>
                </a:lnTo>
                <a:lnTo>
                  <a:pt x="2228" y="1583"/>
                </a:lnTo>
                <a:lnTo>
                  <a:pt x="2246" y="1577"/>
                </a:lnTo>
                <a:lnTo>
                  <a:pt x="2262" y="1570"/>
                </a:lnTo>
                <a:lnTo>
                  <a:pt x="2278" y="1559"/>
                </a:lnTo>
                <a:lnTo>
                  <a:pt x="2293" y="1547"/>
                </a:lnTo>
                <a:lnTo>
                  <a:pt x="2308" y="1535"/>
                </a:lnTo>
                <a:lnTo>
                  <a:pt x="2322" y="1520"/>
                </a:lnTo>
                <a:lnTo>
                  <a:pt x="2332" y="1504"/>
                </a:lnTo>
                <a:lnTo>
                  <a:pt x="2344" y="1486"/>
                </a:lnTo>
                <a:lnTo>
                  <a:pt x="2353" y="1467"/>
                </a:lnTo>
                <a:lnTo>
                  <a:pt x="2361" y="1447"/>
                </a:lnTo>
                <a:lnTo>
                  <a:pt x="2367" y="1426"/>
                </a:lnTo>
                <a:lnTo>
                  <a:pt x="2371" y="1404"/>
                </a:lnTo>
                <a:lnTo>
                  <a:pt x="2374" y="1381"/>
                </a:lnTo>
                <a:lnTo>
                  <a:pt x="2376" y="1358"/>
                </a:lnTo>
                <a:lnTo>
                  <a:pt x="2376" y="1358"/>
                </a:lnTo>
                <a:lnTo>
                  <a:pt x="2374" y="1335"/>
                </a:lnTo>
                <a:lnTo>
                  <a:pt x="2371" y="1311"/>
                </a:lnTo>
                <a:lnTo>
                  <a:pt x="2367" y="1290"/>
                </a:lnTo>
                <a:lnTo>
                  <a:pt x="2361" y="1269"/>
                </a:lnTo>
                <a:lnTo>
                  <a:pt x="2353" y="1248"/>
                </a:lnTo>
                <a:lnTo>
                  <a:pt x="2344" y="1229"/>
                </a:lnTo>
                <a:lnTo>
                  <a:pt x="2332" y="1213"/>
                </a:lnTo>
                <a:lnTo>
                  <a:pt x="2322" y="1196"/>
                </a:lnTo>
                <a:lnTo>
                  <a:pt x="2308" y="1181"/>
                </a:lnTo>
                <a:lnTo>
                  <a:pt x="2293" y="1168"/>
                </a:lnTo>
                <a:lnTo>
                  <a:pt x="2278" y="1156"/>
                </a:lnTo>
                <a:lnTo>
                  <a:pt x="2262" y="1147"/>
                </a:lnTo>
                <a:lnTo>
                  <a:pt x="2246" y="1139"/>
                </a:lnTo>
                <a:lnTo>
                  <a:pt x="2228" y="1133"/>
                </a:lnTo>
                <a:lnTo>
                  <a:pt x="2210" y="1130"/>
                </a:lnTo>
                <a:lnTo>
                  <a:pt x="2190" y="1129"/>
                </a:lnTo>
                <a:lnTo>
                  <a:pt x="2190" y="1129"/>
                </a:lnTo>
                <a:close/>
              </a:path>
            </a:pathLst>
          </a:custGeom>
          <a:solidFill>
            <a:srgbClr val="0070C0"/>
          </a:solidFill>
          <a:ln w="28575">
            <a:solidFill>
              <a:schemeClr val="bg1">
                <a:lumMod val="50000"/>
              </a:schemeClr>
            </a:solidFill>
            <a:prstDash val="solid"/>
            <a:round/>
            <a:headEnd/>
            <a:tailEnd/>
          </a:ln>
        </p:spPr>
        <p:txBody>
          <a:bodyPr lIns="91440" tIns="45720" rIns="91440" bIns="360000" anchor="ctr"/>
          <a:lstStyle/>
          <a:p>
            <a:pPr lvl="0">
              <a:defRPr/>
            </a:pPr>
            <a:endParaRPr lang="en-GB">
              <a:solidFill>
                <a:prstClr val="black"/>
              </a:solidFill>
              <a:cs typeface="Arial"/>
            </a:endParaRPr>
          </a:p>
          <a:p>
            <a:pPr lvl="0">
              <a:defRPr/>
            </a:pPr>
            <a:endParaRPr lang="en-GB">
              <a:solidFill>
                <a:prstClr val="black"/>
              </a:solidFill>
              <a:cs typeface="Arial"/>
            </a:endParaRPr>
          </a:p>
          <a:p>
            <a:pPr lvl="0">
              <a:defRPr/>
            </a:pPr>
            <a:r>
              <a:rPr lang="en-GB">
                <a:solidFill>
                  <a:prstClr val="black"/>
                </a:solidFill>
                <a:cs typeface="Arial"/>
              </a:rPr>
              <a:t>Paediatrician notes </a:t>
            </a:r>
          </a:p>
          <a:p>
            <a:pPr lvl="0">
              <a:defRPr/>
            </a:pPr>
            <a:r>
              <a:rPr lang="en-GB">
                <a:solidFill>
                  <a:prstClr val="black"/>
                </a:solidFill>
                <a:cs typeface="Arial"/>
              </a:rPr>
              <a:t>    child not brought despite      	health visitor                                                      	referral regarding developmental concerns. </a:t>
            </a:r>
          </a:p>
        </p:txBody>
      </p:sp>
      <p:sp>
        <p:nvSpPr>
          <p:cNvPr id="5" name="Freeform 8">
            <a:extLst>
              <a:ext uri="{FF2B5EF4-FFF2-40B4-BE49-F238E27FC236}">
                <a16:creationId xmlns:a16="http://schemas.microsoft.com/office/drawing/2014/main" id="{A9CF0210-4C6F-CA11-6956-FB12B2B567FC}"/>
              </a:ext>
            </a:extLst>
          </p:cNvPr>
          <p:cNvSpPr>
            <a:spLocks/>
          </p:cNvSpPr>
          <p:nvPr/>
        </p:nvSpPr>
        <p:spPr bwMode="auto">
          <a:xfrm>
            <a:off x="5524521" y="567499"/>
            <a:ext cx="3189322" cy="2356464"/>
          </a:xfrm>
          <a:custGeom>
            <a:avLst/>
            <a:gdLst>
              <a:gd name="T0" fmla="*/ 2222 w 2377"/>
              <a:gd name="T1" fmla="*/ 795 h 2371"/>
              <a:gd name="T2" fmla="*/ 2275 w 2377"/>
              <a:gd name="T3" fmla="*/ 827 h 2371"/>
              <a:gd name="T4" fmla="*/ 2314 w 2377"/>
              <a:gd name="T5" fmla="*/ 882 h 2371"/>
              <a:gd name="T6" fmla="*/ 2362 w 2377"/>
              <a:gd name="T7" fmla="*/ 907 h 2371"/>
              <a:gd name="T8" fmla="*/ 395 w 2377"/>
              <a:gd name="T9" fmla="*/ 855 h 2371"/>
              <a:gd name="T10" fmla="*/ 386 w 2377"/>
              <a:gd name="T11" fmla="*/ 892 h 2371"/>
              <a:gd name="T12" fmla="*/ 358 w 2377"/>
              <a:gd name="T13" fmla="*/ 907 h 2371"/>
              <a:gd name="T14" fmla="*/ 325 w 2377"/>
              <a:gd name="T15" fmla="*/ 886 h 2371"/>
              <a:gd name="T16" fmla="*/ 296 w 2377"/>
              <a:gd name="T17" fmla="*/ 842 h 2371"/>
              <a:gd name="T18" fmla="*/ 242 w 2377"/>
              <a:gd name="T19" fmla="*/ 800 h 2371"/>
              <a:gd name="T20" fmla="*/ 184 w 2377"/>
              <a:gd name="T21" fmla="*/ 786 h 2371"/>
              <a:gd name="T22" fmla="*/ 96 w 2377"/>
              <a:gd name="T23" fmla="*/ 815 h 2371"/>
              <a:gd name="T24" fmla="*/ 32 w 2377"/>
              <a:gd name="T25" fmla="*/ 888 h 2371"/>
              <a:gd name="T26" fmla="*/ 0 w 2377"/>
              <a:gd name="T27" fmla="*/ 993 h 2371"/>
              <a:gd name="T28" fmla="*/ 8 w 2377"/>
              <a:gd name="T29" fmla="*/ 1084 h 2371"/>
              <a:gd name="T30" fmla="*/ 54 w 2377"/>
              <a:gd name="T31" fmla="*/ 1178 h 2371"/>
              <a:gd name="T32" fmla="*/ 129 w 2377"/>
              <a:gd name="T33" fmla="*/ 1235 h 2371"/>
              <a:gd name="T34" fmla="*/ 201 w 2377"/>
              <a:gd name="T35" fmla="*/ 1245 h 2371"/>
              <a:gd name="T36" fmla="*/ 265 w 2377"/>
              <a:gd name="T37" fmla="*/ 1220 h 2371"/>
              <a:gd name="T38" fmla="*/ 313 w 2377"/>
              <a:gd name="T39" fmla="*/ 1164 h 2371"/>
              <a:gd name="T40" fmla="*/ 338 w 2377"/>
              <a:gd name="T41" fmla="*/ 1133 h 2371"/>
              <a:gd name="T42" fmla="*/ 371 w 2377"/>
              <a:gd name="T43" fmla="*/ 1126 h 2371"/>
              <a:gd name="T44" fmla="*/ 392 w 2377"/>
              <a:gd name="T45" fmla="*/ 1155 h 2371"/>
              <a:gd name="T46" fmla="*/ 1256 w 2377"/>
              <a:gd name="T47" fmla="*/ 1976 h 2371"/>
              <a:gd name="T48" fmla="*/ 1298 w 2377"/>
              <a:gd name="T49" fmla="*/ 1990 h 2371"/>
              <a:gd name="T50" fmla="*/ 1305 w 2377"/>
              <a:gd name="T51" fmla="*/ 2020 h 2371"/>
              <a:gd name="T52" fmla="*/ 1275 w 2377"/>
              <a:gd name="T53" fmla="*/ 2052 h 2371"/>
              <a:gd name="T54" fmla="*/ 1225 w 2377"/>
              <a:gd name="T55" fmla="*/ 2088 h 2371"/>
              <a:gd name="T56" fmla="*/ 1193 w 2377"/>
              <a:gd name="T57" fmla="*/ 2141 h 2371"/>
              <a:gd name="T58" fmla="*/ 1186 w 2377"/>
              <a:gd name="T59" fmla="*/ 2206 h 2371"/>
              <a:gd name="T60" fmla="*/ 1225 w 2377"/>
              <a:gd name="T61" fmla="*/ 2290 h 2371"/>
              <a:gd name="T62" fmla="*/ 1305 w 2377"/>
              <a:gd name="T63" fmla="*/ 2348 h 2371"/>
              <a:gd name="T64" fmla="*/ 1414 w 2377"/>
              <a:gd name="T65" fmla="*/ 2371 h 2371"/>
              <a:gd name="T66" fmla="*/ 1504 w 2377"/>
              <a:gd name="T67" fmla="*/ 2357 h 2371"/>
              <a:gd name="T68" fmla="*/ 1591 w 2377"/>
              <a:gd name="T69" fmla="*/ 2304 h 2371"/>
              <a:gd name="T70" fmla="*/ 1639 w 2377"/>
              <a:gd name="T71" fmla="*/ 2224 h 2371"/>
              <a:gd name="T72" fmla="*/ 1640 w 2377"/>
              <a:gd name="T73" fmla="*/ 2156 h 2371"/>
              <a:gd name="T74" fmla="*/ 1612 w 2377"/>
              <a:gd name="T75" fmla="*/ 2097 h 2371"/>
              <a:gd name="T76" fmla="*/ 1564 w 2377"/>
              <a:gd name="T77" fmla="*/ 2057 h 2371"/>
              <a:gd name="T78" fmla="*/ 1526 w 2377"/>
              <a:gd name="T79" fmla="*/ 2026 h 2371"/>
              <a:gd name="T80" fmla="*/ 1526 w 2377"/>
              <a:gd name="T81" fmla="*/ 1994 h 2371"/>
              <a:gd name="T82" fmla="*/ 1564 w 2377"/>
              <a:gd name="T83" fmla="*/ 1976 h 2371"/>
              <a:gd name="T84" fmla="*/ 2370 w 2377"/>
              <a:gd name="T85" fmla="*/ 1130 h 2371"/>
              <a:gd name="T86" fmla="*/ 2323 w 2377"/>
              <a:gd name="T87" fmla="*/ 1139 h 2371"/>
              <a:gd name="T88" fmla="*/ 2289 w 2377"/>
              <a:gd name="T89" fmla="*/ 1191 h 2371"/>
              <a:gd name="T90" fmla="*/ 2235 w 2377"/>
              <a:gd name="T91" fmla="*/ 1233 h 2371"/>
              <a:gd name="T92" fmla="*/ 2177 w 2377"/>
              <a:gd name="T93" fmla="*/ 1245 h 2371"/>
              <a:gd name="T94" fmla="*/ 2089 w 2377"/>
              <a:gd name="T95" fmla="*/ 1218 h 2371"/>
              <a:gd name="T96" fmla="*/ 2024 w 2377"/>
              <a:gd name="T97" fmla="*/ 1145 h 2371"/>
              <a:gd name="T98" fmla="*/ 1993 w 2377"/>
              <a:gd name="T99" fmla="*/ 1040 h 2371"/>
              <a:gd name="T100" fmla="*/ 2000 w 2377"/>
              <a:gd name="T101" fmla="*/ 948 h 2371"/>
              <a:gd name="T102" fmla="*/ 2047 w 2377"/>
              <a:gd name="T103" fmla="*/ 855 h 2371"/>
              <a:gd name="T104" fmla="*/ 2121 w 2377"/>
              <a:gd name="T105" fmla="*/ 797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7" h="2371">
                <a:moveTo>
                  <a:pt x="2177" y="788"/>
                </a:moveTo>
                <a:lnTo>
                  <a:pt x="2177" y="788"/>
                </a:lnTo>
                <a:lnTo>
                  <a:pt x="2193" y="788"/>
                </a:lnTo>
                <a:lnTo>
                  <a:pt x="2208" y="791"/>
                </a:lnTo>
                <a:lnTo>
                  <a:pt x="2222" y="795"/>
                </a:lnTo>
                <a:lnTo>
                  <a:pt x="2235" y="800"/>
                </a:lnTo>
                <a:lnTo>
                  <a:pt x="2247" y="806"/>
                </a:lnTo>
                <a:lnTo>
                  <a:pt x="2257" y="813"/>
                </a:lnTo>
                <a:lnTo>
                  <a:pt x="2266" y="819"/>
                </a:lnTo>
                <a:lnTo>
                  <a:pt x="2275" y="827"/>
                </a:lnTo>
                <a:lnTo>
                  <a:pt x="2289" y="842"/>
                </a:lnTo>
                <a:lnTo>
                  <a:pt x="2298" y="855"/>
                </a:lnTo>
                <a:lnTo>
                  <a:pt x="2305" y="867"/>
                </a:lnTo>
                <a:lnTo>
                  <a:pt x="2305" y="867"/>
                </a:lnTo>
                <a:lnTo>
                  <a:pt x="2314" y="882"/>
                </a:lnTo>
                <a:lnTo>
                  <a:pt x="2323" y="894"/>
                </a:lnTo>
                <a:lnTo>
                  <a:pt x="2334" y="901"/>
                </a:lnTo>
                <a:lnTo>
                  <a:pt x="2343" y="907"/>
                </a:lnTo>
                <a:lnTo>
                  <a:pt x="2353" y="909"/>
                </a:lnTo>
                <a:lnTo>
                  <a:pt x="2362" y="907"/>
                </a:lnTo>
                <a:lnTo>
                  <a:pt x="2370" y="903"/>
                </a:lnTo>
                <a:lnTo>
                  <a:pt x="2377" y="895"/>
                </a:lnTo>
                <a:lnTo>
                  <a:pt x="2377" y="0"/>
                </a:lnTo>
                <a:lnTo>
                  <a:pt x="395" y="0"/>
                </a:lnTo>
                <a:lnTo>
                  <a:pt x="395" y="855"/>
                </a:lnTo>
                <a:lnTo>
                  <a:pt x="395" y="855"/>
                </a:lnTo>
                <a:lnTo>
                  <a:pt x="393" y="867"/>
                </a:lnTo>
                <a:lnTo>
                  <a:pt x="392" y="877"/>
                </a:lnTo>
                <a:lnTo>
                  <a:pt x="389" y="886"/>
                </a:lnTo>
                <a:lnTo>
                  <a:pt x="386" y="892"/>
                </a:lnTo>
                <a:lnTo>
                  <a:pt x="382" y="898"/>
                </a:lnTo>
                <a:lnTo>
                  <a:pt x="377" y="903"/>
                </a:lnTo>
                <a:lnTo>
                  <a:pt x="371" y="906"/>
                </a:lnTo>
                <a:lnTo>
                  <a:pt x="365" y="907"/>
                </a:lnTo>
                <a:lnTo>
                  <a:pt x="358" y="907"/>
                </a:lnTo>
                <a:lnTo>
                  <a:pt x="352" y="907"/>
                </a:lnTo>
                <a:lnTo>
                  <a:pt x="344" y="904"/>
                </a:lnTo>
                <a:lnTo>
                  <a:pt x="338" y="900"/>
                </a:lnTo>
                <a:lnTo>
                  <a:pt x="331" y="894"/>
                </a:lnTo>
                <a:lnTo>
                  <a:pt x="325" y="886"/>
                </a:lnTo>
                <a:lnTo>
                  <a:pt x="319" y="877"/>
                </a:lnTo>
                <a:lnTo>
                  <a:pt x="313" y="867"/>
                </a:lnTo>
                <a:lnTo>
                  <a:pt x="313" y="867"/>
                </a:lnTo>
                <a:lnTo>
                  <a:pt x="305" y="855"/>
                </a:lnTo>
                <a:lnTo>
                  <a:pt x="296" y="842"/>
                </a:lnTo>
                <a:lnTo>
                  <a:pt x="283" y="827"/>
                </a:lnTo>
                <a:lnTo>
                  <a:pt x="274" y="819"/>
                </a:lnTo>
                <a:lnTo>
                  <a:pt x="265" y="812"/>
                </a:lnTo>
                <a:lnTo>
                  <a:pt x="254" y="806"/>
                </a:lnTo>
                <a:lnTo>
                  <a:pt x="242" y="800"/>
                </a:lnTo>
                <a:lnTo>
                  <a:pt x="229" y="794"/>
                </a:lnTo>
                <a:lnTo>
                  <a:pt x="216" y="791"/>
                </a:lnTo>
                <a:lnTo>
                  <a:pt x="201" y="788"/>
                </a:lnTo>
                <a:lnTo>
                  <a:pt x="184" y="786"/>
                </a:lnTo>
                <a:lnTo>
                  <a:pt x="184" y="786"/>
                </a:lnTo>
                <a:lnTo>
                  <a:pt x="165" y="788"/>
                </a:lnTo>
                <a:lnTo>
                  <a:pt x="147" y="791"/>
                </a:lnTo>
                <a:lnTo>
                  <a:pt x="129" y="797"/>
                </a:lnTo>
                <a:lnTo>
                  <a:pt x="112" y="804"/>
                </a:lnTo>
                <a:lnTo>
                  <a:pt x="96" y="815"/>
                </a:lnTo>
                <a:lnTo>
                  <a:pt x="81" y="825"/>
                </a:lnTo>
                <a:lnTo>
                  <a:pt x="66" y="839"/>
                </a:lnTo>
                <a:lnTo>
                  <a:pt x="54" y="854"/>
                </a:lnTo>
                <a:lnTo>
                  <a:pt x="42" y="870"/>
                </a:lnTo>
                <a:lnTo>
                  <a:pt x="32" y="888"/>
                </a:lnTo>
                <a:lnTo>
                  <a:pt x="21" y="907"/>
                </a:lnTo>
                <a:lnTo>
                  <a:pt x="14" y="927"/>
                </a:lnTo>
                <a:lnTo>
                  <a:pt x="8" y="948"/>
                </a:lnTo>
                <a:lnTo>
                  <a:pt x="3" y="970"/>
                </a:lnTo>
                <a:lnTo>
                  <a:pt x="0" y="993"/>
                </a:lnTo>
                <a:lnTo>
                  <a:pt x="0" y="1016"/>
                </a:lnTo>
                <a:lnTo>
                  <a:pt x="0" y="1016"/>
                </a:lnTo>
                <a:lnTo>
                  <a:pt x="0" y="1039"/>
                </a:lnTo>
                <a:lnTo>
                  <a:pt x="3" y="1063"/>
                </a:lnTo>
                <a:lnTo>
                  <a:pt x="8" y="1084"/>
                </a:lnTo>
                <a:lnTo>
                  <a:pt x="14" y="1105"/>
                </a:lnTo>
                <a:lnTo>
                  <a:pt x="21" y="1126"/>
                </a:lnTo>
                <a:lnTo>
                  <a:pt x="32" y="1145"/>
                </a:lnTo>
                <a:lnTo>
                  <a:pt x="42" y="1161"/>
                </a:lnTo>
                <a:lnTo>
                  <a:pt x="54" y="1178"/>
                </a:lnTo>
                <a:lnTo>
                  <a:pt x="66" y="1193"/>
                </a:lnTo>
                <a:lnTo>
                  <a:pt x="81" y="1206"/>
                </a:lnTo>
                <a:lnTo>
                  <a:pt x="96" y="1218"/>
                </a:lnTo>
                <a:lnTo>
                  <a:pt x="112" y="1227"/>
                </a:lnTo>
                <a:lnTo>
                  <a:pt x="129" y="1235"/>
                </a:lnTo>
                <a:lnTo>
                  <a:pt x="147" y="1241"/>
                </a:lnTo>
                <a:lnTo>
                  <a:pt x="165" y="1244"/>
                </a:lnTo>
                <a:lnTo>
                  <a:pt x="184" y="1245"/>
                </a:lnTo>
                <a:lnTo>
                  <a:pt x="184" y="1245"/>
                </a:lnTo>
                <a:lnTo>
                  <a:pt x="201" y="1245"/>
                </a:lnTo>
                <a:lnTo>
                  <a:pt x="216" y="1242"/>
                </a:lnTo>
                <a:lnTo>
                  <a:pt x="229" y="1238"/>
                </a:lnTo>
                <a:lnTo>
                  <a:pt x="242" y="1233"/>
                </a:lnTo>
                <a:lnTo>
                  <a:pt x="254" y="1227"/>
                </a:lnTo>
                <a:lnTo>
                  <a:pt x="265" y="1220"/>
                </a:lnTo>
                <a:lnTo>
                  <a:pt x="274" y="1212"/>
                </a:lnTo>
                <a:lnTo>
                  <a:pt x="283" y="1205"/>
                </a:lnTo>
                <a:lnTo>
                  <a:pt x="296" y="1190"/>
                </a:lnTo>
                <a:lnTo>
                  <a:pt x="305" y="1178"/>
                </a:lnTo>
                <a:lnTo>
                  <a:pt x="313" y="1164"/>
                </a:lnTo>
                <a:lnTo>
                  <a:pt x="313" y="1164"/>
                </a:lnTo>
                <a:lnTo>
                  <a:pt x="319" y="1155"/>
                </a:lnTo>
                <a:lnTo>
                  <a:pt x="325" y="1147"/>
                </a:lnTo>
                <a:lnTo>
                  <a:pt x="331" y="1139"/>
                </a:lnTo>
                <a:lnTo>
                  <a:pt x="338" y="1133"/>
                </a:lnTo>
                <a:lnTo>
                  <a:pt x="344" y="1129"/>
                </a:lnTo>
                <a:lnTo>
                  <a:pt x="352" y="1126"/>
                </a:lnTo>
                <a:lnTo>
                  <a:pt x="358" y="1124"/>
                </a:lnTo>
                <a:lnTo>
                  <a:pt x="365" y="1124"/>
                </a:lnTo>
                <a:lnTo>
                  <a:pt x="371" y="1126"/>
                </a:lnTo>
                <a:lnTo>
                  <a:pt x="377" y="1129"/>
                </a:lnTo>
                <a:lnTo>
                  <a:pt x="382" y="1133"/>
                </a:lnTo>
                <a:lnTo>
                  <a:pt x="386" y="1139"/>
                </a:lnTo>
                <a:lnTo>
                  <a:pt x="389" y="1147"/>
                </a:lnTo>
                <a:lnTo>
                  <a:pt x="392" y="1155"/>
                </a:lnTo>
                <a:lnTo>
                  <a:pt x="393" y="1166"/>
                </a:lnTo>
                <a:lnTo>
                  <a:pt x="395" y="1176"/>
                </a:lnTo>
                <a:lnTo>
                  <a:pt x="395" y="1979"/>
                </a:lnTo>
                <a:lnTo>
                  <a:pt x="1256" y="1976"/>
                </a:lnTo>
                <a:lnTo>
                  <a:pt x="1256" y="1976"/>
                </a:lnTo>
                <a:lnTo>
                  <a:pt x="1266" y="1978"/>
                </a:lnTo>
                <a:lnTo>
                  <a:pt x="1277" y="1979"/>
                </a:lnTo>
                <a:lnTo>
                  <a:pt x="1286" y="1982"/>
                </a:lnTo>
                <a:lnTo>
                  <a:pt x="1292" y="1985"/>
                </a:lnTo>
                <a:lnTo>
                  <a:pt x="1298" y="1990"/>
                </a:lnTo>
                <a:lnTo>
                  <a:pt x="1302" y="1996"/>
                </a:lnTo>
                <a:lnTo>
                  <a:pt x="1305" y="2000"/>
                </a:lnTo>
                <a:lnTo>
                  <a:pt x="1307" y="2006"/>
                </a:lnTo>
                <a:lnTo>
                  <a:pt x="1307" y="2014"/>
                </a:lnTo>
                <a:lnTo>
                  <a:pt x="1305" y="2020"/>
                </a:lnTo>
                <a:lnTo>
                  <a:pt x="1302" y="2027"/>
                </a:lnTo>
                <a:lnTo>
                  <a:pt x="1298" y="2033"/>
                </a:lnTo>
                <a:lnTo>
                  <a:pt x="1292" y="2040"/>
                </a:lnTo>
                <a:lnTo>
                  <a:pt x="1284" y="2046"/>
                </a:lnTo>
                <a:lnTo>
                  <a:pt x="1275" y="2052"/>
                </a:lnTo>
                <a:lnTo>
                  <a:pt x="1265" y="2057"/>
                </a:lnTo>
                <a:lnTo>
                  <a:pt x="1265" y="2057"/>
                </a:lnTo>
                <a:lnTo>
                  <a:pt x="1253" y="2064"/>
                </a:lnTo>
                <a:lnTo>
                  <a:pt x="1239" y="2075"/>
                </a:lnTo>
                <a:lnTo>
                  <a:pt x="1225" y="2088"/>
                </a:lnTo>
                <a:lnTo>
                  <a:pt x="1217" y="2097"/>
                </a:lnTo>
                <a:lnTo>
                  <a:pt x="1211" y="2106"/>
                </a:lnTo>
                <a:lnTo>
                  <a:pt x="1204" y="2117"/>
                </a:lnTo>
                <a:lnTo>
                  <a:pt x="1198" y="2129"/>
                </a:lnTo>
                <a:lnTo>
                  <a:pt x="1193" y="2141"/>
                </a:lnTo>
                <a:lnTo>
                  <a:pt x="1189" y="2156"/>
                </a:lnTo>
                <a:lnTo>
                  <a:pt x="1186" y="2171"/>
                </a:lnTo>
                <a:lnTo>
                  <a:pt x="1186" y="2187"/>
                </a:lnTo>
                <a:lnTo>
                  <a:pt x="1186" y="2187"/>
                </a:lnTo>
                <a:lnTo>
                  <a:pt x="1186" y="2206"/>
                </a:lnTo>
                <a:lnTo>
                  <a:pt x="1190" y="2224"/>
                </a:lnTo>
                <a:lnTo>
                  <a:pt x="1196" y="2242"/>
                </a:lnTo>
                <a:lnTo>
                  <a:pt x="1204" y="2259"/>
                </a:lnTo>
                <a:lnTo>
                  <a:pt x="1213" y="2275"/>
                </a:lnTo>
                <a:lnTo>
                  <a:pt x="1225" y="2290"/>
                </a:lnTo>
                <a:lnTo>
                  <a:pt x="1238" y="2304"/>
                </a:lnTo>
                <a:lnTo>
                  <a:pt x="1253" y="2317"/>
                </a:lnTo>
                <a:lnTo>
                  <a:pt x="1268" y="2329"/>
                </a:lnTo>
                <a:lnTo>
                  <a:pt x="1286" y="2339"/>
                </a:lnTo>
                <a:lnTo>
                  <a:pt x="1305" y="2348"/>
                </a:lnTo>
                <a:lnTo>
                  <a:pt x="1325" y="2357"/>
                </a:lnTo>
                <a:lnTo>
                  <a:pt x="1346" y="2363"/>
                </a:lnTo>
                <a:lnTo>
                  <a:pt x="1368" y="2368"/>
                </a:lnTo>
                <a:lnTo>
                  <a:pt x="1390" y="2371"/>
                </a:lnTo>
                <a:lnTo>
                  <a:pt x="1414" y="2371"/>
                </a:lnTo>
                <a:lnTo>
                  <a:pt x="1414" y="2371"/>
                </a:lnTo>
                <a:lnTo>
                  <a:pt x="1438" y="2371"/>
                </a:lnTo>
                <a:lnTo>
                  <a:pt x="1461" y="2368"/>
                </a:lnTo>
                <a:lnTo>
                  <a:pt x="1483" y="2363"/>
                </a:lnTo>
                <a:lnTo>
                  <a:pt x="1504" y="2357"/>
                </a:lnTo>
                <a:lnTo>
                  <a:pt x="1523" y="2348"/>
                </a:lnTo>
                <a:lnTo>
                  <a:pt x="1543" y="2339"/>
                </a:lnTo>
                <a:lnTo>
                  <a:pt x="1561" y="2329"/>
                </a:lnTo>
                <a:lnTo>
                  <a:pt x="1577" y="2317"/>
                </a:lnTo>
                <a:lnTo>
                  <a:pt x="1591" y="2304"/>
                </a:lnTo>
                <a:lnTo>
                  <a:pt x="1604" y="2290"/>
                </a:lnTo>
                <a:lnTo>
                  <a:pt x="1616" y="2275"/>
                </a:lnTo>
                <a:lnTo>
                  <a:pt x="1625" y="2259"/>
                </a:lnTo>
                <a:lnTo>
                  <a:pt x="1634" y="2242"/>
                </a:lnTo>
                <a:lnTo>
                  <a:pt x="1639" y="2224"/>
                </a:lnTo>
                <a:lnTo>
                  <a:pt x="1643" y="2206"/>
                </a:lnTo>
                <a:lnTo>
                  <a:pt x="1645" y="2187"/>
                </a:lnTo>
                <a:lnTo>
                  <a:pt x="1645" y="2187"/>
                </a:lnTo>
                <a:lnTo>
                  <a:pt x="1643" y="2171"/>
                </a:lnTo>
                <a:lnTo>
                  <a:pt x="1640" y="2156"/>
                </a:lnTo>
                <a:lnTo>
                  <a:pt x="1637" y="2141"/>
                </a:lnTo>
                <a:lnTo>
                  <a:pt x="1631" y="2129"/>
                </a:lnTo>
                <a:lnTo>
                  <a:pt x="1625" y="2117"/>
                </a:lnTo>
                <a:lnTo>
                  <a:pt x="1619" y="2106"/>
                </a:lnTo>
                <a:lnTo>
                  <a:pt x="1612" y="2097"/>
                </a:lnTo>
                <a:lnTo>
                  <a:pt x="1604" y="2088"/>
                </a:lnTo>
                <a:lnTo>
                  <a:pt x="1589" y="2075"/>
                </a:lnTo>
                <a:lnTo>
                  <a:pt x="1576" y="2064"/>
                </a:lnTo>
                <a:lnTo>
                  <a:pt x="1564" y="2057"/>
                </a:lnTo>
                <a:lnTo>
                  <a:pt x="1564" y="2057"/>
                </a:lnTo>
                <a:lnTo>
                  <a:pt x="1553" y="2052"/>
                </a:lnTo>
                <a:lnTo>
                  <a:pt x="1544" y="2046"/>
                </a:lnTo>
                <a:lnTo>
                  <a:pt x="1537" y="2039"/>
                </a:lnTo>
                <a:lnTo>
                  <a:pt x="1531" y="2033"/>
                </a:lnTo>
                <a:lnTo>
                  <a:pt x="1526" y="2026"/>
                </a:lnTo>
                <a:lnTo>
                  <a:pt x="1523" y="2020"/>
                </a:lnTo>
                <a:lnTo>
                  <a:pt x="1522" y="2012"/>
                </a:lnTo>
                <a:lnTo>
                  <a:pt x="1522" y="2006"/>
                </a:lnTo>
                <a:lnTo>
                  <a:pt x="1523" y="2000"/>
                </a:lnTo>
                <a:lnTo>
                  <a:pt x="1526" y="1994"/>
                </a:lnTo>
                <a:lnTo>
                  <a:pt x="1531" y="1990"/>
                </a:lnTo>
                <a:lnTo>
                  <a:pt x="1537" y="1985"/>
                </a:lnTo>
                <a:lnTo>
                  <a:pt x="1544" y="1981"/>
                </a:lnTo>
                <a:lnTo>
                  <a:pt x="1553" y="1978"/>
                </a:lnTo>
                <a:lnTo>
                  <a:pt x="1564" y="1976"/>
                </a:lnTo>
                <a:lnTo>
                  <a:pt x="1576" y="1976"/>
                </a:lnTo>
                <a:lnTo>
                  <a:pt x="2377" y="1976"/>
                </a:lnTo>
                <a:lnTo>
                  <a:pt x="2377" y="1138"/>
                </a:lnTo>
                <a:lnTo>
                  <a:pt x="2377" y="1138"/>
                </a:lnTo>
                <a:lnTo>
                  <a:pt x="2370" y="1130"/>
                </a:lnTo>
                <a:lnTo>
                  <a:pt x="2362" y="1126"/>
                </a:lnTo>
                <a:lnTo>
                  <a:pt x="2353" y="1124"/>
                </a:lnTo>
                <a:lnTo>
                  <a:pt x="2343" y="1127"/>
                </a:lnTo>
                <a:lnTo>
                  <a:pt x="2334" y="1132"/>
                </a:lnTo>
                <a:lnTo>
                  <a:pt x="2323" y="1139"/>
                </a:lnTo>
                <a:lnTo>
                  <a:pt x="2314" y="1151"/>
                </a:lnTo>
                <a:lnTo>
                  <a:pt x="2305" y="1166"/>
                </a:lnTo>
                <a:lnTo>
                  <a:pt x="2305" y="1166"/>
                </a:lnTo>
                <a:lnTo>
                  <a:pt x="2298" y="1178"/>
                </a:lnTo>
                <a:lnTo>
                  <a:pt x="2289" y="1191"/>
                </a:lnTo>
                <a:lnTo>
                  <a:pt x="2275" y="1206"/>
                </a:lnTo>
                <a:lnTo>
                  <a:pt x="2266" y="1214"/>
                </a:lnTo>
                <a:lnTo>
                  <a:pt x="2257" y="1220"/>
                </a:lnTo>
                <a:lnTo>
                  <a:pt x="2247" y="1227"/>
                </a:lnTo>
                <a:lnTo>
                  <a:pt x="2235" y="1233"/>
                </a:lnTo>
                <a:lnTo>
                  <a:pt x="2222" y="1239"/>
                </a:lnTo>
                <a:lnTo>
                  <a:pt x="2208" y="1242"/>
                </a:lnTo>
                <a:lnTo>
                  <a:pt x="2193" y="1245"/>
                </a:lnTo>
                <a:lnTo>
                  <a:pt x="2177" y="1245"/>
                </a:lnTo>
                <a:lnTo>
                  <a:pt x="2177" y="1245"/>
                </a:lnTo>
                <a:lnTo>
                  <a:pt x="2157" y="1245"/>
                </a:lnTo>
                <a:lnTo>
                  <a:pt x="2139" y="1241"/>
                </a:lnTo>
                <a:lnTo>
                  <a:pt x="2121" y="1236"/>
                </a:lnTo>
                <a:lnTo>
                  <a:pt x="2105" y="1227"/>
                </a:lnTo>
                <a:lnTo>
                  <a:pt x="2089" y="1218"/>
                </a:lnTo>
                <a:lnTo>
                  <a:pt x="2074" y="1206"/>
                </a:lnTo>
                <a:lnTo>
                  <a:pt x="2060" y="1193"/>
                </a:lnTo>
                <a:lnTo>
                  <a:pt x="2047" y="1179"/>
                </a:lnTo>
                <a:lnTo>
                  <a:pt x="2035" y="1163"/>
                </a:lnTo>
                <a:lnTo>
                  <a:pt x="2024" y="1145"/>
                </a:lnTo>
                <a:lnTo>
                  <a:pt x="2015" y="1126"/>
                </a:lnTo>
                <a:lnTo>
                  <a:pt x="2006" y="1106"/>
                </a:lnTo>
                <a:lnTo>
                  <a:pt x="2000" y="1085"/>
                </a:lnTo>
                <a:lnTo>
                  <a:pt x="1996" y="1063"/>
                </a:lnTo>
                <a:lnTo>
                  <a:pt x="1993" y="1040"/>
                </a:lnTo>
                <a:lnTo>
                  <a:pt x="1993" y="1016"/>
                </a:lnTo>
                <a:lnTo>
                  <a:pt x="1993" y="1016"/>
                </a:lnTo>
                <a:lnTo>
                  <a:pt x="1993" y="993"/>
                </a:lnTo>
                <a:lnTo>
                  <a:pt x="1996" y="970"/>
                </a:lnTo>
                <a:lnTo>
                  <a:pt x="2000" y="948"/>
                </a:lnTo>
                <a:lnTo>
                  <a:pt x="2006" y="927"/>
                </a:lnTo>
                <a:lnTo>
                  <a:pt x="2015" y="907"/>
                </a:lnTo>
                <a:lnTo>
                  <a:pt x="2024" y="888"/>
                </a:lnTo>
                <a:lnTo>
                  <a:pt x="2035" y="870"/>
                </a:lnTo>
                <a:lnTo>
                  <a:pt x="2047" y="855"/>
                </a:lnTo>
                <a:lnTo>
                  <a:pt x="2060" y="840"/>
                </a:lnTo>
                <a:lnTo>
                  <a:pt x="2074" y="827"/>
                </a:lnTo>
                <a:lnTo>
                  <a:pt x="2089" y="815"/>
                </a:lnTo>
                <a:lnTo>
                  <a:pt x="2105" y="806"/>
                </a:lnTo>
                <a:lnTo>
                  <a:pt x="2121" y="797"/>
                </a:lnTo>
                <a:lnTo>
                  <a:pt x="2139" y="792"/>
                </a:lnTo>
                <a:lnTo>
                  <a:pt x="2157" y="788"/>
                </a:lnTo>
                <a:lnTo>
                  <a:pt x="2177" y="788"/>
                </a:lnTo>
                <a:lnTo>
                  <a:pt x="2177" y="788"/>
                </a:lnTo>
                <a:close/>
              </a:path>
            </a:pathLst>
          </a:custGeom>
          <a:solidFill>
            <a:srgbClr val="77933C"/>
          </a:solidFill>
          <a:ln w="28575">
            <a:solidFill>
              <a:schemeClr val="bg1">
                <a:lumMod val="50000"/>
              </a:schemeClr>
            </a:solidFill>
            <a:prstDash val="solid"/>
            <a:round/>
            <a:headEnd/>
            <a:tailEnd/>
          </a:ln>
        </p:spPr>
        <p:txBody>
          <a:bodyPr lIns="91440" tIns="45720" rIns="91440" bIns="360000" anchor="ctr"/>
          <a:lstStyle/>
          <a:p>
            <a:r>
              <a:rPr lang="en-GB">
                <a:cs typeface="Arial"/>
              </a:rPr>
              <a:t>	Nursery record </a:t>
            </a:r>
          </a:p>
          <a:p>
            <a:r>
              <a:rPr lang="en-GB">
                <a:cs typeface="Arial"/>
              </a:rPr>
              <a:t>	significant </a:t>
            </a:r>
          </a:p>
          <a:p>
            <a:r>
              <a:rPr lang="en-GB">
                <a:cs typeface="Arial"/>
              </a:rPr>
              <a:t>	amount of </a:t>
            </a:r>
          </a:p>
          <a:p>
            <a:r>
              <a:rPr lang="en-GB">
                <a:cs typeface="Arial"/>
              </a:rPr>
              <a:t>	bruising noticed </a:t>
            </a:r>
          </a:p>
          <a:p>
            <a:r>
              <a:rPr lang="en-GB">
                <a:cs typeface="Arial"/>
              </a:rPr>
              <a:t>	to shins</a:t>
            </a:r>
            <a:endParaRPr lang="en-GB">
              <a:ea typeface="Calibri"/>
              <a:cs typeface="Arial" charset="0"/>
            </a:endParaRPr>
          </a:p>
        </p:txBody>
      </p:sp>
      <p:sp>
        <p:nvSpPr>
          <p:cNvPr id="6" name="Freeform 12">
            <a:extLst>
              <a:ext uri="{FF2B5EF4-FFF2-40B4-BE49-F238E27FC236}">
                <a16:creationId xmlns:a16="http://schemas.microsoft.com/office/drawing/2014/main" id="{047D5514-1E8B-2AA2-4F8A-B24C33E0270D}"/>
              </a:ext>
            </a:extLst>
          </p:cNvPr>
          <p:cNvSpPr>
            <a:spLocks/>
          </p:cNvSpPr>
          <p:nvPr/>
        </p:nvSpPr>
        <p:spPr bwMode="auto">
          <a:xfrm>
            <a:off x="8170074" y="567498"/>
            <a:ext cx="3192006" cy="1963057"/>
          </a:xfrm>
          <a:custGeom>
            <a:avLst/>
            <a:gdLst>
              <a:gd name="T0" fmla="*/ 1586 w 2377"/>
              <a:gd name="T1" fmla="*/ 1797 h 1975"/>
              <a:gd name="T2" fmla="*/ 1564 w 2377"/>
              <a:gd name="T3" fmla="*/ 1845 h 1975"/>
              <a:gd name="T4" fmla="*/ 1522 w 2377"/>
              <a:gd name="T5" fmla="*/ 1886 h 1975"/>
              <a:gd name="T6" fmla="*/ 1489 w 2377"/>
              <a:gd name="T7" fmla="*/ 1906 h 1975"/>
              <a:gd name="T8" fmla="*/ 1470 w 2377"/>
              <a:gd name="T9" fmla="*/ 1933 h 1975"/>
              <a:gd name="T10" fmla="*/ 1473 w 2377"/>
              <a:gd name="T11" fmla="*/ 1957 h 1975"/>
              <a:gd name="T12" fmla="*/ 1500 w 2377"/>
              <a:gd name="T13" fmla="*/ 1973 h 1975"/>
              <a:gd name="T14" fmla="*/ 2377 w 2377"/>
              <a:gd name="T15" fmla="*/ 0 h 1975"/>
              <a:gd name="T16" fmla="*/ 395 w 2377"/>
              <a:gd name="T17" fmla="*/ 855 h 1975"/>
              <a:gd name="T18" fmla="*/ 390 w 2377"/>
              <a:gd name="T19" fmla="*/ 886 h 1975"/>
              <a:gd name="T20" fmla="*/ 371 w 2377"/>
              <a:gd name="T21" fmla="*/ 907 h 1975"/>
              <a:gd name="T22" fmla="*/ 346 w 2377"/>
              <a:gd name="T23" fmla="*/ 904 h 1975"/>
              <a:gd name="T24" fmla="*/ 320 w 2377"/>
              <a:gd name="T25" fmla="*/ 877 h 1975"/>
              <a:gd name="T26" fmla="*/ 298 w 2377"/>
              <a:gd name="T27" fmla="*/ 842 h 1975"/>
              <a:gd name="T28" fmla="*/ 254 w 2377"/>
              <a:gd name="T29" fmla="*/ 806 h 1975"/>
              <a:gd name="T30" fmla="*/ 201 w 2377"/>
              <a:gd name="T31" fmla="*/ 788 h 1975"/>
              <a:gd name="T32" fmla="*/ 148 w 2377"/>
              <a:gd name="T33" fmla="*/ 792 h 1975"/>
              <a:gd name="T34" fmla="*/ 83 w 2377"/>
              <a:gd name="T35" fmla="*/ 827 h 1975"/>
              <a:gd name="T36" fmla="*/ 32 w 2377"/>
              <a:gd name="T37" fmla="*/ 888 h 1975"/>
              <a:gd name="T38" fmla="*/ 5 w 2377"/>
              <a:gd name="T39" fmla="*/ 970 h 1975"/>
              <a:gd name="T40" fmla="*/ 2 w 2377"/>
              <a:gd name="T41" fmla="*/ 1040 h 1975"/>
              <a:gd name="T42" fmla="*/ 23 w 2377"/>
              <a:gd name="T43" fmla="*/ 1126 h 1975"/>
              <a:gd name="T44" fmla="*/ 68 w 2377"/>
              <a:gd name="T45" fmla="*/ 1193 h 1975"/>
              <a:gd name="T46" fmla="*/ 130 w 2377"/>
              <a:gd name="T47" fmla="*/ 1236 h 1975"/>
              <a:gd name="T48" fmla="*/ 184 w 2377"/>
              <a:gd name="T49" fmla="*/ 1245 h 1975"/>
              <a:gd name="T50" fmla="*/ 243 w 2377"/>
              <a:gd name="T51" fmla="*/ 1233 h 1975"/>
              <a:gd name="T52" fmla="*/ 283 w 2377"/>
              <a:gd name="T53" fmla="*/ 1206 h 1975"/>
              <a:gd name="T54" fmla="*/ 314 w 2377"/>
              <a:gd name="T55" fmla="*/ 1166 h 1975"/>
              <a:gd name="T56" fmla="*/ 340 w 2377"/>
              <a:gd name="T57" fmla="*/ 1133 h 1975"/>
              <a:gd name="T58" fmla="*/ 365 w 2377"/>
              <a:gd name="T59" fmla="*/ 1124 h 1975"/>
              <a:gd name="T60" fmla="*/ 388 w 2377"/>
              <a:gd name="T61" fmla="*/ 1139 h 1975"/>
              <a:gd name="T62" fmla="*/ 395 w 2377"/>
              <a:gd name="T63" fmla="*/ 1178 h 1975"/>
              <a:gd name="T64" fmla="*/ 1199 w 2377"/>
              <a:gd name="T65" fmla="*/ 1975 h 1975"/>
              <a:gd name="T66" fmla="*/ 1229 w 2377"/>
              <a:gd name="T67" fmla="*/ 1970 h 1975"/>
              <a:gd name="T68" fmla="*/ 1250 w 2377"/>
              <a:gd name="T69" fmla="*/ 1951 h 1975"/>
              <a:gd name="T70" fmla="*/ 1247 w 2377"/>
              <a:gd name="T71" fmla="*/ 1925 h 1975"/>
              <a:gd name="T72" fmla="*/ 1222 w 2377"/>
              <a:gd name="T73" fmla="*/ 1900 h 1975"/>
              <a:gd name="T74" fmla="*/ 1186 w 2377"/>
              <a:gd name="T75" fmla="*/ 1878 h 1975"/>
              <a:gd name="T76" fmla="*/ 1150 w 2377"/>
              <a:gd name="T77" fmla="*/ 1834 h 1975"/>
              <a:gd name="T78" fmla="*/ 1132 w 2377"/>
              <a:gd name="T79" fmla="*/ 1780 h 1975"/>
              <a:gd name="T80" fmla="*/ 1135 w 2377"/>
              <a:gd name="T81" fmla="*/ 1728 h 1975"/>
              <a:gd name="T82" fmla="*/ 1169 w 2377"/>
              <a:gd name="T83" fmla="*/ 1662 h 1975"/>
              <a:gd name="T84" fmla="*/ 1232 w 2377"/>
              <a:gd name="T85" fmla="*/ 1611 h 1975"/>
              <a:gd name="T86" fmla="*/ 1314 w 2377"/>
              <a:gd name="T87" fmla="*/ 1585 h 1975"/>
              <a:gd name="T88" fmla="*/ 1383 w 2377"/>
              <a:gd name="T89" fmla="*/ 1582 h 1975"/>
              <a:gd name="T90" fmla="*/ 1470 w 2377"/>
              <a:gd name="T91" fmla="*/ 1602 h 1975"/>
              <a:gd name="T92" fmla="*/ 1537 w 2377"/>
              <a:gd name="T93" fmla="*/ 1647 h 1975"/>
              <a:gd name="T94" fmla="*/ 1579 w 2377"/>
              <a:gd name="T95" fmla="*/ 1710 h 1975"/>
              <a:gd name="T96" fmla="*/ 1589 w 2377"/>
              <a:gd name="T97" fmla="*/ 1764 h 1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77" h="1975">
                <a:moveTo>
                  <a:pt x="1589" y="1764"/>
                </a:moveTo>
                <a:lnTo>
                  <a:pt x="1589" y="1764"/>
                </a:lnTo>
                <a:lnTo>
                  <a:pt x="1588" y="1780"/>
                </a:lnTo>
                <a:lnTo>
                  <a:pt x="1586" y="1797"/>
                </a:lnTo>
                <a:lnTo>
                  <a:pt x="1582" y="1810"/>
                </a:lnTo>
                <a:lnTo>
                  <a:pt x="1577" y="1822"/>
                </a:lnTo>
                <a:lnTo>
                  <a:pt x="1571" y="1834"/>
                </a:lnTo>
                <a:lnTo>
                  <a:pt x="1564" y="1845"/>
                </a:lnTo>
                <a:lnTo>
                  <a:pt x="1556" y="1855"/>
                </a:lnTo>
                <a:lnTo>
                  <a:pt x="1549" y="1863"/>
                </a:lnTo>
                <a:lnTo>
                  <a:pt x="1534" y="1878"/>
                </a:lnTo>
                <a:lnTo>
                  <a:pt x="1522" y="1886"/>
                </a:lnTo>
                <a:lnTo>
                  <a:pt x="1509" y="1894"/>
                </a:lnTo>
                <a:lnTo>
                  <a:pt x="1509" y="1894"/>
                </a:lnTo>
                <a:lnTo>
                  <a:pt x="1498" y="1900"/>
                </a:lnTo>
                <a:lnTo>
                  <a:pt x="1489" y="1906"/>
                </a:lnTo>
                <a:lnTo>
                  <a:pt x="1483" y="1912"/>
                </a:lnTo>
                <a:lnTo>
                  <a:pt x="1477" y="1919"/>
                </a:lnTo>
                <a:lnTo>
                  <a:pt x="1473" y="1925"/>
                </a:lnTo>
                <a:lnTo>
                  <a:pt x="1470" y="1933"/>
                </a:lnTo>
                <a:lnTo>
                  <a:pt x="1468" y="1939"/>
                </a:lnTo>
                <a:lnTo>
                  <a:pt x="1468" y="1945"/>
                </a:lnTo>
                <a:lnTo>
                  <a:pt x="1470" y="1951"/>
                </a:lnTo>
                <a:lnTo>
                  <a:pt x="1473" y="1957"/>
                </a:lnTo>
                <a:lnTo>
                  <a:pt x="1477" y="1963"/>
                </a:lnTo>
                <a:lnTo>
                  <a:pt x="1483" y="1967"/>
                </a:lnTo>
                <a:lnTo>
                  <a:pt x="1491" y="1970"/>
                </a:lnTo>
                <a:lnTo>
                  <a:pt x="1500" y="1973"/>
                </a:lnTo>
                <a:lnTo>
                  <a:pt x="1509" y="1975"/>
                </a:lnTo>
                <a:lnTo>
                  <a:pt x="1521" y="1975"/>
                </a:lnTo>
                <a:lnTo>
                  <a:pt x="2377" y="1975"/>
                </a:lnTo>
                <a:lnTo>
                  <a:pt x="2377" y="0"/>
                </a:lnTo>
                <a:lnTo>
                  <a:pt x="398" y="0"/>
                </a:lnTo>
                <a:lnTo>
                  <a:pt x="398" y="454"/>
                </a:lnTo>
                <a:lnTo>
                  <a:pt x="395" y="454"/>
                </a:lnTo>
                <a:lnTo>
                  <a:pt x="395" y="855"/>
                </a:lnTo>
                <a:lnTo>
                  <a:pt x="395" y="855"/>
                </a:lnTo>
                <a:lnTo>
                  <a:pt x="395" y="867"/>
                </a:lnTo>
                <a:lnTo>
                  <a:pt x="393" y="877"/>
                </a:lnTo>
                <a:lnTo>
                  <a:pt x="390" y="886"/>
                </a:lnTo>
                <a:lnTo>
                  <a:pt x="388" y="894"/>
                </a:lnTo>
                <a:lnTo>
                  <a:pt x="383" y="900"/>
                </a:lnTo>
                <a:lnTo>
                  <a:pt x="377" y="904"/>
                </a:lnTo>
                <a:lnTo>
                  <a:pt x="371" y="907"/>
                </a:lnTo>
                <a:lnTo>
                  <a:pt x="365" y="909"/>
                </a:lnTo>
                <a:lnTo>
                  <a:pt x="359" y="909"/>
                </a:lnTo>
                <a:lnTo>
                  <a:pt x="353" y="907"/>
                </a:lnTo>
                <a:lnTo>
                  <a:pt x="346" y="904"/>
                </a:lnTo>
                <a:lnTo>
                  <a:pt x="340" y="900"/>
                </a:lnTo>
                <a:lnTo>
                  <a:pt x="332" y="894"/>
                </a:lnTo>
                <a:lnTo>
                  <a:pt x="326" y="886"/>
                </a:lnTo>
                <a:lnTo>
                  <a:pt x="320" y="877"/>
                </a:lnTo>
                <a:lnTo>
                  <a:pt x="314" y="867"/>
                </a:lnTo>
                <a:lnTo>
                  <a:pt x="314" y="867"/>
                </a:lnTo>
                <a:lnTo>
                  <a:pt x="307" y="855"/>
                </a:lnTo>
                <a:lnTo>
                  <a:pt x="298" y="842"/>
                </a:lnTo>
                <a:lnTo>
                  <a:pt x="283" y="827"/>
                </a:lnTo>
                <a:lnTo>
                  <a:pt x="275" y="819"/>
                </a:lnTo>
                <a:lnTo>
                  <a:pt x="265" y="813"/>
                </a:lnTo>
                <a:lnTo>
                  <a:pt x="254" y="806"/>
                </a:lnTo>
                <a:lnTo>
                  <a:pt x="243" y="800"/>
                </a:lnTo>
                <a:lnTo>
                  <a:pt x="231" y="795"/>
                </a:lnTo>
                <a:lnTo>
                  <a:pt x="217" y="791"/>
                </a:lnTo>
                <a:lnTo>
                  <a:pt x="201" y="788"/>
                </a:lnTo>
                <a:lnTo>
                  <a:pt x="184" y="788"/>
                </a:lnTo>
                <a:lnTo>
                  <a:pt x="184" y="788"/>
                </a:lnTo>
                <a:lnTo>
                  <a:pt x="166" y="788"/>
                </a:lnTo>
                <a:lnTo>
                  <a:pt x="148" y="792"/>
                </a:lnTo>
                <a:lnTo>
                  <a:pt x="130" y="797"/>
                </a:lnTo>
                <a:lnTo>
                  <a:pt x="112" y="806"/>
                </a:lnTo>
                <a:lnTo>
                  <a:pt x="98" y="815"/>
                </a:lnTo>
                <a:lnTo>
                  <a:pt x="83" y="827"/>
                </a:lnTo>
                <a:lnTo>
                  <a:pt x="68" y="840"/>
                </a:lnTo>
                <a:lnTo>
                  <a:pt x="54" y="855"/>
                </a:lnTo>
                <a:lnTo>
                  <a:pt x="42" y="870"/>
                </a:lnTo>
                <a:lnTo>
                  <a:pt x="32" y="888"/>
                </a:lnTo>
                <a:lnTo>
                  <a:pt x="23" y="907"/>
                </a:lnTo>
                <a:lnTo>
                  <a:pt x="15" y="927"/>
                </a:lnTo>
                <a:lnTo>
                  <a:pt x="9" y="948"/>
                </a:lnTo>
                <a:lnTo>
                  <a:pt x="5" y="970"/>
                </a:lnTo>
                <a:lnTo>
                  <a:pt x="2" y="993"/>
                </a:lnTo>
                <a:lnTo>
                  <a:pt x="0" y="1016"/>
                </a:lnTo>
                <a:lnTo>
                  <a:pt x="0" y="1016"/>
                </a:lnTo>
                <a:lnTo>
                  <a:pt x="2" y="1040"/>
                </a:lnTo>
                <a:lnTo>
                  <a:pt x="5" y="1063"/>
                </a:lnTo>
                <a:lnTo>
                  <a:pt x="9" y="1085"/>
                </a:lnTo>
                <a:lnTo>
                  <a:pt x="15" y="1106"/>
                </a:lnTo>
                <a:lnTo>
                  <a:pt x="23" y="1126"/>
                </a:lnTo>
                <a:lnTo>
                  <a:pt x="32" y="1145"/>
                </a:lnTo>
                <a:lnTo>
                  <a:pt x="42" y="1163"/>
                </a:lnTo>
                <a:lnTo>
                  <a:pt x="54" y="1179"/>
                </a:lnTo>
                <a:lnTo>
                  <a:pt x="68" y="1193"/>
                </a:lnTo>
                <a:lnTo>
                  <a:pt x="83" y="1206"/>
                </a:lnTo>
                <a:lnTo>
                  <a:pt x="98" y="1218"/>
                </a:lnTo>
                <a:lnTo>
                  <a:pt x="112" y="1227"/>
                </a:lnTo>
                <a:lnTo>
                  <a:pt x="130" y="1236"/>
                </a:lnTo>
                <a:lnTo>
                  <a:pt x="148" y="1241"/>
                </a:lnTo>
                <a:lnTo>
                  <a:pt x="166" y="1245"/>
                </a:lnTo>
                <a:lnTo>
                  <a:pt x="184" y="1245"/>
                </a:lnTo>
                <a:lnTo>
                  <a:pt x="184" y="1245"/>
                </a:lnTo>
                <a:lnTo>
                  <a:pt x="201" y="1245"/>
                </a:lnTo>
                <a:lnTo>
                  <a:pt x="217" y="1242"/>
                </a:lnTo>
                <a:lnTo>
                  <a:pt x="231" y="1239"/>
                </a:lnTo>
                <a:lnTo>
                  <a:pt x="243" y="1233"/>
                </a:lnTo>
                <a:lnTo>
                  <a:pt x="254" y="1227"/>
                </a:lnTo>
                <a:lnTo>
                  <a:pt x="265" y="1220"/>
                </a:lnTo>
                <a:lnTo>
                  <a:pt x="275" y="1214"/>
                </a:lnTo>
                <a:lnTo>
                  <a:pt x="283" y="1206"/>
                </a:lnTo>
                <a:lnTo>
                  <a:pt x="298" y="1191"/>
                </a:lnTo>
                <a:lnTo>
                  <a:pt x="307" y="1178"/>
                </a:lnTo>
                <a:lnTo>
                  <a:pt x="314" y="1166"/>
                </a:lnTo>
                <a:lnTo>
                  <a:pt x="314" y="1166"/>
                </a:lnTo>
                <a:lnTo>
                  <a:pt x="320" y="1155"/>
                </a:lnTo>
                <a:lnTo>
                  <a:pt x="326" y="1147"/>
                </a:lnTo>
                <a:lnTo>
                  <a:pt x="332" y="1139"/>
                </a:lnTo>
                <a:lnTo>
                  <a:pt x="340" y="1133"/>
                </a:lnTo>
                <a:lnTo>
                  <a:pt x="346" y="1129"/>
                </a:lnTo>
                <a:lnTo>
                  <a:pt x="353" y="1126"/>
                </a:lnTo>
                <a:lnTo>
                  <a:pt x="359" y="1124"/>
                </a:lnTo>
                <a:lnTo>
                  <a:pt x="365" y="1124"/>
                </a:lnTo>
                <a:lnTo>
                  <a:pt x="371" y="1126"/>
                </a:lnTo>
                <a:lnTo>
                  <a:pt x="377" y="1129"/>
                </a:lnTo>
                <a:lnTo>
                  <a:pt x="383" y="1133"/>
                </a:lnTo>
                <a:lnTo>
                  <a:pt x="388" y="1139"/>
                </a:lnTo>
                <a:lnTo>
                  <a:pt x="390" y="1147"/>
                </a:lnTo>
                <a:lnTo>
                  <a:pt x="393" y="1155"/>
                </a:lnTo>
                <a:lnTo>
                  <a:pt x="395" y="1166"/>
                </a:lnTo>
                <a:lnTo>
                  <a:pt x="395" y="1178"/>
                </a:lnTo>
                <a:lnTo>
                  <a:pt x="395" y="1429"/>
                </a:lnTo>
                <a:lnTo>
                  <a:pt x="398" y="1429"/>
                </a:lnTo>
                <a:lnTo>
                  <a:pt x="398" y="1975"/>
                </a:lnTo>
                <a:lnTo>
                  <a:pt x="1199" y="1975"/>
                </a:lnTo>
                <a:lnTo>
                  <a:pt x="1199" y="1975"/>
                </a:lnTo>
                <a:lnTo>
                  <a:pt x="1211" y="1975"/>
                </a:lnTo>
                <a:lnTo>
                  <a:pt x="1220" y="1973"/>
                </a:lnTo>
                <a:lnTo>
                  <a:pt x="1229" y="1970"/>
                </a:lnTo>
                <a:lnTo>
                  <a:pt x="1237" y="1967"/>
                </a:lnTo>
                <a:lnTo>
                  <a:pt x="1242" y="1963"/>
                </a:lnTo>
                <a:lnTo>
                  <a:pt x="1247" y="1957"/>
                </a:lnTo>
                <a:lnTo>
                  <a:pt x="1250" y="1951"/>
                </a:lnTo>
                <a:lnTo>
                  <a:pt x="1251" y="1945"/>
                </a:lnTo>
                <a:lnTo>
                  <a:pt x="1251" y="1939"/>
                </a:lnTo>
                <a:lnTo>
                  <a:pt x="1250" y="1933"/>
                </a:lnTo>
                <a:lnTo>
                  <a:pt x="1247" y="1925"/>
                </a:lnTo>
                <a:lnTo>
                  <a:pt x="1242" y="1919"/>
                </a:lnTo>
                <a:lnTo>
                  <a:pt x="1238" y="1912"/>
                </a:lnTo>
                <a:lnTo>
                  <a:pt x="1231" y="1906"/>
                </a:lnTo>
                <a:lnTo>
                  <a:pt x="1222" y="1900"/>
                </a:lnTo>
                <a:lnTo>
                  <a:pt x="1211" y="1894"/>
                </a:lnTo>
                <a:lnTo>
                  <a:pt x="1211" y="1894"/>
                </a:lnTo>
                <a:lnTo>
                  <a:pt x="1198" y="1886"/>
                </a:lnTo>
                <a:lnTo>
                  <a:pt x="1186" y="1878"/>
                </a:lnTo>
                <a:lnTo>
                  <a:pt x="1171" y="1863"/>
                </a:lnTo>
                <a:lnTo>
                  <a:pt x="1163" y="1855"/>
                </a:lnTo>
                <a:lnTo>
                  <a:pt x="1156" y="1845"/>
                </a:lnTo>
                <a:lnTo>
                  <a:pt x="1150" y="1834"/>
                </a:lnTo>
                <a:lnTo>
                  <a:pt x="1142" y="1822"/>
                </a:lnTo>
                <a:lnTo>
                  <a:pt x="1138" y="1810"/>
                </a:lnTo>
                <a:lnTo>
                  <a:pt x="1133" y="1797"/>
                </a:lnTo>
                <a:lnTo>
                  <a:pt x="1132" y="1780"/>
                </a:lnTo>
                <a:lnTo>
                  <a:pt x="1130" y="1764"/>
                </a:lnTo>
                <a:lnTo>
                  <a:pt x="1130" y="1764"/>
                </a:lnTo>
                <a:lnTo>
                  <a:pt x="1132" y="1746"/>
                </a:lnTo>
                <a:lnTo>
                  <a:pt x="1135" y="1728"/>
                </a:lnTo>
                <a:lnTo>
                  <a:pt x="1141" y="1710"/>
                </a:lnTo>
                <a:lnTo>
                  <a:pt x="1148" y="1692"/>
                </a:lnTo>
                <a:lnTo>
                  <a:pt x="1159" y="1677"/>
                </a:lnTo>
                <a:lnTo>
                  <a:pt x="1169" y="1662"/>
                </a:lnTo>
                <a:lnTo>
                  <a:pt x="1183" y="1647"/>
                </a:lnTo>
                <a:lnTo>
                  <a:pt x="1198" y="1634"/>
                </a:lnTo>
                <a:lnTo>
                  <a:pt x="1214" y="1622"/>
                </a:lnTo>
                <a:lnTo>
                  <a:pt x="1232" y="1611"/>
                </a:lnTo>
                <a:lnTo>
                  <a:pt x="1250" y="1602"/>
                </a:lnTo>
                <a:lnTo>
                  <a:pt x="1271" y="1595"/>
                </a:lnTo>
                <a:lnTo>
                  <a:pt x="1292" y="1589"/>
                </a:lnTo>
                <a:lnTo>
                  <a:pt x="1314" y="1585"/>
                </a:lnTo>
                <a:lnTo>
                  <a:pt x="1337" y="1582"/>
                </a:lnTo>
                <a:lnTo>
                  <a:pt x="1361" y="1580"/>
                </a:lnTo>
                <a:lnTo>
                  <a:pt x="1361" y="1580"/>
                </a:lnTo>
                <a:lnTo>
                  <a:pt x="1383" y="1582"/>
                </a:lnTo>
                <a:lnTo>
                  <a:pt x="1405" y="1585"/>
                </a:lnTo>
                <a:lnTo>
                  <a:pt x="1428" y="1589"/>
                </a:lnTo>
                <a:lnTo>
                  <a:pt x="1449" y="1595"/>
                </a:lnTo>
                <a:lnTo>
                  <a:pt x="1470" y="1602"/>
                </a:lnTo>
                <a:lnTo>
                  <a:pt x="1488" y="1611"/>
                </a:lnTo>
                <a:lnTo>
                  <a:pt x="1506" y="1622"/>
                </a:lnTo>
                <a:lnTo>
                  <a:pt x="1522" y="1634"/>
                </a:lnTo>
                <a:lnTo>
                  <a:pt x="1537" y="1647"/>
                </a:lnTo>
                <a:lnTo>
                  <a:pt x="1550" y="1662"/>
                </a:lnTo>
                <a:lnTo>
                  <a:pt x="1561" y="1677"/>
                </a:lnTo>
                <a:lnTo>
                  <a:pt x="1571" y="1692"/>
                </a:lnTo>
                <a:lnTo>
                  <a:pt x="1579" y="1710"/>
                </a:lnTo>
                <a:lnTo>
                  <a:pt x="1585" y="1728"/>
                </a:lnTo>
                <a:lnTo>
                  <a:pt x="1588" y="1746"/>
                </a:lnTo>
                <a:lnTo>
                  <a:pt x="1589" y="1764"/>
                </a:lnTo>
                <a:lnTo>
                  <a:pt x="1589" y="1764"/>
                </a:lnTo>
                <a:close/>
              </a:path>
            </a:pathLst>
          </a:custGeom>
          <a:solidFill>
            <a:schemeClr val="accent3">
              <a:lumMod val="75000"/>
            </a:schemeClr>
          </a:solidFill>
          <a:ln w="28575">
            <a:solidFill>
              <a:schemeClr val="bg1">
                <a:lumMod val="50000"/>
              </a:schemeClr>
            </a:solidFill>
            <a:prstDash val="solid"/>
            <a:round/>
            <a:headEnd/>
            <a:tailEnd/>
          </a:ln>
        </p:spPr>
        <p:txBody>
          <a:bodyPr lIns="91440" tIns="45720" rIns="91440" bIns="360000" anchor="ctr"/>
          <a:lstStyle/>
          <a:p>
            <a:r>
              <a:rPr lang="en-GB">
                <a:ea typeface="Calibri"/>
                <a:cs typeface="Calibri"/>
              </a:rPr>
              <a:t>	Nursery concerned 	about soiled clothing 	and full nappies on </a:t>
            </a:r>
          </a:p>
          <a:p>
            <a:r>
              <a:rPr lang="en-GB">
                <a:ea typeface="Calibri"/>
                <a:cs typeface="Calibri"/>
              </a:rPr>
              <a:t>	arrival in the	mornings.            </a:t>
            </a:r>
            <a:endParaRPr lang="en-US">
              <a:ea typeface="Calibri"/>
              <a:cs typeface="Calibri"/>
            </a:endParaRPr>
          </a:p>
        </p:txBody>
      </p:sp>
      <p:sp>
        <p:nvSpPr>
          <p:cNvPr id="8" name="Freeform 13">
            <a:extLst>
              <a:ext uri="{FF2B5EF4-FFF2-40B4-BE49-F238E27FC236}">
                <a16:creationId xmlns:a16="http://schemas.microsoft.com/office/drawing/2014/main" id="{59BB940E-BFD8-6622-0483-751515DE8000}"/>
              </a:ext>
            </a:extLst>
          </p:cNvPr>
          <p:cNvSpPr>
            <a:spLocks/>
          </p:cNvSpPr>
          <p:nvPr/>
        </p:nvSpPr>
        <p:spPr bwMode="auto">
          <a:xfrm>
            <a:off x="8744158" y="4107035"/>
            <a:ext cx="2655082" cy="2360437"/>
          </a:xfrm>
          <a:custGeom>
            <a:avLst/>
            <a:gdLst>
              <a:gd name="T0" fmla="*/ 179 w 1976"/>
              <a:gd name="T1" fmla="*/ 1584 h 2375"/>
              <a:gd name="T2" fmla="*/ 130 w 1976"/>
              <a:gd name="T3" fmla="*/ 1563 h 2375"/>
              <a:gd name="T4" fmla="*/ 88 w 1976"/>
              <a:gd name="T5" fmla="*/ 1520 h 2375"/>
              <a:gd name="T6" fmla="*/ 70 w 1976"/>
              <a:gd name="T7" fmla="*/ 1489 h 2375"/>
              <a:gd name="T8" fmla="*/ 43 w 1976"/>
              <a:gd name="T9" fmla="*/ 1468 h 2375"/>
              <a:gd name="T10" fmla="*/ 18 w 1976"/>
              <a:gd name="T11" fmla="*/ 1472 h 2375"/>
              <a:gd name="T12" fmla="*/ 1 w 1976"/>
              <a:gd name="T13" fmla="*/ 1498 h 2375"/>
              <a:gd name="T14" fmla="*/ 1976 w 1976"/>
              <a:gd name="T15" fmla="*/ 2375 h 2375"/>
              <a:gd name="T16" fmla="*/ 1120 w 1976"/>
              <a:gd name="T17" fmla="*/ 394 h 2375"/>
              <a:gd name="T18" fmla="*/ 1088 w 1976"/>
              <a:gd name="T19" fmla="*/ 390 h 2375"/>
              <a:gd name="T20" fmla="*/ 1069 w 1976"/>
              <a:gd name="T21" fmla="*/ 370 h 2375"/>
              <a:gd name="T22" fmla="*/ 1070 w 1976"/>
              <a:gd name="T23" fmla="*/ 345 h 2375"/>
              <a:gd name="T24" fmla="*/ 1097 w 1976"/>
              <a:gd name="T25" fmla="*/ 318 h 2375"/>
              <a:gd name="T26" fmla="*/ 1133 w 1976"/>
              <a:gd name="T27" fmla="*/ 296 h 2375"/>
              <a:gd name="T28" fmla="*/ 1169 w 1976"/>
              <a:gd name="T29" fmla="*/ 254 h 2375"/>
              <a:gd name="T30" fmla="*/ 1187 w 1976"/>
              <a:gd name="T31" fmla="*/ 200 h 2375"/>
              <a:gd name="T32" fmla="*/ 1184 w 1976"/>
              <a:gd name="T33" fmla="*/ 146 h 2375"/>
              <a:gd name="T34" fmla="*/ 1149 w 1976"/>
              <a:gd name="T35" fmla="*/ 80 h 2375"/>
              <a:gd name="T36" fmla="*/ 1087 w 1976"/>
              <a:gd name="T37" fmla="*/ 31 h 2375"/>
              <a:gd name="T38" fmla="*/ 1004 w 1976"/>
              <a:gd name="T39" fmla="*/ 3 h 2375"/>
              <a:gd name="T40" fmla="*/ 936 w 1976"/>
              <a:gd name="T41" fmla="*/ 1 h 2375"/>
              <a:gd name="T42" fmla="*/ 849 w 1976"/>
              <a:gd name="T43" fmla="*/ 22 h 2375"/>
              <a:gd name="T44" fmla="*/ 782 w 1976"/>
              <a:gd name="T45" fmla="*/ 67 h 2375"/>
              <a:gd name="T46" fmla="*/ 740 w 1976"/>
              <a:gd name="T47" fmla="*/ 130 h 2375"/>
              <a:gd name="T48" fmla="*/ 729 w 1976"/>
              <a:gd name="T49" fmla="*/ 184 h 2375"/>
              <a:gd name="T50" fmla="*/ 741 w 1976"/>
              <a:gd name="T51" fmla="*/ 242 h 2375"/>
              <a:gd name="T52" fmla="*/ 770 w 1976"/>
              <a:gd name="T53" fmla="*/ 282 h 2375"/>
              <a:gd name="T54" fmla="*/ 810 w 1976"/>
              <a:gd name="T55" fmla="*/ 314 h 2375"/>
              <a:gd name="T56" fmla="*/ 841 w 1976"/>
              <a:gd name="T57" fmla="*/ 338 h 2375"/>
              <a:gd name="T58" fmla="*/ 850 w 1976"/>
              <a:gd name="T59" fmla="*/ 364 h 2375"/>
              <a:gd name="T60" fmla="*/ 836 w 1976"/>
              <a:gd name="T61" fmla="*/ 385 h 2375"/>
              <a:gd name="T62" fmla="*/ 798 w 1976"/>
              <a:gd name="T63" fmla="*/ 394 h 2375"/>
              <a:gd name="T64" fmla="*/ 0 w 1976"/>
              <a:gd name="T65" fmla="*/ 1199 h 2375"/>
              <a:gd name="T66" fmla="*/ 4 w 1976"/>
              <a:gd name="T67" fmla="*/ 1228 h 2375"/>
              <a:gd name="T68" fmla="*/ 24 w 1976"/>
              <a:gd name="T69" fmla="*/ 1249 h 2375"/>
              <a:gd name="T70" fmla="*/ 49 w 1976"/>
              <a:gd name="T71" fmla="*/ 1246 h 2375"/>
              <a:gd name="T72" fmla="*/ 76 w 1976"/>
              <a:gd name="T73" fmla="*/ 1219 h 2375"/>
              <a:gd name="T74" fmla="*/ 99 w 1976"/>
              <a:gd name="T75" fmla="*/ 1185 h 2375"/>
              <a:gd name="T76" fmla="*/ 140 w 1976"/>
              <a:gd name="T77" fmla="*/ 1148 h 2375"/>
              <a:gd name="T78" fmla="*/ 194 w 1976"/>
              <a:gd name="T79" fmla="*/ 1130 h 2375"/>
              <a:gd name="T80" fmla="*/ 248 w 1976"/>
              <a:gd name="T81" fmla="*/ 1134 h 2375"/>
              <a:gd name="T82" fmla="*/ 314 w 1976"/>
              <a:gd name="T83" fmla="*/ 1169 h 2375"/>
              <a:gd name="T84" fmla="*/ 363 w 1976"/>
              <a:gd name="T85" fmla="*/ 1230 h 2375"/>
              <a:gd name="T86" fmla="*/ 392 w 1976"/>
              <a:gd name="T87" fmla="*/ 1312 h 2375"/>
              <a:gd name="T88" fmla="*/ 393 w 1976"/>
              <a:gd name="T89" fmla="*/ 1382 h 2375"/>
              <a:gd name="T90" fmla="*/ 372 w 1976"/>
              <a:gd name="T91" fmla="*/ 1468 h 2375"/>
              <a:gd name="T92" fmla="*/ 327 w 1976"/>
              <a:gd name="T93" fmla="*/ 1536 h 2375"/>
              <a:gd name="T94" fmla="*/ 265 w 1976"/>
              <a:gd name="T95" fmla="*/ 1578 h 2375"/>
              <a:gd name="T96" fmla="*/ 211 w 1976"/>
              <a:gd name="T97" fmla="*/ 1589 h 2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6" h="2375">
                <a:moveTo>
                  <a:pt x="211" y="1589"/>
                </a:moveTo>
                <a:lnTo>
                  <a:pt x="211" y="1589"/>
                </a:lnTo>
                <a:lnTo>
                  <a:pt x="194" y="1587"/>
                </a:lnTo>
                <a:lnTo>
                  <a:pt x="179" y="1584"/>
                </a:lnTo>
                <a:lnTo>
                  <a:pt x="164" y="1581"/>
                </a:lnTo>
                <a:lnTo>
                  <a:pt x="152" y="1575"/>
                </a:lnTo>
                <a:lnTo>
                  <a:pt x="140" y="1569"/>
                </a:lnTo>
                <a:lnTo>
                  <a:pt x="130" y="1563"/>
                </a:lnTo>
                <a:lnTo>
                  <a:pt x="121" y="1556"/>
                </a:lnTo>
                <a:lnTo>
                  <a:pt x="112" y="1548"/>
                </a:lnTo>
                <a:lnTo>
                  <a:pt x="99" y="1533"/>
                </a:lnTo>
                <a:lnTo>
                  <a:pt x="88" y="1520"/>
                </a:lnTo>
                <a:lnTo>
                  <a:pt x="81" y="1508"/>
                </a:lnTo>
                <a:lnTo>
                  <a:pt x="81" y="1508"/>
                </a:lnTo>
                <a:lnTo>
                  <a:pt x="76" y="1498"/>
                </a:lnTo>
                <a:lnTo>
                  <a:pt x="70" y="1489"/>
                </a:lnTo>
                <a:lnTo>
                  <a:pt x="63" y="1481"/>
                </a:lnTo>
                <a:lnTo>
                  <a:pt x="57" y="1475"/>
                </a:lnTo>
                <a:lnTo>
                  <a:pt x="49" y="1471"/>
                </a:lnTo>
                <a:lnTo>
                  <a:pt x="43" y="1468"/>
                </a:lnTo>
                <a:lnTo>
                  <a:pt x="36" y="1468"/>
                </a:lnTo>
                <a:lnTo>
                  <a:pt x="30" y="1468"/>
                </a:lnTo>
                <a:lnTo>
                  <a:pt x="24" y="1469"/>
                </a:lnTo>
                <a:lnTo>
                  <a:pt x="18" y="1472"/>
                </a:lnTo>
                <a:lnTo>
                  <a:pt x="13" y="1477"/>
                </a:lnTo>
                <a:lnTo>
                  <a:pt x="9" y="1483"/>
                </a:lnTo>
                <a:lnTo>
                  <a:pt x="4" y="1489"/>
                </a:lnTo>
                <a:lnTo>
                  <a:pt x="1" y="1498"/>
                </a:lnTo>
                <a:lnTo>
                  <a:pt x="0" y="1508"/>
                </a:lnTo>
                <a:lnTo>
                  <a:pt x="0" y="1520"/>
                </a:lnTo>
                <a:lnTo>
                  <a:pt x="0" y="2375"/>
                </a:lnTo>
                <a:lnTo>
                  <a:pt x="1976" y="2375"/>
                </a:lnTo>
                <a:lnTo>
                  <a:pt x="1976" y="396"/>
                </a:lnTo>
                <a:lnTo>
                  <a:pt x="1522" y="396"/>
                </a:lnTo>
                <a:lnTo>
                  <a:pt x="1522" y="394"/>
                </a:lnTo>
                <a:lnTo>
                  <a:pt x="1120" y="394"/>
                </a:lnTo>
                <a:lnTo>
                  <a:pt x="1120" y="394"/>
                </a:lnTo>
                <a:lnTo>
                  <a:pt x="1108" y="394"/>
                </a:lnTo>
                <a:lnTo>
                  <a:pt x="1097" y="393"/>
                </a:lnTo>
                <a:lnTo>
                  <a:pt x="1088" y="390"/>
                </a:lnTo>
                <a:lnTo>
                  <a:pt x="1082" y="385"/>
                </a:lnTo>
                <a:lnTo>
                  <a:pt x="1076" y="381"/>
                </a:lnTo>
                <a:lnTo>
                  <a:pt x="1072" y="376"/>
                </a:lnTo>
                <a:lnTo>
                  <a:pt x="1069" y="370"/>
                </a:lnTo>
                <a:lnTo>
                  <a:pt x="1067" y="364"/>
                </a:lnTo>
                <a:lnTo>
                  <a:pt x="1067" y="358"/>
                </a:lnTo>
                <a:lnTo>
                  <a:pt x="1067" y="351"/>
                </a:lnTo>
                <a:lnTo>
                  <a:pt x="1070" y="345"/>
                </a:lnTo>
                <a:lnTo>
                  <a:pt x="1075" y="338"/>
                </a:lnTo>
                <a:lnTo>
                  <a:pt x="1081" y="332"/>
                </a:lnTo>
                <a:lnTo>
                  <a:pt x="1088" y="324"/>
                </a:lnTo>
                <a:lnTo>
                  <a:pt x="1097" y="318"/>
                </a:lnTo>
                <a:lnTo>
                  <a:pt x="1108" y="314"/>
                </a:lnTo>
                <a:lnTo>
                  <a:pt x="1108" y="314"/>
                </a:lnTo>
                <a:lnTo>
                  <a:pt x="1120" y="306"/>
                </a:lnTo>
                <a:lnTo>
                  <a:pt x="1133" y="296"/>
                </a:lnTo>
                <a:lnTo>
                  <a:pt x="1148" y="282"/>
                </a:lnTo>
                <a:lnTo>
                  <a:pt x="1155" y="273"/>
                </a:lnTo>
                <a:lnTo>
                  <a:pt x="1163" y="264"/>
                </a:lnTo>
                <a:lnTo>
                  <a:pt x="1169" y="254"/>
                </a:lnTo>
                <a:lnTo>
                  <a:pt x="1175" y="242"/>
                </a:lnTo>
                <a:lnTo>
                  <a:pt x="1181" y="230"/>
                </a:lnTo>
                <a:lnTo>
                  <a:pt x="1184" y="215"/>
                </a:lnTo>
                <a:lnTo>
                  <a:pt x="1187" y="200"/>
                </a:lnTo>
                <a:lnTo>
                  <a:pt x="1188" y="184"/>
                </a:lnTo>
                <a:lnTo>
                  <a:pt x="1188" y="184"/>
                </a:lnTo>
                <a:lnTo>
                  <a:pt x="1187" y="166"/>
                </a:lnTo>
                <a:lnTo>
                  <a:pt x="1184" y="146"/>
                </a:lnTo>
                <a:lnTo>
                  <a:pt x="1178" y="130"/>
                </a:lnTo>
                <a:lnTo>
                  <a:pt x="1170" y="112"/>
                </a:lnTo>
                <a:lnTo>
                  <a:pt x="1160" y="95"/>
                </a:lnTo>
                <a:lnTo>
                  <a:pt x="1149" y="80"/>
                </a:lnTo>
                <a:lnTo>
                  <a:pt x="1136" y="67"/>
                </a:lnTo>
                <a:lnTo>
                  <a:pt x="1121" y="53"/>
                </a:lnTo>
                <a:lnTo>
                  <a:pt x="1105" y="42"/>
                </a:lnTo>
                <a:lnTo>
                  <a:pt x="1087" y="31"/>
                </a:lnTo>
                <a:lnTo>
                  <a:pt x="1067" y="22"/>
                </a:lnTo>
                <a:lnTo>
                  <a:pt x="1048" y="15"/>
                </a:lnTo>
                <a:lnTo>
                  <a:pt x="1027" y="7"/>
                </a:lnTo>
                <a:lnTo>
                  <a:pt x="1004" y="3"/>
                </a:lnTo>
                <a:lnTo>
                  <a:pt x="982" y="1"/>
                </a:lnTo>
                <a:lnTo>
                  <a:pt x="958" y="0"/>
                </a:lnTo>
                <a:lnTo>
                  <a:pt x="958" y="0"/>
                </a:lnTo>
                <a:lnTo>
                  <a:pt x="936" y="1"/>
                </a:lnTo>
                <a:lnTo>
                  <a:pt x="912" y="3"/>
                </a:lnTo>
                <a:lnTo>
                  <a:pt x="891" y="7"/>
                </a:lnTo>
                <a:lnTo>
                  <a:pt x="870" y="15"/>
                </a:lnTo>
                <a:lnTo>
                  <a:pt x="849" y="22"/>
                </a:lnTo>
                <a:lnTo>
                  <a:pt x="830" y="31"/>
                </a:lnTo>
                <a:lnTo>
                  <a:pt x="813" y="42"/>
                </a:lnTo>
                <a:lnTo>
                  <a:pt x="797" y="53"/>
                </a:lnTo>
                <a:lnTo>
                  <a:pt x="782" y="67"/>
                </a:lnTo>
                <a:lnTo>
                  <a:pt x="768" y="80"/>
                </a:lnTo>
                <a:lnTo>
                  <a:pt x="756" y="95"/>
                </a:lnTo>
                <a:lnTo>
                  <a:pt x="747" y="112"/>
                </a:lnTo>
                <a:lnTo>
                  <a:pt x="740" y="130"/>
                </a:lnTo>
                <a:lnTo>
                  <a:pt x="734" y="146"/>
                </a:lnTo>
                <a:lnTo>
                  <a:pt x="731" y="166"/>
                </a:lnTo>
                <a:lnTo>
                  <a:pt x="729" y="184"/>
                </a:lnTo>
                <a:lnTo>
                  <a:pt x="729" y="184"/>
                </a:lnTo>
                <a:lnTo>
                  <a:pt x="729" y="200"/>
                </a:lnTo>
                <a:lnTo>
                  <a:pt x="732" y="215"/>
                </a:lnTo>
                <a:lnTo>
                  <a:pt x="737" y="230"/>
                </a:lnTo>
                <a:lnTo>
                  <a:pt x="741" y="242"/>
                </a:lnTo>
                <a:lnTo>
                  <a:pt x="747" y="254"/>
                </a:lnTo>
                <a:lnTo>
                  <a:pt x="755" y="264"/>
                </a:lnTo>
                <a:lnTo>
                  <a:pt x="762" y="273"/>
                </a:lnTo>
                <a:lnTo>
                  <a:pt x="770" y="282"/>
                </a:lnTo>
                <a:lnTo>
                  <a:pt x="785" y="296"/>
                </a:lnTo>
                <a:lnTo>
                  <a:pt x="797" y="306"/>
                </a:lnTo>
                <a:lnTo>
                  <a:pt x="810" y="314"/>
                </a:lnTo>
                <a:lnTo>
                  <a:pt x="810" y="314"/>
                </a:lnTo>
                <a:lnTo>
                  <a:pt x="819" y="318"/>
                </a:lnTo>
                <a:lnTo>
                  <a:pt x="828" y="324"/>
                </a:lnTo>
                <a:lnTo>
                  <a:pt x="836" y="332"/>
                </a:lnTo>
                <a:lnTo>
                  <a:pt x="841" y="338"/>
                </a:lnTo>
                <a:lnTo>
                  <a:pt x="846" y="345"/>
                </a:lnTo>
                <a:lnTo>
                  <a:pt x="849" y="351"/>
                </a:lnTo>
                <a:lnTo>
                  <a:pt x="850" y="358"/>
                </a:lnTo>
                <a:lnTo>
                  <a:pt x="850" y="364"/>
                </a:lnTo>
                <a:lnTo>
                  <a:pt x="849" y="370"/>
                </a:lnTo>
                <a:lnTo>
                  <a:pt x="846" y="376"/>
                </a:lnTo>
                <a:lnTo>
                  <a:pt x="841" y="381"/>
                </a:lnTo>
                <a:lnTo>
                  <a:pt x="836" y="385"/>
                </a:lnTo>
                <a:lnTo>
                  <a:pt x="828" y="390"/>
                </a:lnTo>
                <a:lnTo>
                  <a:pt x="819" y="393"/>
                </a:lnTo>
                <a:lnTo>
                  <a:pt x="809" y="394"/>
                </a:lnTo>
                <a:lnTo>
                  <a:pt x="798" y="394"/>
                </a:lnTo>
                <a:lnTo>
                  <a:pt x="547" y="394"/>
                </a:lnTo>
                <a:lnTo>
                  <a:pt x="547" y="396"/>
                </a:lnTo>
                <a:lnTo>
                  <a:pt x="0" y="396"/>
                </a:lnTo>
                <a:lnTo>
                  <a:pt x="0" y="1199"/>
                </a:lnTo>
                <a:lnTo>
                  <a:pt x="0" y="1199"/>
                </a:lnTo>
                <a:lnTo>
                  <a:pt x="0" y="1209"/>
                </a:lnTo>
                <a:lnTo>
                  <a:pt x="1" y="1219"/>
                </a:lnTo>
                <a:lnTo>
                  <a:pt x="4" y="1228"/>
                </a:lnTo>
                <a:lnTo>
                  <a:pt x="9" y="1236"/>
                </a:lnTo>
                <a:lnTo>
                  <a:pt x="13" y="1242"/>
                </a:lnTo>
                <a:lnTo>
                  <a:pt x="18" y="1246"/>
                </a:lnTo>
                <a:lnTo>
                  <a:pt x="24" y="1249"/>
                </a:lnTo>
                <a:lnTo>
                  <a:pt x="30" y="1251"/>
                </a:lnTo>
                <a:lnTo>
                  <a:pt x="36" y="1251"/>
                </a:lnTo>
                <a:lnTo>
                  <a:pt x="43" y="1249"/>
                </a:lnTo>
                <a:lnTo>
                  <a:pt x="49" y="1246"/>
                </a:lnTo>
                <a:lnTo>
                  <a:pt x="57" y="1242"/>
                </a:lnTo>
                <a:lnTo>
                  <a:pt x="63" y="1236"/>
                </a:lnTo>
                <a:lnTo>
                  <a:pt x="70" y="1228"/>
                </a:lnTo>
                <a:lnTo>
                  <a:pt x="76" y="1219"/>
                </a:lnTo>
                <a:lnTo>
                  <a:pt x="81" y="1211"/>
                </a:lnTo>
                <a:lnTo>
                  <a:pt x="81" y="1211"/>
                </a:lnTo>
                <a:lnTo>
                  <a:pt x="88" y="1197"/>
                </a:lnTo>
                <a:lnTo>
                  <a:pt x="99" y="1185"/>
                </a:lnTo>
                <a:lnTo>
                  <a:pt x="112" y="1170"/>
                </a:lnTo>
                <a:lnTo>
                  <a:pt x="121" y="1163"/>
                </a:lnTo>
                <a:lnTo>
                  <a:pt x="130" y="1155"/>
                </a:lnTo>
                <a:lnTo>
                  <a:pt x="140" y="1148"/>
                </a:lnTo>
                <a:lnTo>
                  <a:pt x="152" y="1142"/>
                </a:lnTo>
                <a:lnTo>
                  <a:pt x="164" y="1137"/>
                </a:lnTo>
                <a:lnTo>
                  <a:pt x="179" y="1133"/>
                </a:lnTo>
                <a:lnTo>
                  <a:pt x="194" y="1130"/>
                </a:lnTo>
                <a:lnTo>
                  <a:pt x="211" y="1130"/>
                </a:lnTo>
                <a:lnTo>
                  <a:pt x="211" y="1130"/>
                </a:lnTo>
                <a:lnTo>
                  <a:pt x="229" y="1131"/>
                </a:lnTo>
                <a:lnTo>
                  <a:pt x="248" y="1134"/>
                </a:lnTo>
                <a:lnTo>
                  <a:pt x="265" y="1140"/>
                </a:lnTo>
                <a:lnTo>
                  <a:pt x="282" y="1148"/>
                </a:lnTo>
                <a:lnTo>
                  <a:pt x="299" y="1157"/>
                </a:lnTo>
                <a:lnTo>
                  <a:pt x="314" y="1169"/>
                </a:lnTo>
                <a:lnTo>
                  <a:pt x="327" y="1182"/>
                </a:lnTo>
                <a:lnTo>
                  <a:pt x="341" y="1197"/>
                </a:lnTo>
                <a:lnTo>
                  <a:pt x="353" y="1214"/>
                </a:lnTo>
                <a:lnTo>
                  <a:pt x="363" y="1230"/>
                </a:lnTo>
                <a:lnTo>
                  <a:pt x="372" y="1249"/>
                </a:lnTo>
                <a:lnTo>
                  <a:pt x="380" y="1270"/>
                </a:lnTo>
                <a:lnTo>
                  <a:pt x="387" y="1291"/>
                </a:lnTo>
                <a:lnTo>
                  <a:pt x="392" y="1312"/>
                </a:lnTo>
                <a:lnTo>
                  <a:pt x="393" y="1336"/>
                </a:lnTo>
                <a:lnTo>
                  <a:pt x="395" y="1359"/>
                </a:lnTo>
                <a:lnTo>
                  <a:pt x="395" y="1359"/>
                </a:lnTo>
                <a:lnTo>
                  <a:pt x="393" y="1382"/>
                </a:lnTo>
                <a:lnTo>
                  <a:pt x="392" y="1405"/>
                </a:lnTo>
                <a:lnTo>
                  <a:pt x="387" y="1427"/>
                </a:lnTo>
                <a:lnTo>
                  <a:pt x="380" y="1448"/>
                </a:lnTo>
                <a:lnTo>
                  <a:pt x="372" y="1468"/>
                </a:lnTo>
                <a:lnTo>
                  <a:pt x="363" y="1487"/>
                </a:lnTo>
                <a:lnTo>
                  <a:pt x="353" y="1505"/>
                </a:lnTo>
                <a:lnTo>
                  <a:pt x="341" y="1521"/>
                </a:lnTo>
                <a:lnTo>
                  <a:pt x="327" y="1536"/>
                </a:lnTo>
                <a:lnTo>
                  <a:pt x="314" y="1548"/>
                </a:lnTo>
                <a:lnTo>
                  <a:pt x="299" y="1560"/>
                </a:lnTo>
                <a:lnTo>
                  <a:pt x="282" y="1571"/>
                </a:lnTo>
                <a:lnTo>
                  <a:pt x="265" y="1578"/>
                </a:lnTo>
                <a:lnTo>
                  <a:pt x="248" y="1584"/>
                </a:lnTo>
                <a:lnTo>
                  <a:pt x="229" y="1587"/>
                </a:lnTo>
                <a:lnTo>
                  <a:pt x="211" y="1589"/>
                </a:lnTo>
                <a:lnTo>
                  <a:pt x="211" y="1589"/>
                </a:lnTo>
                <a:close/>
              </a:path>
            </a:pathLst>
          </a:custGeom>
          <a:solidFill>
            <a:srgbClr val="0070C0"/>
          </a:solidFill>
          <a:ln w="28575">
            <a:solidFill>
              <a:schemeClr val="bg1">
                <a:lumMod val="50000"/>
              </a:schemeClr>
            </a:solidFill>
            <a:prstDash val="solid"/>
            <a:round/>
            <a:headEnd/>
            <a:tailEnd/>
          </a:ln>
        </p:spPr>
        <p:txBody>
          <a:bodyPr lIns="91440" tIns="45720" rIns="91440" bIns="360000" anchor="ctr"/>
          <a:lstStyle/>
          <a:p>
            <a:pPr lvl="0" algn="ctr"/>
            <a:endParaRPr lang="en-GB" sz="1600">
              <a:solidFill>
                <a:prstClr val="black"/>
              </a:solidFill>
              <a:ea typeface="Calibri"/>
              <a:cs typeface="Arial"/>
            </a:endParaRPr>
          </a:p>
          <a:p>
            <a:pPr lvl="0" algn="ctr"/>
            <a:endParaRPr lang="en-GB" sz="1600">
              <a:solidFill>
                <a:prstClr val="black"/>
              </a:solidFill>
              <a:ea typeface="Calibri"/>
              <a:cs typeface="Arial"/>
            </a:endParaRPr>
          </a:p>
          <a:p>
            <a:pPr lvl="0" algn="ctr"/>
            <a:r>
              <a:rPr lang="en-GB" sz="1600">
                <a:solidFill>
                  <a:prstClr val="black"/>
                </a:solidFill>
                <a:ea typeface="Calibri"/>
                <a:cs typeface="Arial"/>
              </a:rPr>
              <a:t>GP record notes ambulance attendance for Faizal. </a:t>
            </a:r>
          </a:p>
          <a:p>
            <a:pPr lvl="0" algn="ctr"/>
            <a:r>
              <a:rPr lang="en-GB" sz="1600">
                <a:solidFill>
                  <a:prstClr val="black"/>
                </a:solidFill>
                <a:ea typeface="Calibri"/>
                <a:cs typeface="Arial"/>
              </a:rPr>
              <a:t>	House reported to 	be "dirty", and smells of "stale urine“.</a:t>
            </a:r>
          </a:p>
        </p:txBody>
      </p:sp>
      <p:sp>
        <p:nvSpPr>
          <p:cNvPr id="9" name="Freeform 5">
            <a:extLst>
              <a:ext uri="{FF2B5EF4-FFF2-40B4-BE49-F238E27FC236}">
                <a16:creationId xmlns:a16="http://schemas.microsoft.com/office/drawing/2014/main" id="{D6FA874D-6240-9C9E-E926-5D717DD3AF60}"/>
              </a:ext>
            </a:extLst>
          </p:cNvPr>
          <p:cNvSpPr>
            <a:spLocks/>
          </p:cNvSpPr>
          <p:nvPr/>
        </p:nvSpPr>
        <p:spPr bwMode="auto">
          <a:xfrm>
            <a:off x="688289" y="2537385"/>
            <a:ext cx="2657767" cy="2362423"/>
          </a:xfrm>
          <a:custGeom>
            <a:avLst/>
            <a:gdLst>
              <a:gd name="T0" fmla="*/ 1810 w 1979"/>
              <a:gd name="T1" fmla="*/ 795 h 2378"/>
              <a:gd name="T2" fmla="*/ 1859 w 1979"/>
              <a:gd name="T3" fmla="*/ 816 h 2378"/>
              <a:gd name="T4" fmla="*/ 1901 w 1979"/>
              <a:gd name="T5" fmla="*/ 859 h 2378"/>
              <a:gd name="T6" fmla="*/ 1925 w 1979"/>
              <a:gd name="T7" fmla="*/ 897 h 2378"/>
              <a:gd name="T8" fmla="*/ 1964 w 1979"/>
              <a:gd name="T9" fmla="*/ 912 h 2378"/>
              <a:gd name="T10" fmla="*/ 1131 w 1979"/>
              <a:gd name="T11" fmla="*/ 0 h 2378"/>
              <a:gd name="T12" fmla="*/ 1125 w 1979"/>
              <a:gd name="T13" fmla="*/ 24 h 2378"/>
              <a:gd name="T14" fmla="*/ 1152 w 1979"/>
              <a:gd name="T15" fmla="*/ 58 h 2378"/>
              <a:gd name="T16" fmla="*/ 1191 w 1979"/>
              <a:gd name="T17" fmla="*/ 82 h 2378"/>
              <a:gd name="T18" fmla="*/ 1229 w 1979"/>
              <a:gd name="T19" fmla="*/ 125 h 2378"/>
              <a:gd name="T20" fmla="*/ 1245 w 1979"/>
              <a:gd name="T21" fmla="*/ 178 h 2378"/>
              <a:gd name="T22" fmla="*/ 1242 w 1979"/>
              <a:gd name="T23" fmla="*/ 231 h 2378"/>
              <a:gd name="T24" fmla="*/ 1208 w 1979"/>
              <a:gd name="T25" fmla="*/ 297 h 2378"/>
              <a:gd name="T26" fmla="*/ 1145 w 1979"/>
              <a:gd name="T27" fmla="*/ 348 h 2378"/>
              <a:gd name="T28" fmla="*/ 1063 w 1979"/>
              <a:gd name="T29" fmla="*/ 375 h 2378"/>
              <a:gd name="T30" fmla="*/ 994 w 1979"/>
              <a:gd name="T31" fmla="*/ 378 h 2378"/>
              <a:gd name="T32" fmla="*/ 907 w 1979"/>
              <a:gd name="T33" fmla="*/ 357 h 2378"/>
              <a:gd name="T34" fmla="*/ 840 w 1979"/>
              <a:gd name="T35" fmla="*/ 312 h 2378"/>
              <a:gd name="T36" fmla="*/ 798 w 1979"/>
              <a:gd name="T37" fmla="*/ 249 h 2378"/>
              <a:gd name="T38" fmla="*/ 788 w 1979"/>
              <a:gd name="T39" fmla="*/ 194 h 2378"/>
              <a:gd name="T40" fmla="*/ 800 w 1979"/>
              <a:gd name="T41" fmla="*/ 136 h 2378"/>
              <a:gd name="T42" fmla="*/ 828 w 1979"/>
              <a:gd name="T43" fmla="*/ 95 h 2378"/>
              <a:gd name="T44" fmla="*/ 868 w 1979"/>
              <a:gd name="T45" fmla="*/ 65 h 2378"/>
              <a:gd name="T46" fmla="*/ 906 w 1979"/>
              <a:gd name="T47" fmla="*/ 33 h 2378"/>
              <a:gd name="T48" fmla="*/ 903 w 1979"/>
              <a:gd name="T49" fmla="*/ 0 h 2378"/>
              <a:gd name="T50" fmla="*/ 856 w 1979"/>
              <a:gd name="T51" fmla="*/ 1982 h 2378"/>
              <a:gd name="T52" fmla="*/ 894 w 1979"/>
              <a:gd name="T53" fmla="*/ 1991 h 2378"/>
              <a:gd name="T54" fmla="*/ 909 w 1979"/>
              <a:gd name="T55" fmla="*/ 2013 h 2378"/>
              <a:gd name="T56" fmla="*/ 900 w 1979"/>
              <a:gd name="T57" fmla="*/ 2039 h 2378"/>
              <a:gd name="T58" fmla="*/ 868 w 1979"/>
              <a:gd name="T59" fmla="*/ 2064 h 2378"/>
              <a:gd name="T60" fmla="*/ 828 w 1979"/>
              <a:gd name="T61" fmla="*/ 2095 h 2378"/>
              <a:gd name="T62" fmla="*/ 800 w 1979"/>
              <a:gd name="T63" fmla="*/ 2134 h 2378"/>
              <a:gd name="T64" fmla="*/ 788 w 1979"/>
              <a:gd name="T65" fmla="*/ 2193 h 2378"/>
              <a:gd name="T66" fmla="*/ 798 w 1979"/>
              <a:gd name="T67" fmla="*/ 2248 h 2378"/>
              <a:gd name="T68" fmla="*/ 840 w 1979"/>
              <a:gd name="T69" fmla="*/ 2311 h 2378"/>
              <a:gd name="T70" fmla="*/ 907 w 1979"/>
              <a:gd name="T71" fmla="*/ 2356 h 2378"/>
              <a:gd name="T72" fmla="*/ 994 w 1979"/>
              <a:gd name="T73" fmla="*/ 2376 h 2378"/>
              <a:gd name="T74" fmla="*/ 1063 w 1979"/>
              <a:gd name="T75" fmla="*/ 2374 h 2378"/>
              <a:gd name="T76" fmla="*/ 1145 w 1979"/>
              <a:gd name="T77" fmla="*/ 2347 h 2378"/>
              <a:gd name="T78" fmla="*/ 1206 w 1979"/>
              <a:gd name="T79" fmla="*/ 2296 h 2378"/>
              <a:gd name="T80" fmla="*/ 1242 w 1979"/>
              <a:gd name="T81" fmla="*/ 2230 h 2378"/>
              <a:gd name="T82" fmla="*/ 1245 w 1979"/>
              <a:gd name="T83" fmla="*/ 2178 h 2378"/>
              <a:gd name="T84" fmla="*/ 1227 w 1979"/>
              <a:gd name="T85" fmla="*/ 2124 h 2378"/>
              <a:gd name="T86" fmla="*/ 1191 w 1979"/>
              <a:gd name="T87" fmla="*/ 2081 h 2378"/>
              <a:gd name="T88" fmla="*/ 1155 w 1979"/>
              <a:gd name="T89" fmla="*/ 2058 h 2378"/>
              <a:gd name="T90" fmla="*/ 1128 w 1979"/>
              <a:gd name="T91" fmla="*/ 2033 h 2378"/>
              <a:gd name="T92" fmla="*/ 1127 w 1979"/>
              <a:gd name="T93" fmla="*/ 2006 h 2378"/>
              <a:gd name="T94" fmla="*/ 1146 w 1979"/>
              <a:gd name="T95" fmla="*/ 1988 h 2378"/>
              <a:gd name="T96" fmla="*/ 1979 w 1979"/>
              <a:gd name="T97" fmla="*/ 1982 h 2378"/>
              <a:gd name="T98" fmla="*/ 1964 w 1979"/>
              <a:gd name="T99" fmla="*/ 1130 h 2378"/>
              <a:gd name="T100" fmla="*/ 1925 w 1979"/>
              <a:gd name="T101" fmla="*/ 1143 h 2378"/>
              <a:gd name="T102" fmla="*/ 1901 w 1979"/>
              <a:gd name="T103" fmla="*/ 1182 h 2378"/>
              <a:gd name="T104" fmla="*/ 1859 w 1979"/>
              <a:gd name="T105" fmla="*/ 1224 h 2378"/>
              <a:gd name="T106" fmla="*/ 1810 w 1979"/>
              <a:gd name="T107" fmla="*/ 1246 h 2378"/>
              <a:gd name="T108" fmla="*/ 1759 w 1979"/>
              <a:gd name="T109" fmla="*/ 1248 h 2378"/>
              <a:gd name="T110" fmla="*/ 1690 w 1979"/>
              <a:gd name="T111" fmla="*/ 1222 h 2378"/>
              <a:gd name="T112" fmla="*/ 1637 w 1979"/>
              <a:gd name="T113" fmla="*/ 1166 h 2378"/>
              <a:gd name="T114" fmla="*/ 1602 w 1979"/>
              <a:gd name="T115" fmla="*/ 1088 h 2378"/>
              <a:gd name="T116" fmla="*/ 1595 w 1979"/>
              <a:gd name="T117" fmla="*/ 1021 h 2378"/>
              <a:gd name="T118" fmla="*/ 1610 w 1979"/>
              <a:gd name="T119" fmla="*/ 931 h 2378"/>
              <a:gd name="T120" fmla="*/ 1649 w 1979"/>
              <a:gd name="T121" fmla="*/ 858 h 2378"/>
              <a:gd name="T122" fmla="*/ 1707 w 1979"/>
              <a:gd name="T123" fmla="*/ 808 h 2378"/>
              <a:gd name="T124" fmla="*/ 1779 w 1979"/>
              <a:gd name="T125" fmla="*/ 790 h 2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79" h="2378">
                <a:moveTo>
                  <a:pt x="1779" y="790"/>
                </a:moveTo>
                <a:lnTo>
                  <a:pt x="1779" y="790"/>
                </a:lnTo>
                <a:lnTo>
                  <a:pt x="1795" y="792"/>
                </a:lnTo>
                <a:lnTo>
                  <a:pt x="1810" y="795"/>
                </a:lnTo>
                <a:lnTo>
                  <a:pt x="1825" y="798"/>
                </a:lnTo>
                <a:lnTo>
                  <a:pt x="1837" y="804"/>
                </a:lnTo>
                <a:lnTo>
                  <a:pt x="1849" y="810"/>
                </a:lnTo>
                <a:lnTo>
                  <a:pt x="1859" y="816"/>
                </a:lnTo>
                <a:lnTo>
                  <a:pt x="1868" y="823"/>
                </a:lnTo>
                <a:lnTo>
                  <a:pt x="1877" y="831"/>
                </a:lnTo>
                <a:lnTo>
                  <a:pt x="1891" y="846"/>
                </a:lnTo>
                <a:lnTo>
                  <a:pt x="1901" y="859"/>
                </a:lnTo>
                <a:lnTo>
                  <a:pt x="1909" y="871"/>
                </a:lnTo>
                <a:lnTo>
                  <a:pt x="1909" y="871"/>
                </a:lnTo>
                <a:lnTo>
                  <a:pt x="1916" y="886"/>
                </a:lnTo>
                <a:lnTo>
                  <a:pt x="1925" y="897"/>
                </a:lnTo>
                <a:lnTo>
                  <a:pt x="1936" y="906"/>
                </a:lnTo>
                <a:lnTo>
                  <a:pt x="1945" y="910"/>
                </a:lnTo>
                <a:lnTo>
                  <a:pt x="1955" y="913"/>
                </a:lnTo>
                <a:lnTo>
                  <a:pt x="1964" y="912"/>
                </a:lnTo>
                <a:lnTo>
                  <a:pt x="1972" y="907"/>
                </a:lnTo>
                <a:lnTo>
                  <a:pt x="1979" y="900"/>
                </a:lnTo>
                <a:lnTo>
                  <a:pt x="1979" y="0"/>
                </a:lnTo>
                <a:lnTo>
                  <a:pt x="1131" y="0"/>
                </a:lnTo>
                <a:lnTo>
                  <a:pt x="1131" y="0"/>
                </a:lnTo>
                <a:lnTo>
                  <a:pt x="1127" y="7"/>
                </a:lnTo>
                <a:lnTo>
                  <a:pt x="1125" y="15"/>
                </a:lnTo>
                <a:lnTo>
                  <a:pt x="1125" y="24"/>
                </a:lnTo>
                <a:lnTo>
                  <a:pt x="1128" y="33"/>
                </a:lnTo>
                <a:lnTo>
                  <a:pt x="1134" y="42"/>
                </a:lnTo>
                <a:lnTo>
                  <a:pt x="1142" y="50"/>
                </a:lnTo>
                <a:lnTo>
                  <a:pt x="1152" y="58"/>
                </a:lnTo>
                <a:lnTo>
                  <a:pt x="1166" y="65"/>
                </a:lnTo>
                <a:lnTo>
                  <a:pt x="1166" y="65"/>
                </a:lnTo>
                <a:lnTo>
                  <a:pt x="1179" y="73"/>
                </a:lnTo>
                <a:lnTo>
                  <a:pt x="1191" y="82"/>
                </a:lnTo>
                <a:lnTo>
                  <a:pt x="1206" y="95"/>
                </a:lnTo>
                <a:lnTo>
                  <a:pt x="1214" y="104"/>
                </a:lnTo>
                <a:lnTo>
                  <a:pt x="1221" y="113"/>
                </a:lnTo>
                <a:lnTo>
                  <a:pt x="1229" y="125"/>
                </a:lnTo>
                <a:lnTo>
                  <a:pt x="1235" y="136"/>
                </a:lnTo>
                <a:lnTo>
                  <a:pt x="1239" y="149"/>
                </a:lnTo>
                <a:lnTo>
                  <a:pt x="1244" y="163"/>
                </a:lnTo>
                <a:lnTo>
                  <a:pt x="1245" y="178"/>
                </a:lnTo>
                <a:lnTo>
                  <a:pt x="1247" y="194"/>
                </a:lnTo>
                <a:lnTo>
                  <a:pt x="1247" y="194"/>
                </a:lnTo>
                <a:lnTo>
                  <a:pt x="1245" y="213"/>
                </a:lnTo>
                <a:lnTo>
                  <a:pt x="1242" y="231"/>
                </a:lnTo>
                <a:lnTo>
                  <a:pt x="1236" y="249"/>
                </a:lnTo>
                <a:lnTo>
                  <a:pt x="1229" y="266"/>
                </a:lnTo>
                <a:lnTo>
                  <a:pt x="1218" y="282"/>
                </a:lnTo>
                <a:lnTo>
                  <a:pt x="1208" y="297"/>
                </a:lnTo>
                <a:lnTo>
                  <a:pt x="1194" y="312"/>
                </a:lnTo>
                <a:lnTo>
                  <a:pt x="1179" y="326"/>
                </a:lnTo>
                <a:lnTo>
                  <a:pt x="1163" y="336"/>
                </a:lnTo>
                <a:lnTo>
                  <a:pt x="1145" y="348"/>
                </a:lnTo>
                <a:lnTo>
                  <a:pt x="1127" y="357"/>
                </a:lnTo>
                <a:lnTo>
                  <a:pt x="1106" y="364"/>
                </a:lnTo>
                <a:lnTo>
                  <a:pt x="1085" y="370"/>
                </a:lnTo>
                <a:lnTo>
                  <a:pt x="1063" y="375"/>
                </a:lnTo>
                <a:lnTo>
                  <a:pt x="1040" y="378"/>
                </a:lnTo>
                <a:lnTo>
                  <a:pt x="1018" y="379"/>
                </a:lnTo>
                <a:lnTo>
                  <a:pt x="1018" y="379"/>
                </a:lnTo>
                <a:lnTo>
                  <a:pt x="994" y="378"/>
                </a:lnTo>
                <a:lnTo>
                  <a:pt x="972" y="375"/>
                </a:lnTo>
                <a:lnTo>
                  <a:pt x="949" y="370"/>
                </a:lnTo>
                <a:lnTo>
                  <a:pt x="928" y="364"/>
                </a:lnTo>
                <a:lnTo>
                  <a:pt x="907" y="357"/>
                </a:lnTo>
                <a:lnTo>
                  <a:pt x="889" y="348"/>
                </a:lnTo>
                <a:lnTo>
                  <a:pt x="871" y="336"/>
                </a:lnTo>
                <a:lnTo>
                  <a:pt x="855" y="326"/>
                </a:lnTo>
                <a:lnTo>
                  <a:pt x="840" y="312"/>
                </a:lnTo>
                <a:lnTo>
                  <a:pt x="827" y="297"/>
                </a:lnTo>
                <a:lnTo>
                  <a:pt x="816" y="282"/>
                </a:lnTo>
                <a:lnTo>
                  <a:pt x="806" y="266"/>
                </a:lnTo>
                <a:lnTo>
                  <a:pt x="798" y="249"/>
                </a:lnTo>
                <a:lnTo>
                  <a:pt x="792" y="231"/>
                </a:lnTo>
                <a:lnTo>
                  <a:pt x="789" y="213"/>
                </a:lnTo>
                <a:lnTo>
                  <a:pt x="788" y="194"/>
                </a:lnTo>
                <a:lnTo>
                  <a:pt x="788" y="194"/>
                </a:lnTo>
                <a:lnTo>
                  <a:pt x="789" y="178"/>
                </a:lnTo>
                <a:lnTo>
                  <a:pt x="791" y="163"/>
                </a:lnTo>
                <a:lnTo>
                  <a:pt x="795" y="149"/>
                </a:lnTo>
                <a:lnTo>
                  <a:pt x="800" y="136"/>
                </a:lnTo>
                <a:lnTo>
                  <a:pt x="807" y="125"/>
                </a:lnTo>
                <a:lnTo>
                  <a:pt x="813" y="113"/>
                </a:lnTo>
                <a:lnTo>
                  <a:pt x="821" y="104"/>
                </a:lnTo>
                <a:lnTo>
                  <a:pt x="828" y="95"/>
                </a:lnTo>
                <a:lnTo>
                  <a:pt x="843" y="82"/>
                </a:lnTo>
                <a:lnTo>
                  <a:pt x="855" y="73"/>
                </a:lnTo>
                <a:lnTo>
                  <a:pt x="868" y="65"/>
                </a:lnTo>
                <a:lnTo>
                  <a:pt x="868" y="65"/>
                </a:lnTo>
                <a:lnTo>
                  <a:pt x="882" y="58"/>
                </a:lnTo>
                <a:lnTo>
                  <a:pt x="892" y="50"/>
                </a:lnTo>
                <a:lnTo>
                  <a:pt x="900" y="42"/>
                </a:lnTo>
                <a:lnTo>
                  <a:pt x="906" y="33"/>
                </a:lnTo>
                <a:lnTo>
                  <a:pt x="909" y="24"/>
                </a:lnTo>
                <a:lnTo>
                  <a:pt x="909" y="15"/>
                </a:lnTo>
                <a:lnTo>
                  <a:pt x="907" y="7"/>
                </a:lnTo>
                <a:lnTo>
                  <a:pt x="903" y="0"/>
                </a:lnTo>
                <a:lnTo>
                  <a:pt x="0" y="0"/>
                </a:lnTo>
                <a:lnTo>
                  <a:pt x="0" y="1982"/>
                </a:lnTo>
                <a:lnTo>
                  <a:pt x="856" y="1982"/>
                </a:lnTo>
                <a:lnTo>
                  <a:pt x="856" y="1982"/>
                </a:lnTo>
                <a:lnTo>
                  <a:pt x="867" y="1983"/>
                </a:lnTo>
                <a:lnTo>
                  <a:pt x="877" y="1985"/>
                </a:lnTo>
                <a:lnTo>
                  <a:pt x="886" y="1988"/>
                </a:lnTo>
                <a:lnTo>
                  <a:pt x="894" y="1991"/>
                </a:lnTo>
                <a:lnTo>
                  <a:pt x="900" y="1995"/>
                </a:lnTo>
                <a:lnTo>
                  <a:pt x="904" y="2001"/>
                </a:lnTo>
                <a:lnTo>
                  <a:pt x="907" y="2006"/>
                </a:lnTo>
                <a:lnTo>
                  <a:pt x="909" y="2013"/>
                </a:lnTo>
                <a:lnTo>
                  <a:pt x="909" y="2019"/>
                </a:lnTo>
                <a:lnTo>
                  <a:pt x="907" y="2025"/>
                </a:lnTo>
                <a:lnTo>
                  <a:pt x="904" y="2033"/>
                </a:lnTo>
                <a:lnTo>
                  <a:pt x="900" y="2039"/>
                </a:lnTo>
                <a:lnTo>
                  <a:pt x="894" y="2046"/>
                </a:lnTo>
                <a:lnTo>
                  <a:pt x="886" y="2052"/>
                </a:lnTo>
                <a:lnTo>
                  <a:pt x="877" y="2058"/>
                </a:lnTo>
                <a:lnTo>
                  <a:pt x="868" y="2064"/>
                </a:lnTo>
                <a:lnTo>
                  <a:pt x="868" y="2064"/>
                </a:lnTo>
                <a:lnTo>
                  <a:pt x="855" y="2072"/>
                </a:lnTo>
                <a:lnTo>
                  <a:pt x="843" y="2081"/>
                </a:lnTo>
                <a:lnTo>
                  <a:pt x="828" y="2095"/>
                </a:lnTo>
                <a:lnTo>
                  <a:pt x="821" y="2103"/>
                </a:lnTo>
                <a:lnTo>
                  <a:pt x="813" y="2113"/>
                </a:lnTo>
                <a:lnTo>
                  <a:pt x="806" y="2124"/>
                </a:lnTo>
                <a:lnTo>
                  <a:pt x="800" y="2134"/>
                </a:lnTo>
                <a:lnTo>
                  <a:pt x="795" y="2148"/>
                </a:lnTo>
                <a:lnTo>
                  <a:pt x="791" y="2161"/>
                </a:lnTo>
                <a:lnTo>
                  <a:pt x="788" y="2178"/>
                </a:lnTo>
                <a:lnTo>
                  <a:pt x="788" y="2193"/>
                </a:lnTo>
                <a:lnTo>
                  <a:pt x="788" y="2193"/>
                </a:lnTo>
                <a:lnTo>
                  <a:pt x="789" y="2212"/>
                </a:lnTo>
                <a:lnTo>
                  <a:pt x="792" y="2230"/>
                </a:lnTo>
                <a:lnTo>
                  <a:pt x="798" y="2248"/>
                </a:lnTo>
                <a:lnTo>
                  <a:pt x="806" y="2264"/>
                </a:lnTo>
                <a:lnTo>
                  <a:pt x="815" y="2281"/>
                </a:lnTo>
                <a:lnTo>
                  <a:pt x="827" y="2296"/>
                </a:lnTo>
                <a:lnTo>
                  <a:pt x="840" y="2311"/>
                </a:lnTo>
                <a:lnTo>
                  <a:pt x="855" y="2324"/>
                </a:lnTo>
                <a:lnTo>
                  <a:pt x="871" y="2336"/>
                </a:lnTo>
                <a:lnTo>
                  <a:pt x="888" y="2347"/>
                </a:lnTo>
                <a:lnTo>
                  <a:pt x="907" y="2356"/>
                </a:lnTo>
                <a:lnTo>
                  <a:pt x="928" y="2363"/>
                </a:lnTo>
                <a:lnTo>
                  <a:pt x="949" y="2369"/>
                </a:lnTo>
                <a:lnTo>
                  <a:pt x="970" y="2374"/>
                </a:lnTo>
                <a:lnTo>
                  <a:pt x="994" y="2376"/>
                </a:lnTo>
                <a:lnTo>
                  <a:pt x="1016" y="2378"/>
                </a:lnTo>
                <a:lnTo>
                  <a:pt x="1016" y="2378"/>
                </a:lnTo>
                <a:lnTo>
                  <a:pt x="1040" y="2376"/>
                </a:lnTo>
                <a:lnTo>
                  <a:pt x="1063" y="2374"/>
                </a:lnTo>
                <a:lnTo>
                  <a:pt x="1085" y="2369"/>
                </a:lnTo>
                <a:lnTo>
                  <a:pt x="1106" y="2363"/>
                </a:lnTo>
                <a:lnTo>
                  <a:pt x="1125" y="2356"/>
                </a:lnTo>
                <a:lnTo>
                  <a:pt x="1145" y="2347"/>
                </a:lnTo>
                <a:lnTo>
                  <a:pt x="1163" y="2336"/>
                </a:lnTo>
                <a:lnTo>
                  <a:pt x="1179" y="2324"/>
                </a:lnTo>
                <a:lnTo>
                  <a:pt x="1194" y="2311"/>
                </a:lnTo>
                <a:lnTo>
                  <a:pt x="1206" y="2296"/>
                </a:lnTo>
                <a:lnTo>
                  <a:pt x="1218" y="2281"/>
                </a:lnTo>
                <a:lnTo>
                  <a:pt x="1229" y="2264"/>
                </a:lnTo>
                <a:lnTo>
                  <a:pt x="1236" y="2248"/>
                </a:lnTo>
                <a:lnTo>
                  <a:pt x="1242" y="2230"/>
                </a:lnTo>
                <a:lnTo>
                  <a:pt x="1245" y="2212"/>
                </a:lnTo>
                <a:lnTo>
                  <a:pt x="1247" y="2193"/>
                </a:lnTo>
                <a:lnTo>
                  <a:pt x="1247" y="2193"/>
                </a:lnTo>
                <a:lnTo>
                  <a:pt x="1245" y="2178"/>
                </a:lnTo>
                <a:lnTo>
                  <a:pt x="1242" y="2161"/>
                </a:lnTo>
                <a:lnTo>
                  <a:pt x="1239" y="2148"/>
                </a:lnTo>
                <a:lnTo>
                  <a:pt x="1233" y="2134"/>
                </a:lnTo>
                <a:lnTo>
                  <a:pt x="1227" y="2124"/>
                </a:lnTo>
                <a:lnTo>
                  <a:pt x="1221" y="2113"/>
                </a:lnTo>
                <a:lnTo>
                  <a:pt x="1214" y="2103"/>
                </a:lnTo>
                <a:lnTo>
                  <a:pt x="1206" y="2095"/>
                </a:lnTo>
                <a:lnTo>
                  <a:pt x="1191" y="2081"/>
                </a:lnTo>
                <a:lnTo>
                  <a:pt x="1178" y="2072"/>
                </a:lnTo>
                <a:lnTo>
                  <a:pt x="1166" y="2064"/>
                </a:lnTo>
                <a:lnTo>
                  <a:pt x="1166" y="2064"/>
                </a:lnTo>
                <a:lnTo>
                  <a:pt x="1155" y="2058"/>
                </a:lnTo>
                <a:lnTo>
                  <a:pt x="1146" y="2052"/>
                </a:lnTo>
                <a:lnTo>
                  <a:pt x="1139" y="2046"/>
                </a:lnTo>
                <a:lnTo>
                  <a:pt x="1133" y="2039"/>
                </a:lnTo>
                <a:lnTo>
                  <a:pt x="1128" y="2033"/>
                </a:lnTo>
                <a:lnTo>
                  <a:pt x="1125" y="2025"/>
                </a:lnTo>
                <a:lnTo>
                  <a:pt x="1125" y="2019"/>
                </a:lnTo>
                <a:lnTo>
                  <a:pt x="1125" y="2013"/>
                </a:lnTo>
                <a:lnTo>
                  <a:pt x="1127" y="2006"/>
                </a:lnTo>
                <a:lnTo>
                  <a:pt x="1130" y="2001"/>
                </a:lnTo>
                <a:lnTo>
                  <a:pt x="1134" y="1995"/>
                </a:lnTo>
                <a:lnTo>
                  <a:pt x="1140" y="1991"/>
                </a:lnTo>
                <a:lnTo>
                  <a:pt x="1146" y="1988"/>
                </a:lnTo>
                <a:lnTo>
                  <a:pt x="1155" y="1985"/>
                </a:lnTo>
                <a:lnTo>
                  <a:pt x="1166" y="1983"/>
                </a:lnTo>
                <a:lnTo>
                  <a:pt x="1178" y="1982"/>
                </a:lnTo>
                <a:lnTo>
                  <a:pt x="1979" y="1982"/>
                </a:lnTo>
                <a:lnTo>
                  <a:pt x="1979" y="1142"/>
                </a:lnTo>
                <a:lnTo>
                  <a:pt x="1979" y="1142"/>
                </a:lnTo>
                <a:lnTo>
                  <a:pt x="1972" y="1134"/>
                </a:lnTo>
                <a:lnTo>
                  <a:pt x="1964" y="1130"/>
                </a:lnTo>
                <a:lnTo>
                  <a:pt x="1955" y="1128"/>
                </a:lnTo>
                <a:lnTo>
                  <a:pt x="1945" y="1130"/>
                </a:lnTo>
                <a:lnTo>
                  <a:pt x="1936" y="1136"/>
                </a:lnTo>
                <a:lnTo>
                  <a:pt x="1925" y="1143"/>
                </a:lnTo>
                <a:lnTo>
                  <a:pt x="1916" y="1155"/>
                </a:lnTo>
                <a:lnTo>
                  <a:pt x="1909" y="1170"/>
                </a:lnTo>
                <a:lnTo>
                  <a:pt x="1909" y="1170"/>
                </a:lnTo>
                <a:lnTo>
                  <a:pt x="1901" y="1182"/>
                </a:lnTo>
                <a:lnTo>
                  <a:pt x="1891" y="1196"/>
                </a:lnTo>
                <a:lnTo>
                  <a:pt x="1877" y="1209"/>
                </a:lnTo>
                <a:lnTo>
                  <a:pt x="1868" y="1216"/>
                </a:lnTo>
                <a:lnTo>
                  <a:pt x="1859" y="1224"/>
                </a:lnTo>
                <a:lnTo>
                  <a:pt x="1849" y="1231"/>
                </a:lnTo>
                <a:lnTo>
                  <a:pt x="1837" y="1237"/>
                </a:lnTo>
                <a:lnTo>
                  <a:pt x="1825" y="1242"/>
                </a:lnTo>
                <a:lnTo>
                  <a:pt x="1810" y="1246"/>
                </a:lnTo>
                <a:lnTo>
                  <a:pt x="1795" y="1249"/>
                </a:lnTo>
                <a:lnTo>
                  <a:pt x="1779" y="1249"/>
                </a:lnTo>
                <a:lnTo>
                  <a:pt x="1779" y="1249"/>
                </a:lnTo>
                <a:lnTo>
                  <a:pt x="1759" y="1248"/>
                </a:lnTo>
                <a:lnTo>
                  <a:pt x="1741" y="1245"/>
                </a:lnTo>
                <a:lnTo>
                  <a:pt x="1723" y="1239"/>
                </a:lnTo>
                <a:lnTo>
                  <a:pt x="1707" y="1231"/>
                </a:lnTo>
                <a:lnTo>
                  <a:pt x="1690" y="1222"/>
                </a:lnTo>
                <a:lnTo>
                  <a:pt x="1676" y="1211"/>
                </a:lnTo>
                <a:lnTo>
                  <a:pt x="1662" y="1197"/>
                </a:lnTo>
                <a:lnTo>
                  <a:pt x="1649" y="1182"/>
                </a:lnTo>
                <a:lnTo>
                  <a:pt x="1637" y="1166"/>
                </a:lnTo>
                <a:lnTo>
                  <a:pt x="1626" y="1149"/>
                </a:lnTo>
                <a:lnTo>
                  <a:pt x="1617" y="1130"/>
                </a:lnTo>
                <a:lnTo>
                  <a:pt x="1610" y="1110"/>
                </a:lnTo>
                <a:lnTo>
                  <a:pt x="1602" y="1088"/>
                </a:lnTo>
                <a:lnTo>
                  <a:pt x="1598" y="1067"/>
                </a:lnTo>
                <a:lnTo>
                  <a:pt x="1595" y="1043"/>
                </a:lnTo>
                <a:lnTo>
                  <a:pt x="1595" y="1021"/>
                </a:lnTo>
                <a:lnTo>
                  <a:pt x="1595" y="1021"/>
                </a:lnTo>
                <a:lnTo>
                  <a:pt x="1595" y="997"/>
                </a:lnTo>
                <a:lnTo>
                  <a:pt x="1598" y="974"/>
                </a:lnTo>
                <a:lnTo>
                  <a:pt x="1602" y="952"/>
                </a:lnTo>
                <a:lnTo>
                  <a:pt x="1610" y="931"/>
                </a:lnTo>
                <a:lnTo>
                  <a:pt x="1617" y="912"/>
                </a:lnTo>
                <a:lnTo>
                  <a:pt x="1626" y="892"/>
                </a:lnTo>
                <a:lnTo>
                  <a:pt x="1637" y="874"/>
                </a:lnTo>
                <a:lnTo>
                  <a:pt x="1649" y="858"/>
                </a:lnTo>
                <a:lnTo>
                  <a:pt x="1662" y="843"/>
                </a:lnTo>
                <a:lnTo>
                  <a:pt x="1676" y="831"/>
                </a:lnTo>
                <a:lnTo>
                  <a:pt x="1690" y="819"/>
                </a:lnTo>
                <a:lnTo>
                  <a:pt x="1707" y="808"/>
                </a:lnTo>
                <a:lnTo>
                  <a:pt x="1723" y="801"/>
                </a:lnTo>
                <a:lnTo>
                  <a:pt x="1741" y="795"/>
                </a:lnTo>
                <a:lnTo>
                  <a:pt x="1759" y="792"/>
                </a:lnTo>
                <a:lnTo>
                  <a:pt x="1779" y="790"/>
                </a:lnTo>
                <a:lnTo>
                  <a:pt x="1779" y="790"/>
                </a:lnTo>
                <a:close/>
              </a:path>
            </a:pathLst>
          </a:custGeom>
          <a:solidFill>
            <a:srgbClr val="FFC000"/>
          </a:solidFill>
          <a:ln w="28575">
            <a:solidFill>
              <a:schemeClr val="bg1">
                <a:lumMod val="50000"/>
              </a:schemeClr>
            </a:solidFill>
            <a:prstDash val="solid"/>
            <a:round/>
            <a:headEnd/>
            <a:tailEnd/>
          </a:ln>
        </p:spPr>
        <p:txBody>
          <a:bodyPr lIns="91440" tIns="45720" rIns="91440" bIns="360000" anchor="ctr"/>
          <a:lstStyle/>
          <a:p>
            <a:r>
              <a:rPr lang="en-GB">
                <a:cs typeface="Arial" charset="0"/>
              </a:rPr>
              <a:t>Family Support Worker completes school enrolment forms </a:t>
            </a:r>
            <a:r>
              <a:rPr lang="en-GB" u="sng">
                <a:cs typeface="Arial" charset="0"/>
              </a:rPr>
              <a:t>for</a:t>
            </a:r>
            <a:r>
              <a:rPr lang="en-GB">
                <a:cs typeface="Arial" charset="0"/>
              </a:rPr>
              <a:t> mother. </a:t>
            </a:r>
          </a:p>
        </p:txBody>
      </p:sp>
      <p:sp>
        <p:nvSpPr>
          <p:cNvPr id="10" name="Freeform 10">
            <a:extLst>
              <a:ext uri="{FF2B5EF4-FFF2-40B4-BE49-F238E27FC236}">
                <a16:creationId xmlns:a16="http://schemas.microsoft.com/office/drawing/2014/main" id="{098E5216-1889-D3DF-3F6F-4288504BAAFB}"/>
              </a:ext>
            </a:extLst>
          </p:cNvPr>
          <p:cNvSpPr>
            <a:spLocks/>
          </p:cNvSpPr>
          <p:nvPr/>
        </p:nvSpPr>
        <p:spPr bwMode="auto">
          <a:xfrm>
            <a:off x="722485" y="579152"/>
            <a:ext cx="2652398" cy="2360437"/>
          </a:xfrm>
          <a:custGeom>
            <a:avLst/>
            <a:gdLst>
              <a:gd name="T0" fmla="*/ 1797 w 1976"/>
              <a:gd name="T1" fmla="*/ 791 h 2375"/>
              <a:gd name="T2" fmla="*/ 1846 w 1976"/>
              <a:gd name="T3" fmla="*/ 812 h 2375"/>
              <a:gd name="T4" fmla="*/ 1886 w 1976"/>
              <a:gd name="T5" fmla="*/ 855 h 2375"/>
              <a:gd name="T6" fmla="*/ 1906 w 1976"/>
              <a:gd name="T7" fmla="*/ 886 h 2375"/>
              <a:gd name="T8" fmla="*/ 1933 w 1976"/>
              <a:gd name="T9" fmla="*/ 907 h 2375"/>
              <a:gd name="T10" fmla="*/ 1958 w 1976"/>
              <a:gd name="T11" fmla="*/ 903 h 2375"/>
              <a:gd name="T12" fmla="*/ 1973 w 1976"/>
              <a:gd name="T13" fmla="*/ 877 h 2375"/>
              <a:gd name="T14" fmla="*/ 0 w 1976"/>
              <a:gd name="T15" fmla="*/ 0 h 2375"/>
              <a:gd name="T16" fmla="*/ 856 w 1976"/>
              <a:gd name="T17" fmla="*/ 1981 h 2375"/>
              <a:gd name="T18" fmla="*/ 886 w 1976"/>
              <a:gd name="T19" fmla="*/ 1985 h 2375"/>
              <a:gd name="T20" fmla="*/ 907 w 1976"/>
              <a:gd name="T21" fmla="*/ 2005 h 2375"/>
              <a:gd name="T22" fmla="*/ 904 w 1976"/>
              <a:gd name="T23" fmla="*/ 2030 h 2375"/>
              <a:gd name="T24" fmla="*/ 879 w 1976"/>
              <a:gd name="T25" fmla="*/ 2057 h 2375"/>
              <a:gd name="T26" fmla="*/ 843 w 1976"/>
              <a:gd name="T27" fmla="*/ 2079 h 2375"/>
              <a:gd name="T28" fmla="*/ 807 w 1976"/>
              <a:gd name="T29" fmla="*/ 2121 h 2375"/>
              <a:gd name="T30" fmla="*/ 789 w 1976"/>
              <a:gd name="T31" fmla="*/ 2175 h 2375"/>
              <a:gd name="T32" fmla="*/ 792 w 1976"/>
              <a:gd name="T33" fmla="*/ 2229 h 2375"/>
              <a:gd name="T34" fmla="*/ 827 w 1976"/>
              <a:gd name="T35" fmla="*/ 2295 h 2375"/>
              <a:gd name="T36" fmla="*/ 889 w 1976"/>
              <a:gd name="T37" fmla="*/ 2344 h 2375"/>
              <a:gd name="T38" fmla="*/ 972 w 1976"/>
              <a:gd name="T39" fmla="*/ 2372 h 2375"/>
              <a:gd name="T40" fmla="*/ 1040 w 1976"/>
              <a:gd name="T41" fmla="*/ 2374 h 2375"/>
              <a:gd name="T42" fmla="*/ 1127 w 1976"/>
              <a:gd name="T43" fmla="*/ 2353 h 2375"/>
              <a:gd name="T44" fmla="*/ 1194 w 1976"/>
              <a:gd name="T45" fmla="*/ 2308 h 2375"/>
              <a:gd name="T46" fmla="*/ 1236 w 1976"/>
              <a:gd name="T47" fmla="*/ 2245 h 2375"/>
              <a:gd name="T48" fmla="*/ 1247 w 1976"/>
              <a:gd name="T49" fmla="*/ 2191 h 2375"/>
              <a:gd name="T50" fmla="*/ 1235 w 1976"/>
              <a:gd name="T51" fmla="*/ 2133 h 2375"/>
              <a:gd name="T52" fmla="*/ 1206 w 1976"/>
              <a:gd name="T53" fmla="*/ 2093 h 2375"/>
              <a:gd name="T54" fmla="*/ 1166 w 1976"/>
              <a:gd name="T55" fmla="*/ 2061 h 2375"/>
              <a:gd name="T56" fmla="*/ 1134 w 1976"/>
              <a:gd name="T57" fmla="*/ 2037 h 2375"/>
              <a:gd name="T58" fmla="*/ 1125 w 1976"/>
              <a:gd name="T59" fmla="*/ 2011 h 2375"/>
              <a:gd name="T60" fmla="*/ 1140 w 1976"/>
              <a:gd name="T61" fmla="*/ 1990 h 2375"/>
              <a:gd name="T62" fmla="*/ 1178 w 1976"/>
              <a:gd name="T63" fmla="*/ 1981 h 2375"/>
              <a:gd name="T64" fmla="*/ 1976 w 1976"/>
              <a:gd name="T65" fmla="*/ 1176 h 2375"/>
              <a:gd name="T66" fmla="*/ 1972 w 1976"/>
              <a:gd name="T67" fmla="*/ 1147 h 2375"/>
              <a:gd name="T68" fmla="*/ 1952 w 1976"/>
              <a:gd name="T69" fmla="*/ 1126 h 2375"/>
              <a:gd name="T70" fmla="*/ 1927 w 1976"/>
              <a:gd name="T71" fmla="*/ 1129 h 2375"/>
              <a:gd name="T72" fmla="*/ 1900 w 1976"/>
              <a:gd name="T73" fmla="*/ 1155 h 2375"/>
              <a:gd name="T74" fmla="*/ 1877 w 1976"/>
              <a:gd name="T75" fmla="*/ 1190 h 2375"/>
              <a:gd name="T76" fmla="*/ 1835 w 1976"/>
              <a:gd name="T77" fmla="*/ 1227 h 2375"/>
              <a:gd name="T78" fmla="*/ 1782 w 1976"/>
              <a:gd name="T79" fmla="*/ 1245 h 2375"/>
              <a:gd name="T80" fmla="*/ 1728 w 1976"/>
              <a:gd name="T81" fmla="*/ 1241 h 2375"/>
              <a:gd name="T82" fmla="*/ 1662 w 1976"/>
              <a:gd name="T83" fmla="*/ 1206 h 2375"/>
              <a:gd name="T84" fmla="*/ 1613 w 1976"/>
              <a:gd name="T85" fmla="*/ 1145 h 2375"/>
              <a:gd name="T86" fmla="*/ 1584 w 1976"/>
              <a:gd name="T87" fmla="*/ 1063 h 2375"/>
              <a:gd name="T88" fmla="*/ 1581 w 1976"/>
              <a:gd name="T89" fmla="*/ 993 h 2375"/>
              <a:gd name="T90" fmla="*/ 1604 w 1976"/>
              <a:gd name="T91" fmla="*/ 907 h 2375"/>
              <a:gd name="T92" fmla="*/ 1649 w 1976"/>
              <a:gd name="T93" fmla="*/ 839 h 2375"/>
              <a:gd name="T94" fmla="*/ 1710 w 1976"/>
              <a:gd name="T95" fmla="*/ 797 h 2375"/>
              <a:gd name="T96" fmla="*/ 1765 w 1976"/>
              <a:gd name="T97" fmla="*/ 786 h 2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6" h="2375">
                <a:moveTo>
                  <a:pt x="1765" y="786"/>
                </a:moveTo>
                <a:lnTo>
                  <a:pt x="1765" y="786"/>
                </a:lnTo>
                <a:lnTo>
                  <a:pt x="1782" y="788"/>
                </a:lnTo>
                <a:lnTo>
                  <a:pt x="1797" y="791"/>
                </a:lnTo>
                <a:lnTo>
                  <a:pt x="1810" y="794"/>
                </a:lnTo>
                <a:lnTo>
                  <a:pt x="1824" y="800"/>
                </a:lnTo>
                <a:lnTo>
                  <a:pt x="1835" y="806"/>
                </a:lnTo>
                <a:lnTo>
                  <a:pt x="1846" y="812"/>
                </a:lnTo>
                <a:lnTo>
                  <a:pt x="1855" y="819"/>
                </a:lnTo>
                <a:lnTo>
                  <a:pt x="1864" y="827"/>
                </a:lnTo>
                <a:lnTo>
                  <a:pt x="1877" y="842"/>
                </a:lnTo>
                <a:lnTo>
                  <a:pt x="1886" y="855"/>
                </a:lnTo>
                <a:lnTo>
                  <a:pt x="1894" y="867"/>
                </a:lnTo>
                <a:lnTo>
                  <a:pt x="1894" y="867"/>
                </a:lnTo>
                <a:lnTo>
                  <a:pt x="1900" y="877"/>
                </a:lnTo>
                <a:lnTo>
                  <a:pt x="1906" y="886"/>
                </a:lnTo>
                <a:lnTo>
                  <a:pt x="1913" y="894"/>
                </a:lnTo>
                <a:lnTo>
                  <a:pt x="1919" y="900"/>
                </a:lnTo>
                <a:lnTo>
                  <a:pt x="1927" y="904"/>
                </a:lnTo>
                <a:lnTo>
                  <a:pt x="1933" y="907"/>
                </a:lnTo>
                <a:lnTo>
                  <a:pt x="1940" y="907"/>
                </a:lnTo>
                <a:lnTo>
                  <a:pt x="1946" y="907"/>
                </a:lnTo>
                <a:lnTo>
                  <a:pt x="1952" y="906"/>
                </a:lnTo>
                <a:lnTo>
                  <a:pt x="1958" y="903"/>
                </a:lnTo>
                <a:lnTo>
                  <a:pt x="1963" y="898"/>
                </a:lnTo>
                <a:lnTo>
                  <a:pt x="1967" y="892"/>
                </a:lnTo>
                <a:lnTo>
                  <a:pt x="1972" y="886"/>
                </a:lnTo>
                <a:lnTo>
                  <a:pt x="1973" y="877"/>
                </a:lnTo>
                <a:lnTo>
                  <a:pt x="1976" y="867"/>
                </a:lnTo>
                <a:lnTo>
                  <a:pt x="1976" y="855"/>
                </a:lnTo>
                <a:lnTo>
                  <a:pt x="1976" y="0"/>
                </a:lnTo>
                <a:lnTo>
                  <a:pt x="0" y="0"/>
                </a:lnTo>
                <a:lnTo>
                  <a:pt x="0" y="1979"/>
                </a:lnTo>
                <a:lnTo>
                  <a:pt x="454" y="1979"/>
                </a:lnTo>
                <a:lnTo>
                  <a:pt x="454" y="1981"/>
                </a:lnTo>
                <a:lnTo>
                  <a:pt x="856" y="1981"/>
                </a:lnTo>
                <a:lnTo>
                  <a:pt x="856" y="1981"/>
                </a:lnTo>
                <a:lnTo>
                  <a:pt x="868" y="1981"/>
                </a:lnTo>
                <a:lnTo>
                  <a:pt x="877" y="1982"/>
                </a:lnTo>
                <a:lnTo>
                  <a:pt x="886" y="1985"/>
                </a:lnTo>
                <a:lnTo>
                  <a:pt x="894" y="1990"/>
                </a:lnTo>
                <a:lnTo>
                  <a:pt x="900" y="1994"/>
                </a:lnTo>
                <a:lnTo>
                  <a:pt x="904" y="1999"/>
                </a:lnTo>
                <a:lnTo>
                  <a:pt x="907" y="2005"/>
                </a:lnTo>
                <a:lnTo>
                  <a:pt x="909" y="2011"/>
                </a:lnTo>
                <a:lnTo>
                  <a:pt x="909" y="2017"/>
                </a:lnTo>
                <a:lnTo>
                  <a:pt x="907" y="2024"/>
                </a:lnTo>
                <a:lnTo>
                  <a:pt x="904" y="2030"/>
                </a:lnTo>
                <a:lnTo>
                  <a:pt x="900" y="2037"/>
                </a:lnTo>
                <a:lnTo>
                  <a:pt x="895" y="2043"/>
                </a:lnTo>
                <a:lnTo>
                  <a:pt x="888" y="2051"/>
                </a:lnTo>
                <a:lnTo>
                  <a:pt x="879" y="2057"/>
                </a:lnTo>
                <a:lnTo>
                  <a:pt x="868" y="2061"/>
                </a:lnTo>
                <a:lnTo>
                  <a:pt x="868" y="2061"/>
                </a:lnTo>
                <a:lnTo>
                  <a:pt x="855" y="2069"/>
                </a:lnTo>
                <a:lnTo>
                  <a:pt x="843" y="2079"/>
                </a:lnTo>
                <a:lnTo>
                  <a:pt x="828" y="2093"/>
                </a:lnTo>
                <a:lnTo>
                  <a:pt x="821" y="2102"/>
                </a:lnTo>
                <a:lnTo>
                  <a:pt x="813" y="2111"/>
                </a:lnTo>
                <a:lnTo>
                  <a:pt x="807" y="2121"/>
                </a:lnTo>
                <a:lnTo>
                  <a:pt x="800" y="2133"/>
                </a:lnTo>
                <a:lnTo>
                  <a:pt x="795" y="2145"/>
                </a:lnTo>
                <a:lnTo>
                  <a:pt x="791" y="2160"/>
                </a:lnTo>
                <a:lnTo>
                  <a:pt x="789" y="2175"/>
                </a:lnTo>
                <a:lnTo>
                  <a:pt x="788" y="2191"/>
                </a:lnTo>
                <a:lnTo>
                  <a:pt x="788" y="2191"/>
                </a:lnTo>
                <a:lnTo>
                  <a:pt x="789" y="2209"/>
                </a:lnTo>
                <a:lnTo>
                  <a:pt x="792" y="2229"/>
                </a:lnTo>
                <a:lnTo>
                  <a:pt x="798" y="2245"/>
                </a:lnTo>
                <a:lnTo>
                  <a:pt x="806" y="2263"/>
                </a:lnTo>
                <a:lnTo>
                  <a:pt x="816" y="2280"/>
                </a:lnTo>
                <a:lnTo>
                  <a:pt x="827" y="2295"/>
                </a:lnTo>
                <a:lnTo>
                  <a:pt x="840" y="2308"/>
                </a:lnTo>
                <a:lnTo>
                  <a:pt x="855" y="2321"/>
                </a:lnTo>
                <a:lnTo>
                  <a:pt x="871" y="2333"/>
                </a:lnTo>
                <a:lnTo>
                  <a:pt x="889" y="2344"/>
                </a:lnTo>
                <a:lnTo>
                  <a:pt x="907" y="2353"/>
                </a:lnTo>
                <a:lnTo>
                  <a:pt x="928" y="2360"/>
                </a:lnTo>
                <a:lnTo>
                  <a:pt x="949" y="2368"/>
                </a:lnTo>
                <a:lnTo>
                  <a:pt x="972" y="2372"/>
                </a:lnTo>
                <a:lnTo>
                  <a:pt x="994" y="2374"/>
                </a:lnTo>
                <a:lnTo>
                  <a:pt x="1018" y="2375"/>
                </a:lnTo>
                <a:lnTo>
                  <a:pt x="1018" y="2375"/>
                </a:lnTo>
                <a:lnTo>
                  <a:pt x="1040" y="2374"/>
                </a:lnTo>
                <a:lnTo>
                  <a:pt x="1063" y="2372"/>
                </a:lnTo>
                <a:lnTo>
                  <a:pt x="1085" y="2368"/>
                </a:lnTo>
                <a:lnTo>
                  <a:pt x="1106" y="2360"/>
                </a:lnTo>
                <a:lnTo>
                  <a:pt x="1127" y="2353"/>
                </a:lnTo>
                <a:lnTo>
                  <a:pt x="1145" y="2344"/>
                </a:lnTo>
                <a:lnTo>
                  <a:pt x="1163" y="2333"/>
                </a:lnTo>
                <a:lnTo>
                  <a:pt x="1179" y="2321"/>
                </a:lnTo>
                <a:lnTo>
                  <a:pt x="1194" y="2308"/>
                </a:lnTo>
                <a:lnTo>
                  <a:pt x="1208" y="2295"/>
                </a:lnTo>
                <a:lnTo>
                  <a:pt x="1218" y="2280"/>
                </a:lnTo>
                <a:lnTo>
                  <a:pt x="1229" y="2263"/>
                </a:lnTo>
                <a:lnTo>
                  <a:pt x="1236" y="2245"/>
                </a:lnTo>
                <a:lnTo>
                  <a:pt x="1242" y="2229"/>
                </a:lnTo>
                <a:lnTo>
                  <a:pt x="1245" y="2209"/>
                </a:lnTo>
                <a:lnTo>
                  <a:pt x="1247" y="2191"/>
                </a:lnTo>
                <a:lnTo>
                  <a:pt x="1247" y="2191"/>
                </a:lnTo>
                <a:lnTo>
                  <a:pt x="1245" y="2175"/>
                </a:lnTo>
                <a:lnTo>
                  <a:pt x="1244" y="2160"/>
                </a:lnTo>
                <a:lnTo>
                  <a:pt x="1239" y="2145"/>
                </a:lnTo>
                <a:lnTo>
                  <a:pt x="1235" y="2133"/>
                </a:lnTo>
                <a:lnTo>
                  <a:pt x="1229" y="2121"/>
                </a:lnTo>
                <a:lnTo>
                  <a:pt x="1221" y="2111"/>
                </a:lnTo>
                <a:lnTo>
                  <a:pt x="1214" y="2102"/>
                </a:lnTo>
                <a:lnTo>
                  <a:pt x="1206" y="2093"/>
                </a:lnTo>
                <a:lnTo>
                  <a:pt x="1191" y="2079"/>
                </a:lnTo>
                <a:lnTo>
                  <a:pt x="1179" y="2069"/>
                </a:lnTo>
                <a:lnTo>
                  <a:pt x="1166" y="2061"/>
                </a:lnTo>
                <a:lnTo>
                  <a:pt x="1166" y="2061"/>
                </a:lnTo>
                <a:lnTo>
                  <a:pt x="1155" y="2057"/>
                </a:lnTo>
                <a:lnTo>
                  <a:pt x="1146" y="2051"/>
                </a:lnTo>
                <a:lnTo>
                  <a:pt x="1139" y="2043"/>
                </a:lnTo>
                <a:lnTo>
                  <a:pt x="1134" y="2037"/>
                </a:lnTo>
                <a:lnTo>
                  <a:pt x="1130" y="2030"/>
                </a:lnTo>
                <a:lnTo>
                  <a:pt x="1127" y="2024"/>
                </a:lnTo>
                <a:lnTo>
                  <a:pt x="1125" y="2017"/>
                </a:lnTo>
                <a:lnTo>
                  <a:pt x="1125" y="2011"/>
                </a:lnTo>
                <a:lnTo>
                  <a:pt x="1127" y="2005"/>
                </a:lnTo>
                <a:lnTo>
                  <a:pt x="1130" y="1999"/>
                </a:lnTo>
                <a:lnTo>
                  <a:pt x="1134" y="1994"/>
                </a:lnTo>
                <a:lnTo>
                  <a:pt x="1140" y="1990"/>
                </a:lnTo>
                <a:lnTo>
                  <a:pt x="1148" y="1985"/>
                </a:lnTo>
                <a:lnTo>
                  <a:pt x="1157" y="1982"/>
                </a:lnTo>
                <a:lnTo>
                  <a:pt x="1166" y="1981"/>
                </a:lnTo>
                <a:lnTo>
                  <a:pt x="1178" y="1981"/>
                </a:lnTo>
                <a:lnTo>
                  <a:pt x="1429" y="1981"/>
                </a:lnTo>
                <a:lnTo>
                  <a:pt x="1429" y="1979"/>
                </a:lnTo>
                <a:lnTo>
                  <a:pt x="1976" y="1979"/>
                </a:lnTo>
                <a:lnTo>
                  <a:pt x="1976" y="1176"/>
                </a:lnTo>
                <a:lnTo>
                  <a:pt x="1976" y="1176"/>
                </a:lnTo>
                <a:lnTo>
                  <a:pt x="1976" y="1166"/>
                </a:lnTo>
                <a:lnTo>
                  <a:pt x="1973" y="1155"/>
                </a:lnTo>
                <a:lnTo>
                  <a:pt x="1972" y="1147"/>
                </a:lnTo>
                <a:lnTo>
                  <a:pt x="1967" y="1139"/>
                </a:lnTo>
                <a:lnTo>
                  <a:pt x="1963" y="1133"/>
                </a:lnTo>
                <a:lnTo>
                  <a:pt x="1958" y="1129"/>
                </a:lnTo>
                <a:lnTo>
                  <a:pt x="1952" y="1126"/>
                </a:lnTo>
                <a:lnTo>
                  <a:pt x="1946" y="1124"/>
                </a:lnTo>
                <a:lnTo>
                  <a:pt x="1940" y="1124"/>
                </a:lnTo>
                <a:lnTo>
                  <a:pt x="1933" y="1126"/>
                </a:lnTo>
                <a:lnTo>
                  <a:pt x="1927" y="1129"/>
                </a:lnTo>
                <a:lnTo>
                  <a:pt x="1919" y="1133"/>
                </a:lnTo>
                <a:lnTo>
                  <a:pt x="1913" y="1139"/>
                </a:lnTo>
                <a:lnTo>
                  <a:pt x="1906" y="1147"/>
                </a:lnTo>
                <a:lnTo>
                  <a:pt x="1900" y="1155"/>
                </a:lnTo>
                <a:lnTo>
                  <a:pt x="1894" y="1164"/>
                </a:lnTo>
                <a:lnTo>
                  <a:pt x="1894" y="1164"/>
                </a:lnTo>
                <a:lnTo>
                  <a:pt x="1886" y="1178"/>
                </a:lnTo>
                <a:lnTo>
                  <a:pt x="1877" y="1190"/>
                </a:lnTo>
                <a:lnTo>
                  <a:pt x="1864" y="1205"/>
                </a:lnTo>
                <a:lnTo>
                  <a:pt x="1855" y="1212"/>
                </a:lnTo>
                <a:lnTo>
                  <a:pt x="1846" y="1220"/>
                </a:lnTo>
                <a:lnTo>
                  <a:pt x="1835" y="1227"/>
                </a:lnTo>
                <a:lnTo>
                  <a:pt x="1824" y="1233"/>
                </a:lnTo>
                <a:lnTo>
                  <a:pt x="1810" y="1238"/>
                </a:lnTo>
                <a:lnTo>
                  <a:pt x="1797" y="1242"/>
                </a:lnTo>
                <a:lnTo>
                  <a:pt x="1782" y="1245"/>
                </a:lnTo>
                <a:lnTo>
                  <a:pt x="1765" y="1245"/>
                </a:lnTo>
                <a:lnTo>
                  <a:pt x="1765" y="1245"/>
                </a:lnTo>
                <a:lnTo>
                  <a:pt x="1746" y="1244"/>
                </a:lnTo>
                <a:lnTo>
                  <a:pt x="1728" y="1241"/>
                </a:lnTo>
                <a:lnTo>
                  <a:pt x="1710" y="1235"/>
                </a:lnTo>
                <a:lnTo>
                  <a:pt x="1693" y="1227"/>
                </a:lnTo>
                <a:lnTo>
                  <a:pt x="1677" y="1218"/>
                </a:lnTo>
                <a:lnTo>
                  <a:pt x="1662" y="1206"/>
                </a:lnTo>
                <a:lnTo>
                  <a:pt x="1649" y="1193"/>
                </a:lnTo>
                <a:lnTo>
                  <a:pt x="1635" y="1178"/>
                </a:lnTo>
                <a:lnTo>
                  <a:pt x="1623" y="1161"/>
                </a:lnTo>
                <a:lnTo>
                  <a:pt x="1613" y="1145"/>
                </a:lnTo>
                <a:lnTo>
                  <a:pt x="1604" y="1126"/>
                </a:lnTo>
                <a:lnTo>
                  <a:pt x="1595" y="1105"/>
                </a:lnTo>
                <a:lnTo>
                  <a:pt x="1589" y="1084"/>
                </a:lnTo>
                <a:lnTo>
                  <a:pt x="1584" y="1063"/>
                </a:lnTo>
                <a:lnTo>
                  <a:pt x="1581" y="1039"/>
                </a:lnTo>
                <a:lnTo>
                  <a:pt x="1581" y="1016"/>
                </a:lnTo>
                <a:lnTo>
                  <a:pt x="1581" y="1016"/>
                </a:lnTo>
                <a:lnTo>
                  <a:pt x="1581" y="993"/>
                </a:lnTo>
                <a:lnTo>
                  <a:pt x="1584" y="970"/>
                </a:lnTo>
                <a:lnTo>
                  <a:pt x="1589" y="948"/>
                </a:lnTo>
                <a:lnTo>
                  <a:pt x="1595" y="927"/>
                </a:lnTo>
                <a:lnTo>
                  <a:pt x="1604" y="907"/>
                </a:lnTo>
                <a:lnTo>
                  <a:pt x="1613" y="888"/>
                </a:lnTo>
                <a:lnTo>
                  <a:pt x="1623" y="870"/>
                </a:lnTo>
                <a:lnTo>
                  <a:pt x="1635" y="854"/>
                </a:lnTo>
                <a:lnTo>
                  <a:pt x="1649" y="839"/>
                </a:lnTo>
                <a:lnTo>
                  <a:pt x="1662" y="825"/>
                </a:lnTo>
                <a:lnTo>
                  <a:pt x="1677" y="815"/>
                </a:lnTo>
                <a:lnTo>
                  <a:pt x="1693" y="804"/>
                </a:lnTo>
                <a:lnTo>
                  <a:pt x="1710" y="797"/>
                </a:lnTo>
                <a:lnTo>
                  <a:pt x="1728" y="791"/>
                </a:lnTo>
                <a:lnTo>
                  <a:pt x="1746" y="788"/>
                </a:lnTo>
                <a:lnTo>
                  <a:pt x="1765" y="786"/>
                </a:lnTo>
                <a:lnTo>
                  <a:pt x="1765" y="786"/>
                </a:lnTo>
                <a:close/>
              </a:path>
            </a:pathLst>
          </a:custGeom>
          <a:solidFill>
            <a:srgbClr val="FFC000"/>
          </a:solidFill>
          <a:ln w="28575">
            <a:solidFill>
              <a:schemeClr val="bg1">
                <a:lumMod val="50000"/>
              </a:schemeClr>
            </a:solidFill>
            <a:prstDash val="solid"/>
            <a:round/>
            <a:headEnd/>
            <a:tailEnd/>
          </a:ln>
        </p:spPr>
        <p:txBody>
          <a:bodyPr lIns="91440" tIns="45720" rIns="91440" bIns="360000" anchor="ctr"/>
          <a:lstStyle/>
          <a:p>
            <a:r>
              <a:rPr lang="en-GB" sz="2000">
                <a:latin typeface="Calibri" panose="020F0502020204030204" pitchFamily="34" charset="0"/>
                <a:ea typeface="Calibri" panose="020F0502020204030204" pitchFamily="34" charset="0"/>
                <a:cs typeface="Calibri" panose="020F0502020204030204" pitchFamily="34" charset="0"/>
              </a:rPr>
              <a:t>Social Worker starts </a:t>
            </a:r>
          </a:p>
          <a:p>
            <a:r>
              <a:rPr lang="en-GB" sz="2000">
                <a:latin typeface="Calibri" panose="020F0502020204030204" pitchFamily="34" charset="0"/>
                <a:ea typeface="Calibri" panose="020F0502020204030204" pitchFamily="34" charset="0"/>
                <a:cs typeface="Calibri" panose="020F0502020204030204" pitchFamily="34" charset="0"/>
              </a:rPr>
              <a:t>neglect toolkit as </a:t>
            </a:r>
          </a:p>
          <a:p>
            <a:r>
              <a:rPr lang="en-GB" sz="2000">
                <a:latin typeface="Calibri" panose="020F0502020204030204" pitchFamily="34" charset="0"/>
                <a:ea typeface="Calibri" panose="020F0502020204030204" pitchFamily="34" charset="0"/>
                <a:cs typeface="Calibri" panose="020F0502020204030204" pitchFamily="34" charset="0"/>
              </a:rPr>
              <a:t>part of Family Help Assessment and Plan</a:t>
            </a:r>
          </a:p>
        </p:txBody>
      </p:sp>
      <p:sp>
        <p:nvSpPr>
          <p:cNvPr id="11" name="Freeform 11">
            <a:extLst>
              <a:ext uri="{FF2B5EF4-FFF2-40B4-BE49-F238E27FC236}">
                <a16:creationId xmlns:a16="http://schemas.microsoft.com/office/drawing/2014/main" id="{64920104-9A1C-D350-F6FA-09B1B6AAC658}"/>
              </a:ext>
            </a:extLst>
          </p:cNvPr>
          <p:cNvSpPr>
            <a:spLocks/>
          </p:cNvSpPr>
          <p:nvPr/>
        </p:nvSpPr>
        <p:spPr bwMode="auto">
          <a:xfrm>
            <a:off x="688289" y="4502427"/>
            <a:ext cx="3192006" cy="1965045"/>
          </a:xfrm>
          <a:custGeom>
            <a:avLst/>
            <a:gdLst>
              <a:gd name="T0" fmla="*/ 791 w 2377"/>
              <a:gd name="T1" fmla="*/ 179 h 1976"/>
              <a:gd name="T2" fmla="*/ 813 w 2377"/>
              <a:gd name="T3" fmla="*/ 131 h 1976"/>
              <a:gd name="T4" fmla="*/ 855 w 2377"/>
              <a:gd name="T5" fmla="*/ 89 h 1976"/>
              <a:gd name="T6" fmla="*/ 886 w 2377"/>
              <a:gd name="T7" fmla="*/ 70 h 1976"/>
              <a:gd name="T8" fmla="*/ 907 w 2377"/>
              <a:gd name="T9" fmla="*/ 43 h 1976"/>
              <a:gd name="T10" fmla="*/ 904 w 2377"/>
              <a:gd name="T11" fmla="*/ 19 h 1976"/>
              <a:gd name="T12" fmla="*/ 877 w 2377"/>
              <a:gd name="T13" fmla="*/ 3 h 1976"/>
              <a:gd name="T14" fmla="*/ 0 w 2377"/>
              <a:gd name="T15" fmla="*/ 1976 h 1976"/>
              <a:gd name="T16" fmla="*/ 1980 w 2377"/>
              <a:gd name="T17" fmla="*/ 1121 h 1976"/>
              <a:gd name="T18" fmla="*/ 1986 w 2377"/>
              <a:gd name="T19" fmla="*/ 1090 h 1976"/>
              <a:gd name="T20" fmla="*/ 2004 w 2377"/>
              <a:gd name="T21" fmla="*/ 1069 h 1976"/>
              <a:gd name="T22" fmla="*/ 2031 w 2377"/>
              <a:gd name="T23" fmla="*/ 1072 h 1976"/>
              <a:gd name="T24" fmla="*/ 2057 w 2377"/>
              <a:gd name="T25" fmla="*/ 1099 h 1976"/>
              <a:gd name="T26" fmla="*/ 2079 w 2377"/>
              <a:gd name="T27" fmla="*/ 1134 h 1976"/>
              <a:gd name="T28" fmla="*/ 2121 w 2377"/>
              <a:gd name="T29" fmla="*/ 1170 h 1976"/>
              <a:gd name="T30" fmla="*/ 2175 w 2377"/>
              <a:gd name="T31" fmla="*/ 1188 h 1976"/>
              <a:gd name="T32" fmla="*/ 2229 w 2377"/>
              <a:gd name="T33" fmla="*/ 1184 h 1976"/>
              <a:gd name="T34" fmla="*/ 2294 w 2377"/>
              <a:gd name="T35" fmla="*/ 1149 h 1976"/>
              <a:gd name="T36" fmla="*/ 2345 w 2377"/>
              <a:gd name="T37" fmla="*/ 1088 h 1976"/>
              <a:gd name="T38" fmla="*/ 2372 w 2377"/>
              <a:gd name="T39" fmla="*/ 1006 h 1976"/>
              <a:gd name="T40" fmla="*/ 2375 w 2377"/>
              <a:gd name="T41" fmla="*/ 936 h 1976"/>
              <a:gd name="T42" fmla="*/ 2354 w 2377"/>
              <a:gd name="T43" fmla="*/ 850 h 1976"/>
              <a:gd name="T44" fmla="*/ 2309 w 2377"/>
              <a:gd name="T45" fmla="*/ 783 h 1976"/>
              <a:gd name="T46" fmla="*/ 2247 w 2377"/>
              <a:gd name="T47" fmla="*/ 740 h 1976"/>
              <a:gd name="T48" fmla="*/ 2191 w 2377"/>
              <a:gd name="T49" fmla="*/ 729 h 1976"/>
              <a:gd name="T50" fmla="*/ 2133 w 2377"/>
              <a:gd name="T51" fmla="*/ 743 h 1976"/>
              <a:gd name="T52" fmla="*/ 2093 w 2377"/>
              <a:gd name="T53" fmla="*/ 770 h 1976"/>
              <a:gd name="T54" fmla="*/ 2063 w 2377"/>
              <a:gd name="T55" fmla="*/ 810 h 1976"/>
              <a:gd name="T56" fmla="*/ 2037 w 2377"/>
              <a:gd name="T57" fmla="*/ 843 h 1976"/>
              <a:gd name="T58" fmla="*/ 2010 w 2377"/>
              <a:gd name="T59" fmla="*/ 852 h 1976"/>
              <a:gd name="T60" fmla="*/ 1989 w 2377"/>
              <a:gd name="T61" fmla="*/ 837 h 1976"/>
              <a:gd name="T62" fmla="*/ 1980 w 2377"/>
              <a:gd name="T63" fmla="*/ 798 h 1976"/>
              <a:gd name="T64" fmla="*/ 1178 w 2377"/>
              <a:gd name="T65" fmla="*/ 0 h 1976"/>
              <a:gd name="T66" fmla="*/ 1146 w 2377"/>
              <a:gd name="T67" fmla="*/ 6 h 1976"/>
              <a:gd name="T68" fmla="*/ 1127 w 2377"/>
              <a:gd name="T69" fmla="*/ 25 h 1976"/>
              <a:gd name="T70" fmla="*/ 1128 w 2377"/>
              <a:gd name="T71" fmla="*/ 51 h 1976"/>
              <a:gd name="T72" fmla="*/ 1155 w 2377"/>
              <a:gd name="T73" fmla="*/ 76 h 1976"/>
              <a:gd name="T74" fmla="*/ 1191 w 2377"/>
              <a:gd name="T75" fmla="*/ 98 h 1976"/>
              <a:gd name="T76" fmla="*/ 1227 w 2377"/>
              <a:gd name="T77" fmla="*/ 142 h 1976"/>
              <a:gd name="T78" fmla="*/ 1245 w 2377"/>
              <a:gd name="T79" fmla="*/ 196 h 1976"/>
              <a:gd name="T80" fmla="*/ 1242 w 2377"/>
              <a:gd name="T81" fmla="*/ 248 h 1976"/>
              <a:gd name="T82" fmla="*/ 1206 w 2377"/>
              <a:gd name="T83" fmla="*/ 314 h 1976"/>
              <a:gd name="T84" fmla="*/ 1145 w 2377"/>
              <a:gd name="T85" fmla="*/ 365 h 1976"/>
              <a:gd name="T86" fmla="*/ 1063 w 2377"/>
              <a:gd name="T87" fmla="*/ 391 h 1976"/>
              <a:gd name="T88" fmla="*/ 994 w 2377"/>
              <a:gd name="T89" fmla="*/ 394 h 1976"/>
              <a:gd name="T90" fmla="*/ 907 w 2377"/>
              <a:gd name="T91" fmla="*/ 374 h 1976"/>
              <a:gd name="T92" fmla="*/ 840 w 2377"/>
              <a:gd name="T93" fmla="*/ 329 h 1976"/>
              <a:gd name="T94" fmla="*/ 798 w 2377"/>
              <a:gd name="T95" fmla="*/ 266 h 1976"/>
              <a:gd name="T96" fmla="*/ 788 w 2377"/>
              <a:gd name="T97" fmla="*/ 212 h 1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77" h="1976">
                <a:moveTo>
                  <a:pt x="788" y="212"/>
                </a:moveTo>
                <a:lnTo>
                  <a:pt x="788" y="212"/>
                </a:lnTo>
                <a:lnTo>
                  <a:pt x="788" y="196"/>
                </a:lnTo>
                <a:lnTo>
                  <a:pt x="791" y="179"/>
                </a:lnTo>
                <a:lnTo>
                  <a:pt x="795" y="166"/>
                </a:lnTo>
                <a:lnTo>
                  <a:pt x="800" y="152"/>
                </a:lnTo>
                <a:lnTo>
                  <a:pt x="806" y="142"/>
                </a:lnTo>
                <a:lnTo>
                  <a:pt x="813" y="131"/>
                </a:lnTo>
                <a:lnTo>
                  <a:pt x="821" y="121"/>
                </a:lnTo>
                <a:lnTo>
                  <a:pt x="828" y="113"/>
                </a:lnTo>
                <a:lnTo>
                  <a:pt x="843" y="98"/>
                </a:lnTo>
                <a:lnTo>
                  <a:pt x="855" y="89"/>
                </a:lnTo>
                <a:lnTo>
                  <a:pt x="868" y="82"/>
                </a:lnTo>
                <a:lnTo>
                  <a:pt x="868" y="82"/>
                </a:lnTo>
                <a:lnTo>
                  <a:pt x="877" y="76"/>
                </a:lnTo>
                <a:lnTo>
                  <a:pt x="886" y="70"/>
                </a:lnTo>
                <a:lnTo>
                  <a:pt x="894" y="64"/>
                </a:lnTo>
                <a:lnTo>
                  <a:pt x="900" y="57"/>
                </a:lnTo>
                <a:lnTo>
                  <a:pt x="904" y="51"/>
                </a:lnTo>
                <a:lnTo>
                  <a:pt x="907" y="43"/>
                </a:lnTo>
                <a:lnTo>
                  <a:pt x="909" y="37"/>
                </a:lnTo>
                <a:lnTo>
                  <a:pt x="909" y="31"/>
                </a:lnTo>
                <a:lnTo>
                  <a:pt x="907" y="25"/>
                </a:lnTo>
                <a:lnTo>
                  <a:pt x="904" y="19"/>
                </a:lnTo>
                <a:lnTo>
                  <a:pt x="900" y="13"/>
                </a:lnTo>
                <a:lnTo>
                  <a:pt x="894" y="9"/>
                </a:lnTo>
                <a:lnTo>
                  <a:pt x="886" y="6"/>
                </a:lnTo>
                <a:lnTo>
                  <a:pt x="877" y="3"/>
                </a:lnTo>
                <a:lnTo>
                  <a:pt x="867" y="1"/>
                </a:lnTo>
                <a:lnTo>
                  <a:pt x="856" y="0"/>
                </a:lnTo>
                <a:lnTo>
                  <a:pt x="0" y="0"/>
                </a:lnTo>
                <a:lnTo>
                  <a:pt x="0" y="1976"/>
                </a:lnTo>
                <a:lnTo>
                  <a:pt x="1979" y="1976"/>
                </a:lnTo>
                <a:lnTo>
                  <a:pt x="1979" y="1522"/>
                </a:lnTo>
                <a:lnTo>
                  <a:pt x="1980" y="1522"/>
                </a:lnTo>
                <a:lnTo>
                  <a:pt x="1980" y="1121"/>
                </a:lnTo>
                <a:lnTo>
                  <a:pt x="1980" y="1121"/>
                </a:lnTo>
                <a:lnTo>
                  <a:pt x="1982" y="1109"/>
                </a:lnTo>
                <a:lnTo>
                  <a:pt x="1983" y="1099"/>
                </a:lnTo>
                <a:lnTo>
                  <a:pt x="1986" y="1090"/>
                </a:lnTo>
                <a:lnTo>
                  <a:pt x="1989" y="1082"/>
                </a:lnTo>
                <a:lnTo>
                  <a:pt x="1994" y="1076"/>
                </a:lnTo>
                <a:lnTo>
                  <a:pt x="2000" y="1072"/>
                </a:lnTo>
                <a:lnTo>
                  <a:pt x="2004" y="1069"/>
                </a:lnTo>
                <a:lnTo>
                  <a:pt x="2010" y="1067"/>
                </a:lnTo>
                <a:lnTo>
                  <a:pt x="2018" y="1067"/>
                </a:lnTo>
                <a:lnTo>
                  <a:pt x="2024" y="1069"/>
                </a:lnTo>
                <a:lnTo>
                  <a:pt x="2031" y="1072"/>
                </a:lnTo>
                <a:lnTo>
                  <a:pt x="2037" y="1076"/>
                </a:lnTo>
                <a:lnTo>
                  <a:pt x="2045" y="1082"/>
                </a:lnTo>
                <a:lnTo>
                  <a:pt x="2051" y="1090"/>
                </a:lnTo>
                <a:lnTo>
                  <a:pt x="2057" y="1099"/>
                </a:lnTo>
                <a:lnTo>
                  <a:pt x="2063" y="1109"/>
                </a:lnTo>
                <a:lnTo>
                  <a:pt x="2063" y="1109"/>
                </a:lnTo>
                <a:lnTo>
                  <a:pt x="2070" y="1121"/>
                </a:lnTo>
                <a:lnTo>
                  <a:pt x="2079" y="1134"/>
                </a:lnTo>
                <a:lnTo>
                  <a:pt x="2093" y="1149"/>
                </a:lnTo>
                <a:lnTo>
                  <a:pt x="2102" y="1157"/>
                </a:lnTo>
                <a:lnTo>
                  <a:pt x="2111" y="1163"/>
                </a:lnTo>
                <a:lnTo>
                  <a:pt x="2121" y="1170"/>
                </a:lnTo>
                <a:lnTo>
                  <a:pt x="2133" y="1176"/>
                </a:lnTo>
                <a:lnTo>
                  <a:pt x="2146" y="1181"/>
                </a:lnTo>
                <a:lnTo>
                  <a:pt x="2160" y="1185"/>
                </a:lnTo>
                <a:lnTo>
                  <a:pt x="2175" y="1188"/>
                </a:lnTo>
                <a:lnTo>
                  <a:pt x="2191" y="1188"/>
                </a:lnTo>
                <a:lnTo>
                  <a:pt x="2191" y="1188"/>
                </a:lnTo>
                <a:lnTo>
                  <a:pt x="2211" y="1188"/>
                </a:lnTo>
                <a:lnTo>
                  <a:pt x="2229" y="1184"/>
                </a:lnTo>
                <a:lnTo>
                  <a:pt x="2247" y="1179"/>
                </a:lnTo>
                <a:lnTo>
                  <a:pt x="2263" y="1170"/>
                </a:lnTo>
                <a:lnTo>
                  <a:pt x="2279" y="1161"/>
                </a:lnTo>
                <a:lnTo>
                  <a:pt x="2294" y="1149"/>
                </a:lnTo>
                <a:lnTo>
                  <a:pt x="2309" y="1136"/>
                </a:lnTo>
                <a:lnTo>
                  <a:pt x="2321" y="1121"/>
                </a:lnTo>
                <a:lnTo>
                  <a:pt x="2333" y="1106"/>
                </a:lnTo>
                <a:lnTo>
                  <a:pt x="2345" y="1088"/>
                </a:lnTo>
                <a:lnTo>
                  <a:pt x="2354" y="1069"/>
                </a:lnTo>
                <a:lnTo>
                  <a:pt x="2362" y="1049"/>
                </a:lnTo>
                <a:lnTo>
                  <a:pt x="2368" y="1028"/>
                </a:lnTo>
                <a:lnTo>
                  <a:pt x="2372" y="1006"/>
                </a:lnTo>
                <a:lnTo>
                  <a:pt x="2375" y="983"/>
                </a:lnTo>
                <a:lnTo>
                  <a:pt x="2377" y="960"/>
                </a:lnTo>
                <a:lnTo>
                  <a:pt x="2377" y="960"/>
                </a:lnTo>
                <a:lnTo>
                  <a:pt x="2375" y="936"/>
                </a:lnTo>
                <a:lnTo>
                  <a:pt x="2372" y="913"/>
                </a:lnTo>
                <a:lnTo>
                  <a:pt x="2368" y="891"/>
                </a:lnTo>
                <a:lnTo>
                  <a:pt x="2362" y="870"/>
                </a:lnTo>
                <a:lnTo>
                  <a:pt x="2354" y="850"/>
                </a:lnTo>
                <a:lnTo>
                  <a:pt x="2345" y="831"/>
                </a:lnTo>
                <a:lnTo>
                  <a:pt x="2333" y="813"/>
                </a:lnTo>
                <a:lnTo>
                  <a:pt x="2321" y="797"/>
                </a:lnTo>
                <a:lnTo>
                  <a:pt x="2309" y="783"/>
                </a:lnTo>
                <a:lnTo>
                  <a:pt x="2294" y="770"/>
                </a:lnTo>
                <a:lnTo>
                  <a:pt x="2279" y="758"/>
                </a:lnTo>
                <a:lnTo>
                  <a:pt x="2263" y="749"/>
                </a:lnTo>
                <a:lnTo>
                  <a:pt x="2247" y="740"/>
                </a:lnTo>
                <a:lnTo>
                  <a:pt x="2229" y="735"/>
                </a:lnTo>
                <a:lnTo>
                  <a:pt x="2211" y="731"/>
                </a:lnTo>
                <a:lnTo>
                  <a:pt x="2191" y="729"/>
                </a:lnTo>
                <a:lnTo>
                  <a:pt x="2191" y="729"/>
                </a:lnTo>
                <a:lnTo>
                  <a:pt x="2175" y="731"/>
                </a:lnTo>
                <a:lnTo>
                  <a:pt x="2160" y="734"/>
                </a:lnTo>
                <a:lnTo>
                  <a:pt x="2146" y="737"/>
                </a:lnTo>
                <a:lnTo>
                  <a:pt x="2133" y="743"/>
                </a:lnTo>
                <a:lnTo>
                  <a:pt x="2121" y="749"/>
                </a:lnTo>
                <a:lnTo>
                  <a:pt x="2111" y="755"/>
                </a:lnTo>
                <a:lnTo>
                  <a:pt x="2102" y="762"/>
                </a:lnTo>
                <a:lnTo>
                  <a:pt x="2093" y="770"/>
                </a:lnTo>
                <a:lnTo>
                  <a:pt x="2079" y="785"/>
                </a:lnTo>
                <a:lnTo>
                  <a:pt x="2070" y="798"/>
                </a:lnTo>
                <a:lnTo>
                  <a:pt x="2063" y="810"/>
                </a:lnTo>
                <a:lnTo>
                  <a:pt x="2063" y="810"/>
                </a:lnTo>
                <a:lnTo>
                  <a:pt x="2057" y="820"/>
                </a:lnTo>
                <a:lnTo>
                  <a:pt x="2051" y="829"/>
                </a:lnTo>
                <a:lnTo>
                  <a:pt x="2045" y="837"/>
                </a:lnTo>
                <a:lnTo>
                  <a:pt x="2037" y="843"/>
                </a:lnTo>
                <a:lnTo>
                  <a:pt x="2031" y="847"/>
                </a:lnTo>
                <a:lnTo>
                  <a:pt x="2024" y="850"/>
                </a:lnTo>
                <a:lnTo>
                  <a:pt x="2018" y="852"/>
                </a:lnTo>
                <a:lnTo>
                  <a:pt x="2010" y="852"/>
                </a:lnTo>
                <a:lnTo>
                  <a:pt x="2004" y="850"/>
                </a:lnTo>
                <a:lnTo>
                  <a:pt x="2000" y="847"/>
                </a:lnTo>
                <a:lnTo>
                  <a:pt x="1994" y="843"/>
                </a:lnTo>
                <a:lnTo>
                  <a:pt x="1989" y="837"/>
                </a:lnTo>
                <a:lnTo>
                  <a:pt x="1986" y="829"/>
                </a:lnTo>
                <a:lnTo>
                  <a:pt x="1983" y="820"/>
                </a:lnTo>
                <a:lnTo>
                  <a:pt x="1982" y="810"/>
                </a:lnTo>
                <a:lnTo>
                  <a:pt x="1980" y="798"/>
                </a:lnTo>
                <a:lnTo>
                  <a:pt x="1980" y="547"/>
                </a:lnTo>
                <a:lnTo>
                  <a:pt x="1979" y="547"/>
                </a:lnTo>
                <a:lnTo>
                  <a:pt x="1979" y="0"/>
                </a:lnTo>
                <a:lnTo>
                  <a:pt x="1178" y="0"/>
                </a:lnTo>
                <a:lnTo>
                  <a:pt x="1178" y="0"/>
                </a:lnTo>
                <a:lnTo>
                  <a:pt x="1166" y="1"/>
                </a:lnTo>
                <a:lnTo>
                  <a:pt x="1155" y="3"/>
                </a:lnTo>
                <a:lnTo>
                  <a:pt x="1146" y="6"/>
                </a:lnTo>
                <a:lnTo>
                  <a:pt x="1140" y="9"/>
                </a:lnTo>
                <a:lnTo>
                  <a:pt x="1134" y="13"/>
                </a:lnTo>
                <a:lnTo>
                  <a:pt x="1130" y="19"/>
                </a:lnTo>
                <a:lnTo>
                  <a:pt x="1127" y="25"/>
                </a:lnTo>
                <a:lnTo>
                  <a:pt x="1125" y="31"/>
                </a:lnTo>
                <a:lnTo>
                  <a:pt x="1125" y="37"/>
                </a:lnTo>
                <a:lnTo>
                  <a:pt x="1125" y="43"/>
                </a:lnTo>
                <a:lnTo>
                  <a:pt x="1128" y="51"/>
                </a:lnTo>
                <a:lnTo>
                  <a:pt x="1133" y="57"/>
                </a:lnTo>
                <a:lnTo>
                  <a:pt x="1139" y="64"/>
                </a:lnTo>
                <a:lnTo>
                  <a:pt x="1146" y="70"/>
                </a:lnTo>
                <a:lnTo>
                  <a:pt x="1155" y="76"/>
                </a:lnTo>
                <a:lnTo>
                  <a:pt x="1166" y="82"/>
                </a:lnTo>
                <a:lnTo>
                  <a:pt x="1166" y="82"/>
                </a:lnTo>
                <a:lnTo>
                  <a:pt x="1178" y="89"/>
                </a:lnTo>
                <a:lnTo>
                  <a:pt x="1191" y="98"/>
                </a:lnTo>
                <a:lnTo>
                  <a:pt x="1206" y="113"/>
                </a:lnTo>
                <a:lnTo>
                  <a:pt x="1214" y="121"/>
                </a:lnTo>
                <a:lnTo>
                  <a:pt x="1221" y="131"/>
                </a:lnTo>
                <a:lnTo>
                  <a:pt x="1227" y="142"/>
                </a:lnTo>
                <a:lnTo>
                  <a:pt x="1233" y="152"/>
                </a:lnTo>
                <a:lnTo>
                  <a:pt x="1239" y="166"/>
                </a:lnTo>
                <a:lnTo>
                  <a:pt x="1242" y="179"/>
                </a:lnTo>
                <a:lnTo>
                  <a:pt x="1245" y="196"/>
                </a:lnTo>
                <a:lnTo>
                  <a:pt x="1247" y="212"/>
                </a:lnTo>
                <a:lnTo>
                  <a:pt x="1247" y="212"/>
                </a:lnTo>
                <a:lnTo>
                  <a:pt x="1245" y="230"/>
                </a:lnTo>
                <a:lnTo>
                  <a:pt x="1242" y="248"/>
                </a:lnTo>
                <a:lnTo>
                  <a:pt x="1236" y="266"/>
                </a:lnTo>
                <a:lnTo>
                  <a:pt x="1229" y="282"/>
                </a:lnTo>
                <a:lnTo>
                  <a:pt x="1218" y="299"/>
                </a:lnTo>
                <a:lnTo>
                  <a:pt x="1206" y="314"/>
                </a:lnTo>
                <a:lnTo>
                  <a:pt x="1194" y="329"/>
                </a:lnTo>
                <a:lnTo>
                  <a:pt x="1179" y="342"/>
                </a:lnTo>
                <a:lnTo>
                  <a:pt x="1163" y="354"/>
                </a:lnTo>
                <a:lnTo>
                  <a:pt x="1145" y="365"/>
                </a:lnTo>
                <a:lnTo>
                  <a:pt x="1125" y="374"/>
                </a:lnTo>
                <a:lnTo>
                  <a:pt x="1106" y="381"/>
                </a:lnTo>
                <a:lnTo>
                  <a:pt x="1085" y="387"/>
                </a:lnTo>
                <a:lnTo>
                  <a:pt x="1063" y="391"/>
                </a:lnTo>
                <a:lnTo>
                  <a:pt x="1040" y="394"/>
                </a:lnTo>
                <a:lnTo>
                  <a:pt x="1016" y="396"/>
                </a:lnTo>
                <a:lnTo>
                  <a:pt x="1016" y="396"/>
                </a:lnTo>
                <a:lnTo>
                  <a:pt x="994" y="394"/>
                </a:lnTo>
                <a:lnTo>
                  <a:pt x="970" y="391"/>
                </a:lnTo>
                <a:lnTo>
                  <a:pt x="949" y="387"/>
                </a:lnTo>
                <a:lnTo>
                  <a:pt x="928" y="381"/>
                </a:lnTo>
                <a:lnTo>
                  <a:pt x="907" y="374"/>
                </a:lnTo>
                <a:lnTo>
                  <a:pt x="888" y="365"/>
                </a:lnTo>
                <a:lnTo>
                  <a:pt x="871" y="354"/>
                </a:lnTo>
                <a:lnTo>
                  <a:pt x="855" y="342"/>
                </a:lnTo>
                <a:lnTo>
                  <a:pt x="840" y="329"/>
                </a:lnTo>
                <a:lnTo>
                  <a:pt x="827" y="314"/>
                </a:lnTo>
                <a:lnTo>
                  <a:pt x="815" y="299"/>
                </a:lnTo>
                <a:lnTo>
                  <a:pt x="806" y="282"/>
                </a:lnTo>
                <a:lnTo>
                  <a:pt x="798" y="266"/>
                </a:lnTo>
                <a:lnTo>
                  <a:pt x="792" y="248"/>
                </a:lnTo>
                <a:lnTo>
                  <a:pt x="789" y="230"/>
                </a:lnTo>
                <a:lnTo>
                  <a:pt x="788" y="212"/>
                </a:lnTo>
                <a:lnTo>
                  <a:pt x="788" y="212"/>
                </a:lnTo>
                <a:close/>
              </a:path>
            </a:pathLst>
          </a:custGeom>
          <a:solidFill>
            <a:srgbClr val="C00000"/>
          </a:solidFill>
          <a:ln w="28575">
            <a:solidFill>
              <a:schemeClr val="bg1">
                <a:lumMod val="50000"/>
              </a:schemeClr>
            </a:solidFill>
            <a:prstDash val="solid"/>
            <a:round/>
            <a:headEnd/>
            <a:tailEnd/>
          </a:ln>
        </p:spPr>
        <p:txBody>
          <a:bodyPr lIns="91440" tIns="45720" rIns="91440" bIns="360000" anchor="ctr"/>
          <a:lstStyle/>
          <a:p>
            <a:pPr algn="ctr"/>
            <a:endParaRPr lang="en-GB" sz="2000">
              <a:cs typeface="Arial" charset="0"/>
            </a:endParaRPr>
          </a:p>
          <a:p>
            <a:r>
              <a:rPr lang="en-GB">
                <a:cs typeface="Arial" charset="0"/>
              </a:rPr>
              <a:t>Police ‘lateral check’ </a:t>
            </a:r>
          </a:p>
          <a:p>
            <a:r>
              <a:rPr lang="en-GB">
                <a:cs typeface="Arial" charset="0"/>
              </a:rPr>
              <a:t>records concern of child left alone at home, only concerns </a:t>
            </a:r>
          </a:p>
          <a:p>
            <a:r>
              <a:rPr lang="en-GB">
                <a:cs typeface="Arial" charset="0"/>
              </a:rPr>
              <a:t>noted by attending officer regarding home conditions.</a:t>
            </a:r>
            <a:r>
              <a:rPr lang="en-GB" b="1">
                <a:cs typeface="Arial" charset="0"/>
              </a:rPr>
              <a:t> </a:t>
            </a:r>
            <a:endParaRPr lang="en-GB" sz="1600">
              <a:cs typeface="Arial" charset="0"/>
            </a:endParaRPr>
          </a:p>
        </p:txBody>
      </p:sp>
      <p:sp>
        <p:nvSpPr>
          <p:cNvPr id="12" name="Freeform 7">
            <a:extLst>
              <a:ext uri="{FF2B5EF4-FFF2-40B4-BE49-F238E27FC236}">
                <a16:creationId xmlns:a16="http://schemas.microsoft.com/office/drawing/2014/main" id="{37E70394-D3F5-28B1-D940-2285D4C49742}"/>
              </a:ext>
            </a:extLst>
          </p:cNvPr>
          <p:cNvSpPr>
            <a:spLocks/>
          </p:cNvSpPr>
          <p:nvPr/>
        </p:nvSpPr>
        <p:spPr bwMode="auto">
          <a:xfrm>
            <a:off x="3378733" y="4109022"/>
            <a:ext cx="3186636" cy="2358450"/>
          </a:xfrm>
          <a:custGeom>
            <a:avLst/>
            <a:gdLst>
              <a:gd name="T0" fmla="*/ 2145 w 2376"/>
              <a:gd name="T1" fmla="*/ 1136 h 2374"/>
              <a:gd name="T2" fmla="*/ 2092 w 2376"/>
              <a:gd name="T3" fmla="*/ 1169 h 2374"/>
              <a:gd name="T4" fmla="*/ 2056 w 2376"/>
              <a:gd name="T5" fmla="*/ 1218 h 2374"/>
              <a:gd name="T6" fmla="*/ 2023 w 2376"/>
              <a:gd name="T7" fmla="*/ 1248 h 2374"/>
              <a:gd name="T8" fmla="*/ 1993 w 2376"/>
              <a:gd name="T9" fmla="*/ 1241 h 2374"/>
              <a:gd name="T10" fmla="*/ 1979 w 2376"/>
              <a:gd name="T11" fmla="*/ 1198 h 2374"/>
              <a:gd name="T12" fmla="*/ 1102 w 2376"/>
              <a:gd name="T13" fmla="*/ 393 h 2374"/>
              <a:gd name="T14" fmla="*/ 1072 w 2376"/>
              <a:gd name="T15" fmla="*/ 371 h 2374"/>
              <a:gd name="T16" fmla="*/ 1080 w 2376"/>
              <a:gd name="T17" fmla="*/ 338 h 2374"/>
              <a:gd name="T18" fmla="*/ 1113 w 2376"/>
              <a:gd name="T19" fmla="*/ 314 h 2374"/>
              <a:gd name="T20" fmla="*/ 1168 w 2376"/>
              <a:gd name="T21" fmla="*/ 265 h 2374"/>
              <a:gd name="T22" fmla="*/ 1192 w 2376"/>
              <a:gd name="T23" fmla="*/ 200 h 2374"/>
              <a:gd name="T24" fmla="*/ 1183 w 2376"/>
              <a:gd name="T25" fmla="*/ 130 h 2374"/>
              <a:gd name="T26" fmla="*/ 1126 w 2376"/>
              <a:gd name="T27" fmla="*/ 54 h 2374"/>
              <a:gd name="T28" fmla="*/ 1032 w 2376"/>
              <a:gd name="T29" fmla="*/ 9 h 2374"/>
              <a:gd name="T30" fmla="*/ 939 w 2376"/>
              <a:gd name="T31" fmla="*/ 2 h 2374"/>
              <a:gd name="T32" fmla="*/ 835 w 2376"/>
              <a:gd name="T33" fmla="*/ 32 h 2374"/>
              <a:gd name="T34" fmla="*/ 761 w 2376"/>
              <a:gd name="T35" fmla="*/ 97 h 2374"/>
              <a:gd name="T36" fmla="*/ 734 w 2376"/>
              <a:gd name="T37" fmla="*/ 184 h 2374"/>
              <a:gd name="T38" fmla="*/ 746 w 2376"/>
              <a:gd name="T39" fmla="*/ 242 h 2374"/>
              <a:gd name="T40" fmla="*/ 788 w 2376"/>
              <a:gd name="T41" fmla="*/ 296 h 2374"/>
              <a:gd name="T42" fmla="*/ 833 w 2376"/>
              <a:gd name="T43" fmla="*/ 326 h 2374"/>
              <a:gd name="T44" fmla="*/ 855 w 2376"/>
              <a:gd name="T45" fmla="*/ 359 h 2374"/>
              <a:gd name="T46" fmla="*/ 840 w 2376"/>
              <a:gd name="T47" fmla="*/ 386 h 2374"/>
              <a:gd name="T48" fmla="*/ 0 w 2376"/>
              <a:gd name="T49" fmla="*/ 395 h 2374"/>
              <a:gd name="T50" fmla="*/ 24 w 2376"/>
              <a:gd name="T51" fmla="*/ 1250 h 2374"/>
              <a:gd name="T52" fmla="*/ 72 w 2376"/>
              <a:gd name="T53" fmla="*/ 1208 h 2374"/>
              <a:gd name="T54" fmla="*/ 111 w 2376"/>
              <a:gd name="T55" fmla="*/ 1160 h 2374"/>
              <a:gd name="T56" fmla="*/ 169 w 2376"/>
              <a:gd name="T57" fmla="*/ 1132 h 2374"/>
              <a:gd name="T58" fmla="*/ 238 w 2376"/>
              <a:gd name="T59" fmla="*/ 1133 h 2374"/>
              <a:gd name="T60" fmla="*/ 319 w 2376"/>
              <a:gd name="T61" fmla="*/ 1181 h 2374"/>
              <a:gd name="T62" fmla="*/ 371 w 2376"/>
              <a:gd name="T63" fmla="*/ 1268 h 2374"/>
              <a:gd name="T64" fmla="*/ 386 w 2376"/>
              <a:gd name="T65" fmla="*/ 1358 h 2374"/>
              <a:gd name="T66" fmla="*/ 364 w 2376"/>
              <a:gd name="T67" fmla="*/ 1467 h 2374"/>
              <a:gd name="T68" fmla="*/ 304 w 2376"/>
              <a:gd name="T69" fmla="*/ 1547 h 2374"/>
              <a:gd name="T70" fmla="*/ 220 w 2376"/>
              <a:gd name="T71" fmla="*/ 1586 h 2374"/>
              <a:gd name="T72" fmla="*/ 156 w 2376"/>
              <a:gd name="T73" fmla="*/ 1579 h 2374"/>
              <a:gd name="T74" fmla="*/ 102 w 2376"/>
              <a:gd name="T75" fmla="*/ 1547 h 2374"/>
              <a:gd name="T76" fmla="*/ 63 w 2376"/>
              <a:gd name="T77" fmla="*/ 1492 h 2374"/>
              <a:gd name="T78" fmla="*/ 15 w 2376"/>
              <a:gd name="T79" fmla="*/ 1467 h 2374"/>
              <a:gd name="T80" fmla="*/ 1979 w 2376"/>
              <a:gd name="T81" fmla="*/ 1519 h 2374"/>
              <a:gd name="T82" fmla="*/ 1988 w 2376"/>
              <a:gd name="T83" fmla="*/ 1482 h 2374"/>
              <a:gd name="T84" fmla="*/ 2017 w 2376"/>
              <a:gd name="T85" fmla="*/ 1467 h 2374"/>
              <a:gd name="T86" fmla="*/ 2050 w 2376"/>
              <a:gd name="T87" fmla="*/ 1488 h 2374"/>
              <a:gd name="T88" fmla="*/ 2078 w 2376"/>
              <a:gd name="T89" fmla="*/ 1532 h 2374"/>
              <a:gd name="T90" fmla="*/ 2132 w 2376"/>
              <a:gd name="T91" fmla="*/ 1574 h 2374"/>
              <a:gd name="T92" fmla="*/ 2190 w 2376"/>
              <a:gd name="T93" fmla="*/ 1588 h 2374"/>
              <a:gd name="T94" fmla="*/ 2278 w 2376"/>
              <a:gd name="T95" fmla="*/ 1559 h 2374"/>
              <a:gd name="T96" fmla="*/ 2344 w 2376"/>
              <a:gd name="T97" fmla="*/ 1486 h 2374"/>
              <a:gd name="T98" fmla="*/ 2374 w 2376"/>
              <a:gd name="T99" fmla="*/ 1381 h 2374"/>
              <a:gd name="T100" fmla="*/ 2367 w 2376"/>
              <a:gd name="T101" fmla="*/ 1290 h 2374"/>
              <a:gd name="T102" fmla="*/ 2322 w 2376"/>
              <a:gd name="T103" fmla="*/ 1196 h 2374"/>
              <a:gd name="T104" fmla="*/ 2246 w 2376"/>
              <a:gd name="T105" fmla="*/ 1139 h 2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6" h="2374">
                <a:moveTo>
                  <a:pt x="2190" y="1129"/>
                </a:moveTo>
                <a:lnTo>
                  <a:pt x="2190" y="1129"/>
                </a:lnTo>
                <a:lnTo>
                  <a:pt x="2174" y="1129"/>
                </a:lnTo>
                <a:lnTo>
                  <a:pt x="2159" y="1132"/>
                </a:lnTo>
                <a:lnTo>
                  <a:pt x="2145" y="1136"/>
                </a:lnTo>
                <a:lnTo>
                  <a:pt x="2132" y="1141"/>
                </a:lnTo>
                <a:lnTo>
                  <a:pt x="2121" y="1147"/>
                </a:lnTo>
                <a:lnTo>
                  <a:pt x="2110" y="1154"/>
                </a:lnTo>
                <a:lnTo>
                  <a:pt x="2101" y="1162"/>
                </a:lnTo>
                <a:lnTo>
                  <a:pt x="2092" y="1169"/>
                </a:lnTo>
                <a:lnTo>
                  <a:pt x="2078" y="1184"/>
                </a:lnTo>
                <a:lnTo>
                  <a:pt x="2069" y="1196"/>
                </a:lnTo>
                <a:lnTo>
                  <a:pt x="2062" y="1210"/>
                </a:lnTo>
                <a:lnTo>
                  <a:pt x="2062" y="1210"/>
                </a:lnTo>
                <a:lnTo>
                  <a:pt x="2056" y="1218"/>
                </a:lnTo>
                <a:lnTo>
                  <a:pt x="2050" y="1227"/>
                </a:lnTo>
                <a:lnTo>
                  <a:pt x="2044" y="1235"/>
                </a:lnTo>
                <a:lnTo>
                  <a:pt x="2036" y="1241"/>
                </a:lnTo>
                <a:lnTo>
                  <a:pt x="2030" y="1245"/>
                </a:lnTo>
                <a:lnTo>
                  <a:pt x="2023" y="1248"/>
                </a:lnTo>
                <a:lnTo>
                  <a:pt x="2017" y="1250"/>
                </a:lnTo>
                <a:lnTo>
                  <a:pt x="2009" y="1250"/>
                </a:lnTo>
                <a:lnTo>
                  <a:pt x="2003" y="1248"/>
                </a:lnTo>
                <a:lnTo>
                  <a:pt x="1999" y="1245"/>
                </a:lnTo>
                <a:lnTo>
                  <a:pt x="1993" y="1241"/>
                </a:lnTo>
                <a:lnTo>
                  <a:pt x="1988" y="1235"/>
                </a:lnTo>
                <a:lnTo>
                  <a:pt x="1985" y="1227"/>
                </a:lnTo>
                <a:lnTo>
                  <a:pt x="1982" y="1218"/>
                </a:lnTo>
                <a:lnTo>
                  <a:pt x="1981" y="1208"/>
                </a:lnTo>
                <a:lnTo>
                  <a:pt x="1979" y="1198"/>
                </a:lnTo>
                <a:lnTo>
                  <a:pt x="1979" y="395"/>
                </a:lnTo>
                <a:lnTo>
                  <a:pt x="1125" y="395"/>
                </a:lnTo>
                <a:lnTo>
                  <a:pt x="1125" y="395"/>
                </a:lnTo>
                <a:lnTo>
                  <a:pt x="1113" y="395"/>
                </a:lnTo>
                <a:lnTo>
                  <a:pt x="1102" y="393"/>
                </a:lnTo>
                <a:lnTo>
                  <a:pt x="1093" y="390"/>
                </a:lnTo>
                <a:lnTo>
                  <a:pt x="1086" y="386"/>
                </a:lnTo>
                <a:lnTo>
                  <a:pt x="1080" y="381"/>
                </a:lnTo>
                <a:lnTo>
                  <a:pt x="1075" y="377"/>
                </a:lnTo>
                <a:lnTo>
                  <a:pt x="1072" y="371"/>
                </a:lnTo>
                <a:lnTo>
                  <a:pt x="1071" y="365"/>
                </a:lnTo>
                <a:lnTo>
                  <a:pt x="1071" y="359"/>
                </a:lnTo>
                <a:lnTo>
                  <a:pt x="1072" y="351"/>
                </a:lnTo>
                <a:lnTo>
                  <a:pt x="1075" y="345"/>
                </a:lnTo>
                <a:lnTo>
                  <a:pt x="1080" y="338"/>
                </a:lnTo>
                <a:lnTo>
                  <a:pt x="1086" y="332"/>
                </a:lnTo>
                <a:lnTo>
                  <a:pt x="1093" y="326"/>
                </a:lnTo>
                <a:lnTo>
                  <a:pt x="1102" y="319"/>
                </a:lnTo>
                <a:lnTo>
                  <a:pt x="1113" y="314"/>
                </a:lnTo>
                <a:lnTo>
                  <a:pt x="1113" y="314"/>
                </a:lnTo>
                <a:lnTo>
                  <a:pt x="1125" y="307"/>
                </a:lnTo>
                <a:lnTo>
                  <a:pt x="1138" y="296"/>
                </a:lnTo>
                <a:lnTo>
                  <a:pt x="1153" y="283"/>
                </a:lnTo>
                <a:lnTo>
                  <a:pt x="1160" y="275"/>
                </a:lnTo>
                <a:lnTo>
                  <a:pt x="1168" y="265"/>
                </a:lnTo>
                <a:lnTo>
                  <a:pt x="1174" y="254"/>
                </a:lnTo>
                <a:lnTo>
                  <a:pt x="1180" y="242"/>
                </a:lnTo>
                <a:lnTo>
                  <a:pt x="1186" y="230"/>
                </a:lnTo>
                <a:lnTo>
                  <a:pt x="1189" y="215"/>
                </a:lnTo>
                <a:lnTo>
                  <a:pt x="1192" y="200"/>
                </a:lnTo>
                <a:lnTo>
                  <a:pt x="1193" y="184"/>
                </a:lnTo>
                <a:lnTo>
                  <a:pt x="1193" y="184"/>
                </a:lnTo>
                <a:lnTo>
                  <a:pt x="1192" y="166"/>
                </a:lnTo>
                <a:lnTo>
                  <a:pt x="1187" y="147"/>
                </a:lnTo>
                <a:lnTo>
                  <a:pt x="1183" y="130"/>
                </a:lnTo>
                <a:lnTo>
                  <a:pt x="1174" y="112"/>
                </a:lnTo>
                <a:lnTo>
                  <a:pt x="1165" y="97"/>
                </a:lnTo>
                <a:lnTo>
                  <a:pt x="1153" y="81"/>
                </a:lnTo>
                <a:lnTo>
                  <a:pt x="1141" y="67"/>
                </a:lnTo>
                <a:lnTo>
                  <a:pt x="1126" y="54"/>
                </a:lnTo>
                <a:lnTo>
                  <a:pt x="1110" y="42"/>
                </a:lnTo>
                <a:lnTo>
                  <a:pt x="1092" y="32"/>
                </a:lnTo>
                <a:lnTo>
                  <a:pt x="1072" y="23"/>
                </a:lnTo>
                <a:lnTo>
                  <a:pt x="1053" y="15"/>
                </a:lnTo>
                <a:lnTo>
                  <a:pt x="1032" y="9"/>
                </a:lnTo>
                <a:lnTo>
                  <a:pt x="1009" y="3"/>
                </a:lnTo>
                <a:lnTo>
                  <a:pt x="987" y="2"/>
                </a:lnTo>
                <a:lnTo>
                  <a:pt x="963" y="0"/>
                </a:lnTo>
                <a:lnTo>
                  <a:pt x="963" y="0"/>
                </a:lnTo>
                <a:lnTo>
                  <a:pt x="939" y="2"/>
                </a:lnTo>
                <a:lnTo>
                  <a:pt x="917" y="3"/>
                </a:lnTo>
                <a:lnTo>
                  <a:pt x="894" y="9"/>
                </a:lnTo>
                <a:lnTo>
                  <a:pt x="873" y="15"/>
                </a:lnTo>
                <a:lnTo>
                  <a:pt x="854" y="23"/>
                </a:lnTo>
                <a:lnTo>
                  <a:pt x="835" y="32"/>
                </a:lnTo>
                <a:lnTo>
                  <a:pt x="817" y="42"/>
                </a:lnTo>
                <a:lnTo>
                  <a:pt x="802" y="54"/>
                </a:lnTo>
                <a:lnTo>
                  <a:pt x="787" y="67"/>
                </a:lnTo>
                <a:lnTo>
                  <a:pt x="773" y="81"/>
                </a:lnTo>
                <a:lnTo>
                  <a:pt x="761" y="97"/>
                </a:lnTo>
                <a:lnTo>
                  <a:pt x="752" y="112"/>
                </a:lnTo>
                <a:lnTo>
                  <a:pt x="745" y="130"/>
                </a:lnTo>
                <a:lnTo>
                  <a:pt x="739" y="147"/>
                </a:lnTo>
                <a:lnTo>
                  <a:pt x="734" y="166"/>
                </a:lnTo>
                <a:lnTo>
                  <a:pt x="734" y="184"/>
                </a:lnTo>
                <a:lnTo>
                  <a:pt x="734" y="184"/>
                </a:lnTo>
                <a:lnTo>
                  <a:pt x="734" y="200"/>
                </a:lnTo>
                <a:lnTo>
                  <a:pt x="737" y="215"/>
                </a:lnTo>
                <a:lnTo>
                  <a:pt x="742" y="230"/>
                </a:lnTo>
                <a:lnTo>
                  <a:pt x="746" y="242"/>
                </a:lnTo>
                <a:lnTo>
                  <a:pt x="752" y="254"/>
                </a:lnTo>
                <a:lnTo>
                  <a:pt x="760" y="265"/>
                </a:lnTo>
                <a:lnTo>
                  <a:pt x="766" y="275"/>
                </a:lnTo>
                <a:lnTo>
                  <a:pt x="775" y="283"/>
                </a:lnTo>
                <a:lnTo>
                  <a:pt x="788" y="296"/>
                </a:lnTo>
                <a:lnTo>
                  <a:pt x="802" y="307"/>
                </a:lnTo>
                <a:lnTo>
                  <a:pt x="814" y="314"/>
                </a:lnTo>
                <a:lnTo>
                  <a:pt x="814" y="314"/>
                </a:lnTo>
                <a:lnTo>
                  <a:pt x="824" y="319"/>
                </a:lnTo>
                <a:lnTo>
                  <a:pt x="833" y="326"/>
                </a:lnTo>
                <a:lnTo>
                  <a:pt x="840" y="332"/>
                </a:lnTo>
                <a:lnTo>
                  <a:pt x="846" y="338"/>
                </a:lnTo>
                <a:lnTo>
                  <a:pt x="851" y="345"/>
                </a:lnTo>
                <a:lnTo>
                  <a:pt x="854" y="351"/>
                </a:lnTo>
                <a:lnTo>
                  <a:pt x="855" y="359"/>
                </a:lnTo>
                <a:lnTo>
                  <a:pt x="855" y="365"/>
                </a:lnTo>
                <a:lnTo>
                  <a:pt x="854" y="371"/>
                </a:lnTo>
                <a:lnTo>
                  <a:pt x="851" y="377"/>
                </a:lnTo>
                <a:lnTo>
                  <a:pt x="846" y="381"/>
                </a:lnTo>
                <a:lnTo>
                  <a:pt x="840" y="386"/>
                </a:lnTo>
                <a:lnTo>
                  <a:pt x="833" y="390"/>
                </a:lnTo>
                <a:lnTo>
                  <a:pt x="824" y="393"/>
                </a:lnTo>
                <a:lnTo>
                  <a:pt x="814" y="395"/>
                </a:lnTo>
                <a:lnTo>
                  <a:pt x="802" y="395"/>
                </a:lnTo>
                <a:lnTo>
                  <a:pt x="0" y="395"/>
                </a:lnTo>
                <a:lnTo>
                  <a:pt x="0" y="1236"/>
                </a:lnTo>
                <a:lnTo>
                  <a:pt x="0" y="1236"/>
                </a:lnTo>
                <a:lnTo>
                  <a:pt x="8" y="1244"/>
                </a:lnTo>
                <a:lnTo>
                  <a:pt x="15" y="1248"/>
                </a:lnTo>
                <a:lnTo>
                  <a:pt x="24" y="1250"/>
                </a:lnTo>
                <a:lnTo>
                  <a:pt x="35" y="1247"/>
                </a:lnTo>
                <a:lnTo>
                  <a:pt x="45" y="1242"/>
                </a:lnTo>
                <a:lnTo>
                  <a:pt x="54" y="1235"/>
                </a:lnTo>
                <a:lnTo>
                  <a:pt x="63" y="1223"/>
                </a:lnTo>
                <a:lnTo>
                  <a:pt x="72" y="1208"/>
                </a:lnTo>
                <a:lnTo>
                  <a:pt x="72" y="1208"/>
                </a:lnTo>
                <a:lnTo>
                  <a:pt x="80" y="1196"/>
                </a:lnTo>
                <a:lnTo>
                  <a:pt x="89" y="1183"/>
                </a:lnTo>
                <a:lnTo>
                  <a:pt x="102" y="1168"/>
                </a:lnTo>
                <a:lnTo>
                  <a:pt x="111" y="1160"/>
                </a:lnTo>
                <a:lnTo>
                  <a:pt x="120" y="1153"/>
                </a:lnTo>
                <a:lnTo>
                  <a:pt x="130" y="1147"/>
                </a:lnTo>
                <a:lnTo>
                  <a:pt x="142" y="1141"/>
                </a:lnTo>
                <a:lnTo>
                  <a:pt x="156" y="1135"/>
                </a:lnTo>
                <a:lnTo>
                  <a:pt x="169" y="1132"/>
                </a:lnTo>
                <a:lnTo>
                  <a:pt x="184" y="1129"/>
                </a:lnTo>
                <a:lnTo>
                  <a:pt x="201" y="1127"/>
                </a:lnTo>
                <a:lnTo>
                  <a:pt x="201" y="1127"/>
                </a:lnTo>
                <a:lnTo>
                  <a:pt x="220" y="1129"/>
                </a:lnTo>
                <a:lnTo>
                  <a:pt x="238" y="1133"/>
                </a:lnTo>
                <a:lnTo>
                  <a:pt x="256" y="1138"/>
                </a:lnTo>
                <a:lnTo>
                  <a:pt x="272" y="1147"/>
                </a:lnTo>
                <a:lnTo>
                  <a:pt x="289" y="1156"/>
                </a:lnTo>
                <a:lnTo>
                  <a:pt x="304" y="1168"/>
                </a:lnTo>
                <a:lnTo>
                  <a:pt x="319" y="1181"/>
                </a:lnTo>
                <a:lnTo>
                  <a:pt x="331" y="1195"/>
                </a:lnTo>
                <a:lnTo>
                  <a:pt x="343" y="1211"/>
                </a:lnTo>
                <a:lnTo>
                  <a:pt x="353" y="1229"/>
                </a:lnTo>
                <a:lnTo>
                  <a:pt x="364" y="1248"/>
                </a:lnTo>
                <a:lnTo>
                  <a:pt x="371" y="1268"/>
                </a:lnTo>
                <a:lnTo>
                  <a:pt x="377" y="1289"/>
                </a:lnTo>
                <a:lnTo>
                  <a:pt x="382" y="1311"/>
                </a:lnTo>
                <a:lnTo>
                  <a:pt x="385" y="1334"/>
                </a:lnTo>
                <a:lnTo>
                  <a:pt x="386" y="1358"/>
                </a:lnTo>
                <a:lnTo>
                  <a:pt x="386" y="1358"/>
                </a:lnTo>
                <a:lnTo>
                  <a:pt x="385" y="1381"/>
                </a:lnTo>
                <a:lnTo>
                  <a:pt x="382" y="1404"/>
                </a:lnTo>
                <a:lnTo>
                  <a:pt x="377" y="1426"/>
                </a:lnTo>
                <a:lnTo>
                  <a:pt x="371" y="1447"/>
                </a:lnTo>
                <a:lnTo>
                  <a:pt x="364" y="1467"/>
                </a:lnTo>
                <a:lnTo>
                  <a:pt x="353" y="1486"/>
                </a:lnTo>
                <a:lnTo>
                  <a:pt x="343" y="1504"/>
                </a:lnTo>
                <a:lnTo>
                  <a:pt x="331" y="1519"/>
                </a:lnTo>
                <a:lnTo>
                  <a:pt x="319" y="1534"/>
                </a:lnTo>
                <a:lnTo>
                  <a:pt x="304" y="1547"/>
                </a:lnTo>
                <a:lnTo>
                  <a:pt x="289" y="1559"/>
                </a:lnTo>
                <a:lnTo>
                  <a:pt x="272" y="1568"/>
                </a:lnTo>
                <a:lnTo>
                  <a:pt x="256" y="1577"/>
                </a:lnTo>
                <a:lnTo>
                  <a:pt x="238" y="1582"/>
                </a:lnTo>
                <a:lnTo>
                  <a:pt x="220" y="1586"/>
                </a:lnTo>
                <a:lnTo>
                  <a:pt x="201" y="1586"/>
                </a:lnTo>
                <a:lnTo>
                  <a:pt x="201" y="1586"/>
                </a:lnTo>
                <a:lnTo>
                  <a:pt x="184" y="1586"/>
                </a:lnTo>
                <a:lnTo>
                  <a:pt x="169" y="1583"/>
                </a:lnTo>
                <a:lnTo>
                  <a:pt x="156" y="1579"/>
                </a:lnTo>
                <a:lnTo>
                  <a:pt x="142" y="1574"/>
                </a:lnTo>
                <a:lnTo>
                  <a:pt x="130" y="1568"/>
                </a:lnTo>
                <a:lnTo>
                  <a:pt x="120" y="1561"/>
                </a:lnTo>
                <a:lnTo>
                  <a:pt x="111" y="1555"/>
                </a:lnTo>
                <a:lnTo>
                  <a:pt x="102" y="1547"/>
                </a:lnTo>
                <a:lnTo>
                  <a:pt x="89" y="1532"/>
                </a:lnTo>
                <a:lnTo>
                  <a:pt x="80" y="1519"/>
                </a:lnTo>
                <a:lnTo>
                  <a:pt x="72" y="1507"/>
                </a:lnTo>
                <a:lnTo>
                  <a:pt x="72" y="1507"/>
                </a:lnTo>
                <a:lnTo>
                  <a:pt x="63" y="1492"/>
                </a:lnTo>
                <a:lnTo>
                  <a:pt x="54" y="1480"/>
                </a:lnTo>
                <a:lnTo>
                  <a:pt x="45" y="1473"/>
                </a:lnTo>
                <a:lnTo>
                  <a:pt x="35" y="1467"/>
                </a:lnTo>
                <a:lnTo>
                  <a:pt x="24" y="1465"/>
                </a:lnTo>
                <a:lnTo>
                  <a:pt x="15" y="1467"/>
                </a:lnTo>
                <a:lnTo>
                  <a:pt x="8" y="1471"/>
                </a:lnTo>
                <a:lnTo>
                  <a:pt x="0" y="1479"/>
                </a:lnTo>
                <a:lnTo>
                  <a:pt x="0" y="2374"/>
                </a:lnTo>
                <a:lnTo>
                  <a:pt x="1979" y="2374"/>
                </a:lnTo>
                <a:lnTo>
                  <a:pt x="1979" y="1519"/>
                </a:lnTo>
                <a:lnTo>
                  <a:pt x="1979" y="1519"/>
                </a:lnTo>
                <a:lnTo>
                  <a:pt x="1981" y="1507"/>
                </a:lnTo>
                <a:lnTo>
                  <a:pt x="1982" y="1497"/>
                </a:lnTo>
                <a:lnTo>
                  <a:pt x="1985" y="1488"/>
                </a:lnTo>
                <a:lnTo>
                  <a:pt x="1988" y="1482"/>
                </a:lnTo>
                <a:lnTo>
                  <a:pt x="1993" y="1476"/>
                </a:lnTo>
                <a:lnTo>
                  <a:pt x="1999" y="1471"/>
                </a:lnTo>
                <a:lnTo>
                  <a:pt x="2003" y="1468"/>
                </a:lnTo>
                <a:lnTo>
                  <a:pt x="2009" y="1467"/>
                </a:lnTo>
                <a:lnTo>
                  <a:pt x="2017" y="1467"/>
                </a:lnTo>
                <a:lnTo>
                  <a:pt x="2023" y="1467"/>
                </a:lnTo>
                <a:lnTo>
                  <a:pt x="2030" y="1470"/>
                </a:lnTo>
                <a:lnTo>
                  <a:pt x="2036" y="1474"/>
                </a:lnTo>
                <a:lnTo>
                  <a:pt x="2044" y="1480"/>
                </a:lnTo>
                <a:lnTo>
                  <a:pt x="2050" y="1488"/>
                </a:lnTo>
                <a:lnTo>
                  <a:pt x="2056" y="1497"/>
                </a:lnTo>
                <a:lnTo>
                  <a:pt x="2062" y="1507"/>
                </a:lnTo>
                <a:lnTo>
                  <a:pt x="2062" y="1507"/>
                </a:lnTo>
                <a:lnTo>
                  <a:pt x="2069" y="1519"/>
                </a:lnTo>
                <a:lnTo>
                  <a:pt x="2078" y="1532"/>
                </a:lnTo>
                <a:lnTo>
                  <a:pt x="2092" y="1547"/>
                </a:lnTo>
                <a:lnTo>
                  <a:pt x="2101" y="1555"/>
                </a:lnTo>
                <a:lnTo>
                  <a:pt x="2110" y="1562"/>
                </a:lnTo>
                <a:lnTo>
                  <a:pt x="2121" y="1568"/>
                </a:lnTo>
                <a:lnTo>
                  <a:pt x="2132" y="1574"/>
                </a:lnTo>
                <a:lnTo>
                  <a:pt x="2145" y="1580"/>
                </a:lnTo>
                <a:lnTo>
                  <a:pt x="2159" y="1583"/>
                </a:lnTo>
                <a:lnTo>
                  <a:pt x="2174" y="1586"/>
                </a:lnTo>
                <a:lnTo>
                  <a:pt x="2190" y="1588"/>
                </a:lnTo>
                <a:lnTo>
                  <a:pt x="2190" y="1588"/>
                </a:lnTo>
                <a:lnTo>
                  <a:pt x="2210" y="1586"/>
                </a:lnTo>
                <a:lnTo>
                  <a:pt x="2228" y="1583"/>
                </a:lnTo>
                <a:lnTo>
                  <a:pt x="2246" y="1577"/>
                </a:lnTo>
                <a:lnTo>
                  <a:pt x="2262" y="1570"/>
                </a:lnTo>
                <a:lnTo>
                  <a:pt x="2278" y="1559"/>
                </a:lnTo>
                <a:lnTo>
                  <a:pt x="2293" y="1547"/>
                </a:lnTo>
                <a:lnTo>
                  <a:pt x="2308" y="1535"/>
                </a:lnTo>
                <a:lnTo>
                  <a:pt x="2322" y="1520"/>
                </a:lnTo>
                <a:lnTo>
                  <a:pt x="2332" y="1504"/>
                </a:lnTo>
                <a:lnTo>
                  <a:pt x="2344" y="1486"/>
                </a:lnTo>
                <a:lnTo>
                  <a:pt x="2353" y="1467"/>
                </a:lnTo>
                <a:lnTo>
                  <a:pt x="2361" y="1447"/>
                </a:lnTo>
                <a:lnTo>
                  <a:pt x="2367" y="1426"/>
                </a:lnTo>
                <a:lnTo>
                  <a:pt x="2371" y="1404"/>
                </a:lnTo>
                <a:lnTo>
                  <a:pt x="2374" y="1381"/>
                </a:lnTo>
                <a:lnTo>
                  <a:pt x="2376" y="1358"/>
                </a:lnTo>
                <a:lnTo>
                  <a:pt x="2376" y="1358"/>
                </a:lnTo>
                <a:lnTo>
                  <a:pt x="2374" y="1335"/>
                </a:lnTo>
                <a:lnTo>
                  <a:pt x="2371" y="1311"/>
                </a:lnTo>
                <a:lnTo>
                  <a:pt x="2367" y="1290"/>
                </a:lnTo>
                <a:lnTo>
                  <a:pt x="2361" y="1269"/>
                </a:lnTo>
                <a:lnTo>
                  <a:pt x="2353" y="1248"/>
                </a:lnTo>
                <a:lnTo>
                  <a:pt x="2344" y="1229"/>
                </a:lnTo>
                <a:lnTo>
                  <a:pt x="2332" y="1213"/>
                </a:lnTo>
                <a:lnTo>
                  <a:pt x="2322" y="1196"/>
                </a:lnTo>
                <a:lnTo>
                  <a:pt x="2308" y="1181"/>
                </a:lnTo>
                <a:lnTo>
                  <a:pt x="2293" y="1168"/>
                </a:lnTo>
                <a:lnTo>
                  <a:pt x="2278" y="1156"/>
                </a:lnTo>
                <a:lnTo>
                  <a:pt x="2262" y="1147"/>
                </a:lnTo>
                <a:lnTo>
                  <a:pt x="2246" y="1139"/>
                </a:lnTo>
                <a:lnTo>
                  <a:pt x="2228" y="1133"/>
                </a:lnTo>
                <a:lnTo>
                  <a:pt x="2210" y="1130"/>
                </a:lnTo>
                <a:lnTo>
                  <a:pt x="2190" y="1129"/>
                </a:lnTo>
                <a:lnTo>
                  <a:pt x="2190" y="1129"/>
                </a:lnTo>
                <a:close/>
              </a:path>
            </a:pathLst>
          </a:custGeom>
          <a:solidFill>
            <a:srgbClr val="0070C0"/>
          </a:solidFill>
          <a:ln w="28575">
            <a:solidFill>
              <a:schemeClr val="bg1">
                <a:lumMod val="50000"/>
              </a:schemeClr>
            </a:solidFill>
            <a:prstDash val="solid"/>
            <a:round/>
            <a:headEnd/>
            <a:tailEnd/>
          </a:ln>
        </p:spPr>
        <p:txBody>
          <a:bodyPr lIns="91440" tIns="45720" rIns="91440" bIns="360000" anchor="ctr"/>
          <a:lstStyle/>
          <a:p>
            <a:pPr lvl="0"/>
            <a:endParaRPr lang="en-GB">
              <a:solidFill>
                <a:prstClr val="black"/>
              </a:solidFill>
              <a:cs typeface="Arial"/>
            </a:endParaRPr>
          </a:p>
          <a:p>
            <a:pPr lvl="0"/>
            <a:endParaRPr lang="en-GB">
              <a:solidFill>
                <a:prstClr val="black"/>
              </a:solidFill>
              <a:cs typeface="Arial"/>
            </a:endParaRPr>
          </a:p>
          <a:p>
            <a:pPr lvl="0"/>
            <a:r>
              <a:rPr lang="en-GB">
                <a:solidFill>
                  <a:prstClr val="black"/>
                </a:solidFill>
                <a:cs typeface="Arial"/>
              </a:rPr>
              <a:t>Health Visitor records</a:t>
            </a:r>
          </a:p>
          <a:p>
            <a:pPr lvl="0"/>
            <a:r>
              <a:rPr lang="en-GB">
                <a:solidFill>
                  <a:prstClr val="black"/>
                </a:solidFill>
                <a:cs typeface="Arial"/>
              </a:rPr>
              <a:t>weight below centile and </a:t>
            </a:r>
          </a:p>
          <a:p>
            <a:pPr lvl="0"/>
            <a:r>
              <a:rPr lang="en-GB">
                <a:solidFill>
                  <a:prstClr val="black"/>
                </a:solidFill>
                <a:cs typeface="Arial"/>
              </a:rPr>
              <a:t>          nappy rash.</a:t>
            </a:r>
          </a:p>
          <a:p>
            <a:pPr lvl="0"/>
            <a:r>
              <a:rPr lang="en-GB">
                <a:solidFill>
                  <a:prstClr val="black"/>
                </a:solidFill>
                <a:cs typeface="Arial"/>
              </a:rPr>
              <a:t>         Mum struggling </a:t>
            </a:r>
          </a:p>
          <a:p>
            <a:pPr lvl="0"/>
            <a:r>
              <a:rPr lang="en-GB">
                <a:solidFill>
                  <a:prstClr val="black"/>
                </a:solidFill>
                <a:cs typeface="Arial"/>
              </a:rPr>
              <a:t>with motivation and mental health</a:t>
            </a:r>
            <a:r>
              <a:rPr lang="en-GB" sz="1600" b="1">
                <a:solidFill>
                  <a:prstClr val="black"/>
                </a:solidFill>
                <a:cs typeface="Arial"/>
              </a:rPr>
              <a:t>.</a:t>
            </a:r>
          </a:p>
        </p:txBody>
      </p:sp>
      <p:sp>
        <p:nvSpPr>
          <p:cNvPr id="13" name="Freeform 8">
            <a:extLst>
              <a:ext uri="{FF2B5EF4-FFF2-40B4-BE49-F238E27FC236}">
                <a16:creationId xmlns:a16="http://schemas.microsoft.com/office/drawing/2014/main" id="{12148550-3564-4BBA-81C9-A87D5924791A}"/>
              </a:ext>
            </a:extLst>
          </p:cNvPr>
          <p:cNvSpPr>
            <a:spLocks/>
          </p:cNvSpPr>
          <p:nvPr/>
        </p:nvSpPr>
        <p:spPr bwMode="auto">
          <a:xfrm>
            <a:off x="2866752" y="563981"/>
            <a:ext cx="3189322" cy="2356464"/>
          </a:xfrm>
          <a:custGeom>
            <a:avLst/>
            <a:gdLst>
              <a:gd name="T0" fmla="*/ 2222 w 2377"/>
              <a:gd name="T1" fmla="*/ 795 h 2371"/>
              <a:gd name="T2" fmla="*/ 2275 w 2377"/>
              <a:gd name="T3" fmla="*/ 827 h 2371"/>
              <a:gd name="T4" fmla="*/ 2314 w 2377"/>
              <a:gd name="T5" fmla="*/ 882 h 2371"/>
              <a:gd name="T6" fmla="*/ 2362 w 2377"/>
              <a:gd name="T7" fmla="*/ 907 h 2371"/>
              <a:gd name="T8" fmla="*/ 395 w 2377"/>
              <a:gd name="T9" fmla="*/ 855 h 2371"/>
              <a:gd name="T10" fmla="*/ 386 w 2377"/>
              <a:gd name="T11" fmla="*/ 892 h 2371"/>
              <a:gd name="T12" fmla="*/ 358 w 2377"/>
              <a:gd name="T13" fmla="*/ 907 h 2371"/>
              <a:gd name="T14" fmla="*/ 325 w 2377"/>
              <a:gd name="T15" fmla="*/ 886 h 2371"/>
              <a:gd name="T16" fmla="*/ 296 w 2377"/>
              <a:gd name="T17" fmla="*/ 842 h 2371"/>
              <a:gd name="T18" fmla="*/ 242 w 2377"/>
              <a:gd name="T19" fmla="*/ 800 h 2371"/>
              <a:gd name="T20" fmla="*/ 184 w 2377"/>
              <a:gd name="T21" fmla="*/ 786 h 2371"/>
              <a:gd name="T22" fmla="*/ 96 w 2377"/>
              <a:gd name="T23" fmla="*/ 815 h 2371"/>
              <a:gd name="T24" fmla="*/ 32 w 2377"/>
              <a:gd name="T25" fmla="*/ 888 h 2371"/>
              <a:gd name="T26" fmla="*/ 0 w 2377"/>
              <a:gd name="T27" fmla="*/ 993 h 2371"/>
              <a:gd name="T28" fmla="*/ 8 w 2377"/>
              <a:gd name="T29" fmla="*/ 1084 h 2371"/>
              <a:gd name="T30" fmla="*/ 54 w 2377"/>
              <a:gd name="T31" fmla="*/ 1178 h 2371"/>
              <a:gd name="T32" fmla="*/ 129 w 2377"/>
              <a:gd name="T33" fmla="*/ 1235 h 2371"/>
              <a:gd name="T34" fmla="*/ 201 w 2377"/>
              <a:gd name="T35" fmla="*/ 1245 h 2371"/>
              <a:gd name="T36" fmla="*/ 265 w 2377"/>
              <a:gd name="T37" fmla="*/ 1220 h 2371"/>
              <a:gd name="T38" fmla="*/ 313 w 2377"/>
              <a:gd name="T39" fmla="*/ 1164 h 2371"/>
              <a:gd name="T40" fmla="*/ 338 w 2377"/>
              <a:gd name="T41" fmla="*/ 1133 h 2371"/>
              <a:gd name="T42" fmla="*/ 371 w 2377"/>
              <a:gd name="T43" fmla="*/ 1126 h 2371"/>
              <a:gd name="T44" fmla="*/ 392 w 2377"/>
              <a:gd name="T45" fmla="*/ 1155 h 2371"/>
              <a:gd name="T46" fmla="*/ 1256 w 2377"/>
              <a:gd name="T47" fmla="*/ 1976 h 2371"/>
              <a:gd name="T48" fmla="*/ 1298 w 2377"/>
              <a:gd name="T49" fmla="*/ 1990 h 2371"/>
              <a:gd name="T50" fmla="*/ 1305 w 2377"/>
              <a:gd name="T51" fmla="*/ 2020 h 2371"/>
              <a:gd name="T52" fmla="*/ 1275 w 2377"/>
              <a:gd name="T53" fmla="*/ 2052 h 2371"/>
              <a:gd name="T54" fmla="*/ 1225 w 2377"/>
              <a:gd name="T55" fmla="*/ 2088 h 2371"/>
              <a:gd name="T56" fmla="*/ 1193 w 2377"/>
              <a:gd name="T57" fmla="*/ 2141 h 2371"/>
              <a:gd name="T58" fmla="*/ 1186 w 2377"/>
              <a:gd name="T59" fmla="*/ 2206 h 2371"/>
              <a:gd name="T60" fmla="*/ 1225 w 2377"/>
              <a:gd name="T61" fmla="*/ 2290 h 2371"/>
              <a:gd name="T62" fmla="*/ 1305 w 2377"/>
              <a:gd name="T63" fmla="*/ 2348 h 2371"/>
              <a:gd name="T64" fmla="*/ 1414 w 2377"/>
              <a:gd name="T65" fmla="*/ 2371 h 2371"/>
              <a:gd name="T66" fmla="*/ 1504 w 2377"/>
              <a:gd name="T67" fmla="*/ 2357 h 2371"/>
              <a:gd name="T68" fmla="*/ 1591 w 2377"/>
              <a:gd name="T69" fmla="*/ 2304 h 2371"/>
              <a:gd name="T70" fmla="*/ 1639 w 2377"/>
              <a:gd name="T71" fmla="*/ 2224 h 2371"/>
              <a:gd name="T72" fmla="*/ 1640 w 2377"/>
              <a:gd name="T73" fmla="*/ 2156 h 2371"/>
              <a:gd name="T74" fmla="*/ 1612 w 2377"/>
              <a:gd name="T75" fmla="*/ 2097 h 2371"/>
              <a:gd name="T76" fmla="*/ 1564 w 2377"/>
              <a:gd name="T77" fmla="*/ 2057 h 2371"/>
              <a:gd name="T78" fmla="*/ 1526 w 2377"/>
              <a:gd name="T79" fmla="*/ 2026 h 2371"/>
              <a:gd name="T80" fmla="*/ 1526 w 2377"/>
              <a:gd name="T81" fmla="*/ 1994 h 2371"/>
              <a:gd name="T82" fmla="*/ 1564 w 2377"/>
              <a:gd name="T83" fmla="*/ 1976 h 2371"/>
              <a:gd name="T84" fmla="*/ 2370 w 2377"/>
              <a:gd name="T85" fmla="*/ 1130 h 2371"/>
              <a:gd name="T86" fmla="*/ 2323 w 2377"/>
              <a:gd name="T87" fmla="*/ 1139 h 2371"/>
              <a:gd name="T88" fmla="*/ 2289 w 2377"/>
              <a:gd name="T89" fmla="*/ 1191 h 2371"/>
              <a:gd name="T90" fmla="*/ 2235 w 2377"/>
              <a:gd name="T91" fmla="*/ 1233 h 2371"/>
              <a:gd name="T92" fmla="*/ 2177 w 2377"/>
              <a:gd name="T93" fmla="*/ 1245 h 2371"/>
              <a:gd name="T94" fmla="*/ 2089 w 2377"/>
              <a:gd name="T95" fmla="*/ 1218 h 2371"/>
              <a:gd name="T96" fmla="*/ 2024 w 2377"/>
              <a:gd name="T97" fmla="*/ 1145 h 2371"/>
              <a:gd name="T98" fmla="*/ 1993 w 2377"/>
              <a:gd name="T99" fmla="*/ 1040 h 2371"/>
              <a:gd name="T100" fmla="*/ 2000 w 2377"/>
              <a:gd name="T101" fmla="*/ 948 h 2371"/>
              <a:gd name="T102" fmla="*/ 2047 w 2377"/>
              <a:gd name="T103" fmla="*/ 855 h 2371"/>
              <a:gd name="T104" fmla="*/ 2121 w 2377"/>
              <a:gd name="T105" fmla="*/ 797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7" h="2371">
                <a:moveTo>
                  <a:pt x="2177" y="788"/>
                </a:moveTo>
                <a:lnTo>
                  <a:pt x="2177" y="788"/>
                </a:lnTo>
                <a:lnTo>
                  <a:pt x="2193" y="788"/>
                </a:lnTo>
                <a:lnTo>
                  <a:pt x="2208" y="791"/>
                </a:lnTo>
                <a:lnTo>
                  <a:pt x="2222" y="795"/>
                </a:lnTo>
                <a:lnTo>
                  <a:pt x="2235" y="800"/>
                </a:lnTo>
                <a:lnTo>
                  <a:pt x="2247" y="806"/>
                </a:lnTo>
                <a:lnTo>
                  <a:pt x="2257" y="813"/>
                </a:lnTo>
                <a:lnTo>
                  <a:pt x="2266" y="819"/>
                </a:lnTo>
                <a:lnTo>
                  <a:pt x="2275" y="827"/>
                </a:lnTo>
                <a:lnTo>
                  <a:pt x="2289" y="842"/>
                </a:lnTo>
                <a:lnTo>
                  <a:pt x="2298" y="855"/>
                </a:lnTo>
                <a:lnTo>
                  <a:pt x="2305" y="867"/>
                </a:lnTo>
                <a:lnTo>
                  <a:pt x="2305" y="867"/>
                </a:lnTo>
                <a:lnTo>
                  <a:pt x="2314" y="882"/>
                </a:lnTo>
                <a:lnTo>
                  <a:pt x="2323" y="894"/>
                </a:lnTo>
                <a:lnTo>
                  <a:pt x="2334" y="901"/>
                </a:lnTo>
                <a:lnTo>
                  <a:pt x="2343" y="907"/>
                </a:lnTo>
                <a:lnTo>
                  <a:pt x="2353" y="909"/>
                </a:lnTo>
                <a:lnTo>
                  <a:pt x="2362" y="907"/>
                </a:lnTo>
                <a:lnTo>
                  <a:pt x="2370" y="903"/>
                </a:lnTo>
                <a:lnTo>
                  <a:pt x="2377" y="895"/>
                </a:lnTo>
                <a:lnTo>
                  <a:pt x="2377" y="0"/>
                </a:lnTo>
                <a:lnTo>
                  <a:pt x="395" y="0"/>
                </a:lnTo>
                <a:lnTo>
                  <a:pt x="395" y="855"/>
                </a:lnTo>
                <a:lnTo>
                  <a:pt x="395" y="855"/>
                </a:lnTo>
                <a:lnTo>
                  <a:pt x="393" y="867"/>
                </a:lnTo>
                <a:lnTo>
                  <a:pt x="392" y="877"/>
                </a:lnTo>
                <a:lnTo>
                  <a:pt x="389" y="886"/>
                </a:lnTo>
                <a:lnTo>
                  <a:pt x="386" y="892"/>
                </a:lnTo>
                <a:lnTo>
                  <a:pt x="382" y="898"/>
                </a:lnTo>
                <a:lnTo>
                  <a:pt x="377" y="903"/>
                </a:lnTo>
                <a:lnTo>
                  <a:pt x="371" y="906"/>
                </a:lnTo>
                <a:lnTo>
                  <a:pt x="365" y="907"/>
                </a:lnTo>
                <a:lnTo>
                  <a:pt x="358" y="907"/>
                </a:lnTo>
                <a:lnTo>
                  <a:pt x="352" y="907"/>
                </a:lnTo>
                <a:lnTo>
                  <a:pt x="344" y="904"/>
                </a:lnTo>
                <a:lnTo>
                  <a:pt x="338" y="900"/>
                </a:lnTo>
                <a:lnTo>
                  <a:pt x="331" y="894"/>
                </a:lnTo>
                <a:lnTo>
                  <a:pt x="325" y="886"/>
                </a:lnTo>
                <a:lnTo>
                  <a:pt x="319" y="877"/>
                </a:lnTo>
                <a:lnTo>
                  <a:pt x="313" y="867"/>
                </a:lnTo>
                <a:lnTo>
                  <a:pt x="313" y="867"/>
                </a:lnTo>
                <a:lnTo>
                  <a:pt x="305" y="855"/>
                </a:lnTo>
                <a:lnTo>
                  <a:pt x="296" y="842"/>
                </a:lnTo>
                <a:lnTo>
                  <a:pt x="283" y="827"/>
                </a:lnTo>
                <a:lnTo>
                  <a:pt x="274" y="819"/>
                </a:lnTo>
                <a:lnTo>
                  <a:pt x="265" y="812"/>
                </a:lnTo>
                <a:lnTo>
                  <a:pt x="254" y="806"/>
                </a:lnTo>
                <a:lnTo>
                  <a:pt x="242" y="800"/>
                </a:lnTo>
                <a:lnTo>
                  <a:pt x="229" y="794"/>
                </a:lnTo>
                <a:lnTo>
                  <a:pt x="216" y="791"/>
                </a:lnTo>
                <a:lnTo>
                  <a:pt x="201" y="788"/>
                </a:lnTo>
                <a:lnTo>
                  <a:pt x="184" y="786"/>
                </a:lnTo>
                <a:lnTo>
                  <a:pt x="184" y="786"/>
                </a:lnTo>
                <a:lnTo>
                  <a:pt x="165" y="788"/>
                </a:lnTo>
                <a:lnTo>
                  <a:pt x="147" y="791"/>
                </a:lnTo>
                <a:lnTo>
                  <a:pt x="129" y="797"/>
                </a:lnTo>
                <a:lnTo>
                  <a:pt x="112" y="804"/>
                </a:lnTo>
                <a:lnTo>
                  <a:pt x="96" y="815"/>
                </a:lnTo>
                <a:lnTo>
                  <a:pt x="81" y="825"/>
                </a:lnTo>
                <a:lnTo>
                  <a:pt x="66" y="839"/>
                </a:lnTo>
                <a:lnTo>
                  <a:pt x="54" y="854"/>
                </a:lnTo>
                <a:lnTo>
                  <a:pt x="42" y="870"/>
                </a:lnTo>
                <a:lnTo>
                  <a:pt x="32" y="888"/>
                </a:lnTo>
                <a:lnTo>
                  <a:pt x="21" y="907"/>
                </a:lnTo>
                <a:lnTo>
                  <a:pt x="14" y="927"/>
                </a:lnTo>
                <a:lnTo>
                  <a:pt x="8" y="948"/>
                </a:lnTo>
                <a:lnTo>
                  <a:pt x="3" y="970"/>
                </a:lnTo>
                <a:lnTo>
                  <a:pt x="0" y="993"/>
                </a:lnTo>
                <a:lnTo>
                  <a:pt x="0" y="1016"/>
                </a:lnTo>
                <a:lnTo>
                  <a:pt x="0" y="1016"/>
                </a:lnTo>
                <a:lnTo>
                  <a:pt x="0" y="1039"/>
                </a:lnTo>
                <a:lnTo>
                  <a:pt x="3" y="1063"/>
                </a:lnTo>
                <a:lnTo>
                  <a:pt x="8" y="1084"/>
                </a:lnTo>
                <a:lnTo>
                  <a:pt x="14" y="1105"/>
                </a:lnTo>
                <a:lnTo>
                  <a:pt x="21" y="1126"/>
                </a:lnTo>
                <a:lnTo>
                  <a:pt x="32" y="1145"/>
                </a:lnTo>
                <a:lnTo>
                  <a:pt x="42" y="1161"/>
                </a:lnTo>
                <a:lnTo>
                  <a:pt x="54" y="1178"/>
                </a:lnTo>
                <a:lnTo>
                  <a:pt x="66" y="1193"/>
                </a:lnTo>
                <a:lnTo>
                  <a:pt x="81" y="1206"/>
                </a:lnTo>
                <a:lnTo>
                  <a:pt x="96" y="1218"/>
                </a:lnTo>
                <a:lnTo>
                  <a:pt x="112" y="1227"/>
                </a:lnTo>
                <a:lnTo>
                  <a:pt x="129" y="1235"/>
                </a:lnTo>
                <a:lnTo>
                  <a:pt x="147" y="1241"/>
                </a:lnTo>
                <a:lnTo>
                  <a:pt x="165" y="1244"/>
                </a:lnTo>
                <a:lnTo>
                  <a:pt x="184" y="1245"/>
                </a:lnTo>
                <a:lnTo>
                  <a:pt x="184" y="1245"/>
                </a:lnTo>
                <a:lnTo>
                  <a:pt x="201" y="1245"/>
                </a:lnTo>
                <a:lnTo>
                  <a:pt x="216" y="1242"/>
                </a:lnTo>
                <a:lnTo>
                  <a:pt x="229" y="1238"/>
                </a:lnTo>
                <a:lnTo>
                  <a:pt x="242" y="1233"/>
                </a:lnTo>
                <a:lnTo>
                  <a:pt x="254" y="1227"/>
                </a:lnTo>
                <a:lnTo>
                  <a:pt x="265" y="1220"/>
                </a:lnTo>
                <a:lnTo>
                  <a:pt x="274" y="1212"/>
                </a:lnTo>
                <a:lnTo>
                  <a:pt x="283" y="1205"/>
                </a:lnTo>
                <a:lnTo>
                  <a:pt x="296" y="1190"/>
                </a:lnTo>
                <a:lnTo>
                  <a:pt x="305" y="1178"/>
                </a:lnTo>
                <a:lnTo>
                  <a:pt x="313" y="1164"/>
                </a:lnTo>
                <a:lnTo>
                  <a:pt x="313" y="1164"/>
                </a:lnTo>
                <a:lnTo>
                  <a:pt x="319" y="1155"/>
                </a:lnTo>
                <a:lnTo>
                  <a:pt x="325" y="1147"/>
                </a:lnTo>
                <a:lnTo>
                  <a:pt x="331" y="1139"/>
                </a:lnTo>
                <a:lnTo>
                  <a:pt x="338" y="1133"/>
                </a:lnTo>
                <a:lnTo>
                  <a:pt x="344" y="1129"/>
                </a:lnTo>
                <a:lnTo>
                  <a:pt x="352" y="1126"/>
                </a:lnTo>
                <a:lnTo>
                  <a:pt x="358" y="1124"/>
                </a:lnTo>
                <a:lnTo>
                  <a:pt x="365" y="1124"/>
                </a:lnTo>
                <a:lnTo>
                  <a:pt x="371" y="1126"/>
                </a:lnTo>
                <a:lnTo>
                  <a:pt x="377" y="1129"/>
                </a:lnTo>
                <a:lnTo>
                  <a:pt x="382" y="1133"/>
                </a:lnTo>
                <a:lnTo>
                  <a:pt x="386" y="1139"/>
                </a:lnTo>
                <a:lnTo>
                  <a:pt x="389" y="1147"/>
                </a:lnTo>
                <a:lnTo>
                  <a:pt x="392" y="1155"/>
                </a:lnTo>
                <a:lnTo>
                  <a:pt x="393" y="1166"/>
                </a:lnTo>
                <a:lnTo>
                  <a:pt x="395" y="1176"/>
                </a:lnTo>
                <a:lnTo>
                  <a:pt x="395" y="1979"/>
                </a:lnTo>
                <a:lnTo>
                  <a:pt x="1256" y="1976"/>
                </a:lnTo>
                <a:lnTo>
                  <a:pt x="1256" y="1976"/>
                </a:lnTo>
                <a:lnTo>
                  <a:pt x="1266" y="1978"/>
                </a:lnTo>
                <a:lnTo>
                  <a:pt x="1277" y="1979"/>
                </a:lnTo>
                <a:lnTo>
                  <a:pt x="1286" y="1982"/>
                </a:lnTo>
                <a:lnTo>
                  <a:pt x="1292" y="1985"/>
                </a:lnTo>
                <a:lnTo>
                  <a:pt x="1298" y="1990"/>
                </a:lnTo>
                <a:lnTo>
                  <a:pt x="1302" y="1996"/>
                </a:lnTo>
                <a:lnTo>
                  <a:pt x="1305" y="2000"/>
                </a:lnTo>
                <a:lnTo>
                  <a:pt x="1307" y="2006"/>
                </a:lnTo>
                <a:lnTo>
                  <a:pt x="1307" y="2014"/>
                </a:lnTo>
                <a:lnTo>
                  <a:pt x="1305" y="2020"/>
                </a:lnTo>
                <a:lnTo>
                  <a:pt x="1302" y="2027"/>
                </a:lnTo>
                <a:lnTo>
                  <a:pt x="1298" y="2033"/>
                </a:lnTo>
                <a:lnTo>
                  <a:pt x="1292" y="2040"/>
                </a:lnTo>
                <a:lnTo>
                  <a:pt x="1284" y="2046"/>
                </a:lnTo>
                <a:lnTo>
                  <a:pt x="1275" y="2052"/>
                </a:lnTo>
                <a:lnTo>
                  <a:pt x="1265" y="2057"/>
                </a:lnTo>
                <a:lnTo>
                  <a:pt x="1265" y="2057"/>
                </a:lnTo>
                <a:lnTo>
                  <a:pt x="1253" y="2064"/>
                </a:lnTo>
                <a:lnTo>
                  <a:pt x="1239" y="2075"/>
                </a:lnTo>
                <a:lnTo>
                  <a:pt x="1225" y="2088"/>
                </a:lnTo>
                <a:lnTo>
                  <a:pt x="1217" y="2097"/>
                </a:lnTo>
                <a:lnTo>
                  <a:pt x="1211" y="2106"/>
                </a:lnTo>
                <a:lnTo>
                  <a:pt x="1204" y="2117"/>
                </a:lnTo>
                <a:lnTo>
                  <a:pt x="1198" y="2129"/>
                </a:lnTo>
                <a:lnTo>
                  <a:pt x="1193" y="2141"/>
                </a:lnTo>
                <a:lnTo>
                  <a:pt x="1189" y="2156"/>
                </a:lnTo>
                <a:lnTo>
                  <a:pt x="1186" y="2171"/>
                </a:lnTo>
                <a:lnTo>
                  <a:pt x="1186" y="2187"/>
                </a:lnTo>
                <a:lnTo>
                  <a:pt x="1186" y="2187"/>
                </a:lnTo>
                <a:lnTo>
                  <a:pt x="1186" y="2206"/>
                </a:lnTo>
                <a:lnTo>
                  <a:pt x="1190" y="2224"/>
                </a:lnTo>
                <a:lnTo>
                  <a:pt x="1196" y="2242"/>
                </a:lnTo>
                <a:lnTo>
                  <a:pt x="1204" y="2259"/>
                </a:lnTo>
                <a:lnTo>
                  <a:pt x="1213" y="2275"/>
                </a:lnTo>
                <a:lnTo>
                  <a:pt x="1225" y="2290"/>
                </a:lnTo>
                <a:lnTo>
                  <a:pt x="1238" y="2304"/>
                </a:lnTo>
                <a:lnTo>
                  <a:pt x="1253" y="2317"/>
                </a:lnTo>
                <a:lnTo>
                  <a:pt x="1268" y="2329"/>
                </a:lnTo>
                <a:lnTo>
                  <a:pt x="1286" y="2339"/>
                </a:lnTo>
                <a:lnTo>
                  <a:pt x="1305" y="2348"/>
                </a:lnTo>
                <a:lnTo>
                  <a:pt x="1325" y="2357"/>
                </a:lnTo>
                <a:lnTo>
                  <a:pt x="1346" y="2363"/>
                </a:lnTo>
                <a:lnTo>
                  <a:pt x="1368" y="2368"/>
                </a:lnTo>
                <a:lnTo>
                  <a:pt x="1390" y="2371"/>
                </a:lnTo>
                <a:lnTo>
                  <a:pt x="1414" y="2371"/>
                </a:lnTo>
                <a:lnTo>
                  <a:pt x="1414" y="2371"/>
                </a:lnTo>
                <a:lnTo>
                  <a:pt x="1438" y="2371"/>
                </a:lnTo>
                <a:lnTo>
                  <a:pt x="1461" y="2368"/>
                </a:lnTo>
                <a:lnTo>
                  <a:pt x="1483" y="2363"/>
                </a:lnTo>
                <a:lnTo>
                  <a:pt x="1504" y="2357"/>
                </a:lnTo>
                <a:lnTo>
                  <a:pt x="1523" y="2348"/>
                </a:lnTo>
                <a:lnTo>
                  <a:pt x="1543" y="2339"/>
                </a:lnTo>
                <a:lnTo>
                  <a:pt x="1561" y="2329"/>
                </a:lnTo>
                <a:lnTo>
                  <a:pt x="1577" y="2317"/>
                </a:lnTo>
                <a:lnTo>
                  <a:pt x="1591" y="2304"/>
                </a:lnTo>
                <a:lnTo>
                  <a:pt x="1604" y="2290"/>
                </a:lnTo>
                <a:lnTo>
                  <a:pt x="1616" y="2275"/>
                </a:lnTo>
                <a:lnTo>
                  <a:pt x="1625" y="2259"/>
                </a:lnTo>
                <a:lnTo>
                  <a:pt x="1634" y="2242"/>
                </a:lnTo>
                <a:lnTo>
                  <a:pt x="1639" y="2224"/>
                </a:lnTo>
                <a:lnTo>
                  <a:pt x="1643" y="2206"/>
                </a:lnTo>
                <a:lnTo>
                  <a:pt x="1645" y="2187"/>
                </a:lnTo>
                <a:lnTo>
                  <a:pt x="1645" y="2187"/>
                </a:lnTo>
                <a:lnTo>
                  <a:pt x="1643" y="2171"/>
                </a:lnTo>
                <a:lnTo>
                  <a:pt x="1640" y="2156"/>
                </a:lnTo>
                <a:lnTo>
                  <a:pt x="1637" y="2141"/>
                </a:lnTo>
                <a:lnTo>
                  <a:pt x="1631" y="2129"/>
                </a:lnTo>
                <a:lnTo>
                  <a:pt x="1625" y="2117"/>
                </a:lnTo>
                <a:lnTo>
                  <a:pt x="1619" y="2106"/>
                </a:lnTo>
                <a:lnTo>
                  <a:pt x="1612" y="2097"/>
                </a:lnTo>
                <a:lnTo>
                  <a:pt x="1604" y="2088"/>
                </a:lnTo>
                <a:lnTo>
                  <a:pt x="1589" y="2075"/>
                </a:lnTo>
                <a:lnTo>
                  <a:pt x="1576" y="2064"/>
                </a:lnTo>
                <a:lnTo>
                  <a:pt x="1564" y="2057"/>
                </a:lnTo>
                <a:lnTo>
                  <a:pt x="1564" y="2057"/>
                </a:lnTo>
                <a:lnTo>
                  <a:pt x="1553" y="2052"/>
                </a:lnTo>
                <a:lnTo>
                  <a:pt x="1544" y="2046"/>
                </a:lnTo>
                <a:lnTo>
                  <a:pt x="1537" y="2039"/>
                </a:lnTo>
                <a:lnTo>
                  <a:pt x="1531" y="2033"/>
                </a:lnTo>
                <a:lnTo>
                  <a:pt x="1526" y="2026"/>
                </a:lnTo>
                <a:lnTo>
                  <a:pt x="1523" y="2020"/>
                </a:lnTo>
                <a:lnTo>
                  <a:pt x="1522" y="2012"/>
                </a:lnTo>
                <a:lnTo>
                  <a:pt x="1522" y="2006"/>
                </a:lnTo>
                <a:lnTo>
                  <a:pt x="1523" y="2000"/>
                </a:lnTo>
                <a:lnTo>
                  <a:pt x="1526" y="1994"/>
                </a:lnTo>
                <a:lnTo>
                  <a:pt x="1531" y="1990"/>
                </a:lnTo>
                <a:lnTo>
                  <a:pt x="1537" y="1985"/>
                </a:lnTo>
                <a:lnTo>
                  <a:pt x="1544" y="1981"/>
                </a:lnTo>
                <a:lnTo>
                  <a:pt x="1553" y="1978"/>
                </a:lnTo>
                <a:lnTo>
                  <a:pt x="1564" y="1976"/>
                </a:lnTo>
                <a:lnTo>
                  <a:pt x="1576" y="1976"/>
                </a:lnTo>
                <a:lnTo>
                  <a:pt x="2377" y="1976"/>
                </a:lnTo>
                <a:lnTo>
                  <a:pt x="2377" y="1138"/>
                </a:lnTo>
                <a:lnTo>
                  <a:pt x="2377" y="1138"/>
                </a:lnTo>
                <a:lnTo>
                  <a:pt x="2370" y="1130"/>
                </a:lnTo>
                <a:lnTo>
                  <a:pt x="2362" y="1126"/>
                </a:lnTo>
                <a:lnTo>
                  <a:pt x="2353" y="1124"/>
                </a:lnTo>
                <a:lnTo>
                  <a:pt x="2343" y="1127"/>
                </a:lnTo>
                <a:lnTo>
                  <a:pt x="2334" y="1132"/>
                </a:lnTo>
                <a:lnTo>
                  <a:pt x="2323" y="1139"/>
                </a:lnTo>
                <a:lnTo>
                  <a:pt x="2314" y="1151"/>
                </a:lnTo>
                <a:lnTo>
                  <a:pt x="2305" y="1166"/>
                </a:lnTo>
                <a:lnTo>
                  <a:pt x="2305" y="1166"/>
                </a:lnTo>
                <a:lnTo>
                  <a:pt x="2298" y="1178"/>
                </a:lnTo>
                <a:lnTo>
                  <a:pt x="2289" y="1191"/>
                </a:lnTo>
                <a:lnTo>
                  <a:pt x="2275" y="1206"/>
                </a:lnTo>
                <a:lnTo>
                  <a:pt x="2266" y="1214"/>
                </a:lnTo>
                <a:lnTo>
                  <a:pt x="2257" y="1220"/>
                </a:lnTo>
                <a:lnTo>
                  <a:pt x="2247" y="1227"/>
                </a:lnTo>
                <a:lnTo>
                  <a:pt x="2235" y="1233"/>
                </a:lnTo>
                <a:lnTo>
                  <a:pt x="2222" y="1239"/>
                </a:lnTo>
                <a:lnTo>
                  <a:pt x="2208" y="1242"/>
                </a:lnTo>
                <a:lnTo>
                  <a:pt x="2193" y="1245"/>
                </a:lnTo>
                <a:lnTo>
                  <a:pt x="2177" y="1245"/>
                </a:lnTo>
                <a:lnTo>
                  <a:pt x="2177" y="1245"/>
                </a:lnTo>
                <a:lnTo>
                  <a:pt x="2157" y="1245"/>
                </a:lnTo>
                <a:lnTo>
                  <a:pt x="2139" y="1241"/>
                </a:lnTo>
                <a:lnTo>
                  <a:pt x="2121" y="1236"/>
                </a:lnTo>
                <a:lnTo>
                  <a:pt x="2105" y="1227"/>
                </a:lnTo>
                <a:lnTo>
                  <a:pt x="2089" y="1218"/>
                </a:lnTo>
                <a:lnTo>
                  <a:pt x="2074" y="1206"/>
                </a:lnTo>
                <a:lnTo>
                  <a:pt x="2060" y="1193"/>
                </a:lnTo>
                <a:lnTo>
                  <a:pt x="2047" y="1179"/>
                </a:lnTo>
                <a:lnTo>
                  <a:pt x="2035" y="1163"/>
                </a:lnTo>
                <a:lnTo>
                  <a:pt x="2024" y="1145"/>
                </a:lnTo>
                <a:lnTo>
                  <a:pt x="2015" y="1126"/>
                </a:lnTo>
                <a:lnTo>
                  <a:pt x="2006" y="1106"/>
                </a:lnTo>
                <a:lnTo>
                  <a:pt x="2000" y="1085"/>
                </a:lnTo>
                <a:lnTo>
                  <a:pt x="1996" y="1063"/>
                </a:lnTo>
                <a:lnTo>
                  <a:pt x="1993" y="1040"/>
                </a:lnTo>
                <a:lnTo>
                  <a:pt x="1993" y="1016"/>
                </a:lnTo>
                <a:lnTo>
                  <a:pt x="1993" y="1016"/>
                </a:lnTo>
                <a:lnTo>
                  <a:pt x="1993" y="993"/>
                </a:lnTo>
                <a:lnTo>
                  <a:pt x="1996" y="970"/>
                </a:lnTo>
                <a:lnTo>
                  <a:pt x="2000" y="948"/>
                </a:lnTo>
                <a:lnTo>
                  <a:pt x="2006" y="927"/>
                </a:lnTo>
                <a:lnTo>
                  <a:pt x="2015" y="907"/>
                </a:lnTo>
                <a:lnTo>
                  <a:pt x="2024" y="888"/>
                </a:lnTo>
                <a:lnTo>
                  <a:pt x="2035" y="870"/>
                </a:lnTo>
                <a:lnTo>
                  <a:pt x="2047" y="855"/>
                </a:lnTo>
                <a:lnTo>
                  <a:pt x="2060" y="840"/>
                </a:lnTo>
                <a:lnTo>
                  <a:pt x="2074" y="827"/>
                </a:lnTo>
                <a:lnTo>
                  <a:pt x="2089" y="815"/>
                </a:lnTo>
                <a:lnTo>
                  <a:pt x="2105" y="806"/>
                </a:lnTo>
                <a:lnTo>
                  <a:pt x="2121" y="797"/>
                </a:lnTo>
                <a:lnTo>
                  <a:pt x="2139" y="792"/>
                </a:lnTo>
                <a:lnTo>
                  <a:pt x="2157" y="788"/>
                </a:lnTo>
                <a:lnTo>
                  <a:pt x="2177" y="788"/>
                </a:lnTo>
                <a:lnTo>
                  <a:pt x="2177" y="788"/>
                </a:lnTo>
                <a:close/>
              </a:path>
            </a:pathLst>
          </a:custGeom>
          <a:solidFill>
            <a:srgbClr val="FFC000"/>
          </a:solidFill>
          <a:ln w="28575">
            <a:solidFill>
              <a:schemeClr val="bg1">
                <a:lumMod val="50000"/>
              </a:schemeClr>
            </a:solidFill>
            <a:prstDash val="solid"/>
            <a:round/>
            <a:headEnd/>
            <a:tailEnd/>
          </a:ln>
        </p:spPr>
        <p:txBody>
          <a:bodyPr lIns="91440" tIns="45720" rIns="91440" bIns="360000" anchor="ctr"/>
          <a:lstStyle/>
          <a:p>
            <a:r>
              <a:rPr lang="en-GB" sz="2000">
                <a:ea typeface="Calibri"/>
                <a:cs typeface="Calibri"/>
              </a:rPr>
              <a:t>	</a:t>
            </a:r>
            <a:r>
              <a:rPr lang="en-GB">
                <a:ea typeface="Calibri"/>
                <a:cs typeface="Calibri"/>
              </a:rPr>
              <a:t>Social Worker                                                    	observes lack of 	emotional warmth 	between child </a:t>
            </a:r>
          </a:p>
          <a:p>
            <a:r>
              <a:rPr lang="en-GB">
                <a:ea typeface="Calibri"/>
                <a:cs typeface="Calibri"/>
              </a:rPr>
              <a:t>	and mother during 	home visit</a:t>
            </a:r>
            <a:endParaRPr lang="en-US">
              <a:ea typeface="Calibri"/>
              <a:cs typeface="Calibri"/>
            </a:endParaRPr>
          </a:p>
          <a:p>
            <a:endParaRPr lang="en-GB" sz="2000">
              <a:ea typeface="Calibri"/>
              <a:cs typeface="Calibri"/>
            </a:endParaRPr>
          </a:p>
        </p:txBody>
      </p:sp>
      <p:sp>
        <p:nvSpPr>
          <p:cNvPr id="14" name="Freeform 37">
            <a:extLst>
              <a:ext uri="{FF2B5EF4-FFF2-40B4-BE49-F238E27FC236}">
                <a16:creationId xmlns:a16="http://schemas.microsoft.com/office/drawing/2014/main" id="{8EB6E690-ED81-8D6E-0DB8-BE39477A7CFA}"/>
              </a:ext>
            </a:extLst>
          </p:cNvPr>
          <p:cNvSpPr>
            <a:spLocks/>
          </p:cNvSpPr>
          <p:nvPr/>
        </p:nvSpPr>
        <p:spPr bwMode="auto">
          <a:xfrm>
            <a:off x="6016296" y="2551245"/>
            <a:ext cx="3186636" cy="1963057"/>
          </a:xfrm>
          <a:custGeom>
            <a:avLst/>
            <a:gdLst>
              <a:gd name="connsiteX0" fmla="*/ 10886 w 1896949"/>
              <a:gd name="connsiteY0" fmla="*/ 0 h 1568450"/>
              <a:gd name="connsiteX1" fmla="*/ 690091 w 1896949"/>
              <a:gd name="connsiteY1" fmla="*/ 0 h 1568450"/>
              <a:gd name="connsiteX2" fmla="*/ 698819 w 1896949"/>
              <a:gd name="connsiteY2" fmla="*/ 794 h 1568450"/>
              <a:gd name="connsiteX3" fmla="*/ 706754 w 1896949"/>
              <a:gd name="connsiteY3" fmla="*/ 2381 h 1568450"/>
              <a:gd name="connsiteX4" fmla="*/ 713895 w 1896949"/>
              <a:gd name="connsiteY4" fmla="*/ 4763 h 1568450"/>
              <a:gd name="connsiteX5" fmla="*/ 720242 w 1896949"/>
              <a:gd name="connsiteY5" fmla="*/ 7144 h 1568450"/>
              <a:gd name="connsiteX6" fmla="*/ 725003 w 1896949"/>
              <a:gd name="connsiteY6" fmla="*/ 10319 h 1568450"/>
              <a:gd name="connsiteX7" fmla="*/ 728177 w 1896949"/>
              <a:gd name="connsiteY7" fmla="*/ 14288 h 1568450"/>
              <a:gd name="connsiteX8" fmla="*/ 730557 w 1896949"/>
              <a:gd name="connsiteY8" fmla="*/ 19050 h 1568450"/>
              <a:gd name="connsiteX9" fmla="*/ 732144 w 1896949"/>
              <a:gd name="connsiteY9" fmla="*/ 23813 h 1568450"/>
              <a:gd name="connsiteX10" fmla="*/ 732144 w 1896949"/>
              <a:gd name="connsiteY10" fmla="*/ 29369 h 1568450"/>
              <a:gd name="connsiteX11" fmla="*/ 730557 w 1896949"/>
              <a:gd name="connsiteY11" fmla="*/ 34131 h 1568450"/>
              <a:gd name="connsiteX12" fmla="*/ 728177 w 1896949"/>
              <a:gd name="connsiteY12" fmla="*/ 39688 h 1568450"/>
              <a:gd name="connsiteX13" fmla="*/ 725003 w 1896949"/>
              <a:gd name="connsiteY13" fmla="*/ 44450 h 1568450"/>
              <a:gd name="connsiteX14" fmla="*/ 720242 w 1896949"/>
              <a:gd name="connsiteY14" fmla="*/ 50800 h 1568450"/>
              <a:gd name="connsiteX15" fmla="*/ 713895 w 1896949"/>
              <a:gd name="connsiteY15" fmla="*/ 55563 h 1568450"/>
              <a:gd name="connsiteX16" fmla="*/ 708341 w 1896949"/>
              <a:gd name="connsiteY16" fmla="*/ 60325 h 1568450"/>
              <a:gd name="connsiteX17" fmla="*/ 699612 w 1896949"/>
              <a:gd name="connsiteY17" fmla="*/ 65088 h 1568450"/>
              <a:gd name="connsiteX18" fmla="*/ 689297 w 1896949"/>
              <a:gd name="connsiteY18" fmla="*/ 70644 h 1568450"/>
              <a:gd name="connsiteX19" fmla="*/ 679776 w 1896949"/>
              <a:gd name="connsiteY19" fmla="*/ 77788 h 1568450"/>
              <a:gd name="connsiteX20" fmla="*/ 667874 w 1896949"/>
              <a:gd name="connsiteY20" fmla="*/ 88900 h 1568450"/>
              <a:gd name="connsiteX21" fmla="*/ 662320 w 1896949"/>
              <a:gd name="connsiteY21" fmla="*/ 96044 h 1568450"/>
              <a:gd name="connsiteX22" fmla="*/ 655972 w 1896949"/>
              <a:gd name="connsiteY22" fmla="*/ 103188 h 1568450"/>
              <a:gd name="connsiteX23" fmla="*/ 650418 w 1896949"/>
              <a:gd name="connsiteY23" fmla="*/ 111125 h 1568450"/>
              <a:gd name="connsiteX24" fmla="*/ 645657 w 1896949"/>
              <a:gd name="connsiteY24" fmla="*/ 120650 h 1568450"/>
              <a:gd name="connsiteX25" fmla="*/ 641690 w 1896949"/>
              <a:gd name="connsiteY25" fmla="*/ 131763 h 1568450"/>
              <a:gd name="connsiteX26" fmla="*/ 638516 w 1896949"/>
              <a:gd name="connsiteY26" fmla="*/ 142081 h 1568450"/>
              <a:gd name="connsiteX27" fmla="*/ 636135 w 1896949"/>
              <a:gd name="connsiteY27" fmla="*/ 153988 h 1568450"/>
              <a:gd name="connsiteX28" fmla="*/ 636135 w 1896949"/>
              <a:gd name="connsiteY28" fmla="*/ 166688 h 1568450"/>
              <a:gd name="connsiteX29" fmla="*/ 636929 w 1896949"/>
              <a:gd name="connsiteY29" fmla="*/ 182563 h 1568450"/>
              <a:gd name="connsiteX30" fmla="*/ 639309 w 1896949"/>
              <a:gd name="connsiteY30" fmla="*/ 196850 h 1568450"/>
              <a:gd name="connsiteX31" fmla="*/ 644070 w 1896949"/>
              <a:gd name="connsiteY31" fmla="*/ 211138 h 1568450"/>
              <a:gd name="connsiteX32" fmla="*/ 650418 w 1896949"/>
              <a:gd name="connsiteY32" fmla="*/ 223838 h 1568450"/>
              <a:gd name="connsiteX33" fmla="*/ 657559 w 1896949"/>
              <a:gd name="connsiteY33" fmla="*/ 237331 h 1568450"/>
              <a:gd name="connsiteX34" fmla="*/ 667080 w 1896949"/>
              <a:gd name="connsiteY34" fmla="*/ 249238 h 1568450"/>
              <a:gd name="connsiteX35" fmla="*/ 677395 w 1896949"/>
              <a:gd name="connsiteY35" fmla="*/ 261144 h 1568450"/>
              <a:gd name="connsiteX36" fmla="*/ 689297 w 1896949"/>
              <a:gd name="connsiteY36" fmla="*/ 269875 h 1568450"/>
              <a:gd name="connsiteX37" fmla="*/ 701993 w 1896949"/>
              <a:gd name="connsiteY37" fmla="*/ 279400 h 1568450"/>
              <a:gd name="connsiteX38" fmla="*/ 715482 w 1896949"/>
              <a:gd name="connsiteY38" fmla="*/ 288131 h 1568450"/>
              <a:gd name="connsiteX39" fmla="*/ 730557 w 1896949"/>
              <a:gd name="connsiteY39" fmla="*/ 296069 h 1568450"/>
              <a:gd name="connsiteX40" fmla="*/ 747220 w 1896949"/>
              <a:gd name="connsiteY40" fmla="*/ 302419 h 1568450"/>
              <a:gd name="connsiteX41" fmla="*/ 763883 w 1896949"/>
              <a:gd name="connsiteY41" fmla="*/ 307181 h 1568450"/>
              <a:gd name="connsiteX42" fmla="*/ 780546 w 1896949"/>
              <a:gd name="connsiteY42" fmla="*/ 310356 h 1568450"/>
              <a:gd name="connsiteX43" fmla="*/ 799589 w 1896949"/>
              <a:gd name="connsiteY43" fmla="*/ 312738 h 1568450"/>
              <a:gd name="connsiteX44" fmla="*/ 817045 w 1896949"/>
              <a:gd name="connsiteY44" fmla="*/ 314325 h 1568450"/>
              <a:gd name="connsiteX45" fmla="*/ 836088 w 1896949"/>
              <a:gd name="connsiteY45" fmla="*/ 312738 h 1568450"/>
              <a:gd name="connsiteX46" fmla="*/ 854338 w 1896949"/>
              <a:gd name="connsiteY46" fmla="*/ 310356 h 1568450"/>
              <a:gd name="connsiteX47" fmla="*/ 871794 w 1896949"/>
              <a:gd name="connsiteY47" fmla="*/ 307181 h 1568450"/>
              <a:gd name="connsiteX48" fmla="*/ 888457 w 1896949"/>
              <a:gd name="connsiteY48" fmla="*/ 302419 h 1568450"/>
              <a:gd name="connsiteX49" fmla="*/ 903533 w 1896949"/>
              <a:gd name="connsiteY49" fmla="*/ 296069 h 1568450"/>
              <a:gd name="connsiteX50" fmla="*/ 919402 w 1896949"/>
              <a:gd name="connsiteY50" fmla="*/ 288131 h 1568450"/>
              <a:gd name="connsiteX51" fmla="*/ 933684 w 1896949"/>
              <a:gd name="connsiteY51" fmla="*/ 279400 h 1568450"/>
              <a:gd name="connsiteX52" fmla="*/ 946380 w 1896949"/>
              <a:gd name="connsiteY52" fmla="*/ 269875 h 1568450"/>
              <a:gd name="connsiteX53" fmla="*/ 958282 w 1896949"/>
              <a:gd name="connsiteY53" fmla="*/ 261144 h 1568450"/>
              <a:gd name="connsiteX54" fmla="*/ 969390 w 1896949"/>
              <a:gd name="connsiteY54" fmla="*/ 249238 h 1568450"/>
              <a:gd name="connsiteX55" fmla="*/ 977325 w 1896949"/>
              <a:gd name="connsiteY55" fmla="*/ 237331 h 1568450"/>
              <a:gd name="connsiteX56" fmla="*/ 986053 w 1896949"/>
              <a:gd name="connsiteY56" fmla="*/ 223838 h 1568450"/>
              <a:gd name="connsiteX57" fmla="*/ 991607 w 1896949"/>
              <a:gd name="connsiteY57" fmla="*/ 211138 h 1568450"/>
              <a:gd name="connsiteX58" fmla="*/ 996368 w 1896949"/>
              <a:gd name="connsiteY58" fmla="*/ 196850 h 1568450"/>
              <a:gd name="connsiteX59" fmla="*/ 998748 w 1896949"/>
              <a:gd name="connsiteY59" fmla="*/ 182563 h 1568450"/>
              <a:gd name="connsiteX60" fmla="*/ 1000335 w 1896949"/>
              <a:gd name="connsiteY60" fmla="*/ 166688 h 1568450"/>
              <a:gd name="connsiteX61" fmla="*/ 998748 w 1896949"/>
              <a:gd name="connsiteY61" fmla="*/ 153988 h 1568450"/>
              <a:gd name="connsiteX62" fmla="*/ 996368 w 1896949"/>
              <a:gd name="connsiteY62" fmla="*/ 142081 h 1568450"/>
              <a:gd name="connsiteX63" fmla="*/ 993987 w 1896949"/>
              <a:gd name="connsiteY63" fmla="*/ 131763 h 1568450"/>
              <a:gd name="connsiteX64" fmla="*/ 989227 w 1896949"/>
              <a:gd name="connsiteY64" fmla="*/ 120650 h 1568450"/>
              <a:gd name="connsiteX65" fmla="*/ 984466 w 1896949"/>
              <a:gd name="connsiteY65" fmla="*/ 111125 h 1568450"/>
              <a:gd name="connsiteX66" fmla="*/ 979705 w 1896949"/>
              <a:gd name="connsiteY66" fmla="*/ 103188 h 1568450"/>
              <a:gd name="connsiteX67" fmla="*/ 974151 w 1896949"/>
              <a:gd name="connsiteY67" fmla="*/ 96044 h 1568450"/>
              <a:gd name="connsiteX68" fmla="*/ 967803 w 1896949"/>
              <a:gd name="connsiteY68" fmla="*/ 88900 h 1568450"/>
              <a:gd name="connsiteX69" fmla="*/ 955901 w 1896949"/>
              <a:gd name="connsiteY69" fmla="*/ 77788 h 1568450"/>
              <a:gd name="connsiteX70" fmla="*/ 945586 w 1896949"/>
              <a:gd name="connsiteY70" fmla="*/ 70644 h 1568450"/>
              <a:gd name="connsiteX71" fmla="*/ 936065 w 1896949"/>
              <a:gd name="connsiteY71" fmla="*/ 65088 h 1568450"/>
              <a:gd name="connsiteX72" fmla="*/ 927336 w 1896949"/>
              <a:gd name="connsiteY72" fmla="*/ 60325 h 1568450"/>
              <a:gd name="connsiteX73" fmla="*/ 920195 w 1896949"/>
              <a:gd name="connsiteY73" fmla="*/ 55563 h 1568450"/>
              <a:gd name="connsiteX74" fmla="*/ 914641 w 1896949"/>
              <a:gd name="connsiteY74" fmla="*/ 50800 h 1568450"/>
              <a:gd name="connsiteX75" fmla="*/ 909880 w 1896949"/>
              <a:gd name="connsiteY75" fmla="*/ 44450 h 1568450"/>
              <a:gd name="connsiteX76" fmla="*/ 905913 w 1896949"/>
              <a:gd name="connsiteY76" fmla="*/ 39688 h 1568450"/>
              <a:gd name="connsiteX77" fmla="*/ 905119 w 1896949"/>
              <a:gd name="connsiteY77" fmla="*/ 34131 h 1568450"/>
              <a:gd name="connsiteX78" fmla="*/ 903533 w 1896949"/>
              <a:gd name="connsiteY78" fmla="*/ 29369 h 1568450"/>
              <a:gd name="connsiteX79" fmla="*/ 903533 w 1896949"/>
              <a:gd name="connsiteY79" fmla="*/ 23813 h 1568450"/>
              <a:gd name="connsiteX80" fmla="*/ 905119 w 1896949"/>
              <a:gd name="connsiteY80" fmla="*/ 19050 h 1568450"/>
              <a:gd name="connsiteX81" fmla="*/ 907500 w 1896949"/>
              <a:gd name="connsiteY81" fmla="*/ 14288 h 1568450"/>
              <a:gd name="connsiteX82" fmla="*/ 910674 w 1896949"/>
              <a:gd name="connsiteY82" fmla="*/ 10319 h 1568450"/>
              <a:gd name="connsiteX83" fmla="*/ 915435 w 1896949"/>
              <a:gd name="connsiteY83" fmla="*/ 7144 h 1568450"/>
              <a:gd name="connsiteX84" fmla="*/ 920195 w 1896949"/>
              <a:gd name="connsiteY84" fmla="*/ 4763 h 1568450"/>
              <a:gd name="connsiteX85" fmla="*/ 927336 w 1896949"/>
              <a:gd name="connsiteY85" fmla="*/ 2381 h 1568450"/>
              <a:gd name="connsiteX86" fmla="*/ 936065 w 1896949"/>
              <a:gd name="connsiteY86" fmla="*/ 794 h 1568450"/>
              <a:gd name="connsiteX87" fmla="*/ 945586 w 1896949"/>
              <a:gd name="connsiteY87" fmla="*/ 0 h 1568450"/>
              <a:gd name="connsiteX88" fmla="*/ 1581151 w 1896949"/>
              <a:gd name="connsiteY88" fmla="*/ 0 h 1568450"/>
              <a:gd name="connsiteX89" fmla="*/ 1581151 w 1896949"/>
              <a:gd name="connsiteY89" fmla="*/ 434181 h 1568450"/>
              <a:gd name="connsiteX90" fmla="*/ 1581944 w 1896949"/>
              <a:gd name="connsiteY90" fmla="*/ 434181 h 1568450"/>
              <a:gd name="connsiteX91" fmla="*/ 1581944 w 1896949"/>
              <a:gd name="connsiteY91" fmla="*/ 633413 h 1568450"/>
              <a:gd name="connsiteX92" fmla="*/ 1583531 w 1896949"/>
              <a:gd name="connsiteY92" fmla="*/ 642938 h 1568450"/>
              <a:gd name="connsiteX93" fmla="*/ 1584324 w 1896949"/>
              <a:gd name="connsiteY93" fmla="*/ 652463 h 1568450"/>
              <a:gd name="connsiteX94" fmla="*/ 1586705 w 1896949"/>
              <a:gd name="connsiteY94" fmla="*/ 659606 h 1568450"/>
              <a:gd name="connsiteX95" fmla="*/ 1590672 w 1896949"/>
              <a:gd name="connsiteY95" fmla="*/ 665163 h 1568450"/>
              <a:gd name="connsiteX96" fmla="*/ 1596226 w 1896949"/>
              <a:gd name="connsiteY96" fmla="*/ 671513 h 1568450"/>
              <a:gd name="connsiteX97" fmla="*/ 1603368 w 1896949"/>
              <a:gd name="connsiteY97" fmla="*/ 674688 h 1568450"/>
              <a:gd name="connsiteX98" fmla="*/ 1610509 w 1896949"/>
              <a:gd name="connsiteY98" fmla="*/ 674688 h 1568450"/>
              <a:gd name="connsiteX99" fmla="*/ 1617650 w 1896949"/>
              <a:gd name="connsiteY99" fmla="*/ 673894 h 1568450"/>
              <a:gd name="connsiteX100" fmla="*/ 1626378 w 1896949"/>
              <a:gd name="connsiteY100" fmla="*/ 669925 h 1568450"/>
              <a:gd name="connsiteX101" fmla="*/ 1633519 w 1896949"/>
              <a:gd name="connsiteY101" fmla="*/ 662781 h 1568450"/>
              <a:gd name="connsiteX102" fmla="*/ 1640660 w 1896949"/>
              <a:gd name="connsiteY102" fmla="*/ 654844 h 1568450"/>
              <a:gd name="connsiteX103" fmla="*/ 1647802 w 1896949"/>
              <a:gd name="connsiteY103" fmla="*/ 642938 h 1568450"/>
              <a:gd name="connsiteX104" fmla="*/ 1653356 w 1896949"/>
              <a:gd name="connsiteY104" fmla="*/ 633413 h 1568450"/>
              <a:gd name="connsiteX105" fmla="*/ 1660497 w 1896949"/>
              <a:gd name="connsiteY105" fmla="*/ 622300 h 1568450"/>
              <a:gd name="connsiteX106" fmla="*/ 1671605 w 1896949"/>
              <a:gd name="connsiteY106" fmla="*/ 611188 h 1568450"/>
              <a:gd name="connsiteX107" fmla="*/ 1678747 w 1896949"/>
              <a:gd name="connsiteY107" fmla="*/ 604838 h 1568450"/>
              <a:gd name="connsiteX108" fmla="*/ 1685888 w 1896949"/>
              <a:gd name="connsiteY108" fmla="*/ 599281 h 1568450"/>
              <a:gd name="connsiteX109" fmla="*/ 1694616 w 1896949"/>
              <a:gd name="connsiteY109" fmla="*/ 594519 h 1568450"/>
              <a:gd name="connsiteX110" fmla="*/ 1703344 w 1896949"/>
              <a:gd name="connsiteY110" fmla="*/ 589756 h 1568450"/>
              <a:gd name="connsiteX111" fmla="*/ 1713659 w 1896949"/>
              <a:gd name="connsiteY111" fmla="*/ 584994 h 1568450"/>
              <a:gd name="connsiteX112" fmla="*/ 1724768 w 1896949"/>
              <a:gd name="connsiteY112" fmla="*/ 582613 h 1568450"/>
              <a:gd name="connsiteX113" fmla="*/ 1736670 w 1896949"/>
              <a:gd name="connsiteY113" fmla="*/ 580231 h 1568450"/>
              <a:gd name="connsiteX114" fmla="*/ 1749365 w 1896949"/>
              <a:gd name="connsiteY114" fmla="*/ 578644 h 1568450"/>
              <a:gd name="connsiteX115" fmla="*/ 1765234 w 1896949"/>
              <a:gd name="connsiteY115" fmla="*/ 580231 h 1568450"/>
              <a:gd name="connsiteX116" fmla="*/ 1779517 w 1896949"/>
              <a:gd name="connsiteY116" fmla="*/ 582613 h 1568450"/>
              <a:gd name="connsiteX117" fmla="*/ 1793799 w 1896949"/>
              <a:gd name="connsiteY117" fmla="*/ 587375 h 1568450"/>
              <a:gd name="connsiteX118" fmla="*/ 1806494 w 1896949"/>
              <a:gd name="connsiteY118" fmla="*/ 592931 h 1568450"/>
              <a:gd name="connsiteX119" fmla="*/ 1819190 w 1896949"/>
              <a:gd name="connsiteY119" fmla="*/ 601663 h 1568450"/>
              <a:gd name="connsiteX120" fmla="*/ 1831092 w 1896949"/>
              <a:gd name="connsiteY120" fmla="*/ 609600 h 1568450"/>
              <a:gd name="connsiteX121" fmla="*/ 1842994 w 1896949"/>
              <a:gd name="connsiteY121" fmla="*/ 619919 h 1568450"/>
              <a:gd name="connsiteX122" fmla="*/ 1854102 w 1896949"/>
              <a:gd name="connsiteY122" fmla="*/ 631825 h 1568450"/>
              <a:gd name="connsiteX123" fmla="*/ 1862037 w 1896949"/>
              <a:gd name="connsiteY123" fmla="*/ 645319 h 1568450"/>
              <a:gd name="connsiteX124" fmla="*/ 1871558 w 1896949"/>
              <a:gd name="connsiteY124" fmla="*/ 659606 h 1568450"/>
              <a:gd name="connsiteX125" fmla="*/ 1878699 w 1896949"/>
              <a:gd name="connsiteY125" fmla="*/ 674688 h 1568450"/>
              <a:gd name="connsiteX126" fmla="*/ 1885047 w 1896949"/>
              <a:gd name="connsiteY126" fmla="*/ 690563 h 1568450"/>
              <a:gd name="connsiteX127" fmla="*/ 1889808 w 1896949"/>
              <a:gd name="connsiteY127" fmla="*/ 707231 h 1568450"/>
              <a:gd name="connsiteX128" fmla="*/ 1892982 w 1896949"/>
              <a:gd name="connsiteY128" fmla="*/ 724694 h 1568450"/>
              <a:gd name="connsiteX129" fmla="*/ 1895362 w 1896949"/>
              <a:gd name="connsiteY129" fmla="*/ 742156 h 1568450"/>
              <a:gd name="connsiteX130" fmla="*/ 1896949 w 1896949"/>
              <a:gd name="connsiteY130" fmla="*/ 761206 h 1568450"/>
              <a:gd name="connsiteX131" fmla="*/ 1895362 w 1896949"/>
              <a:gd name="connsiteY131" fmla="*/ 779463 h 1568450"/>
              <a:gd name="connsiteX132" fmla="*/ 1892982 w 1896949"/>
              <a:gd name="connsiteY132" fmla="*/ 798513 h 1568450"/>
              <a:gd name="connsiteX133" fmla="*/ 1889808 w 1896949"/>
              <a:gd name="connsiteY133" fmla="*/ 815181 h 1568450"/>
              <a:gd name="connsiteX134" fmla="*/ 1885047 w 1896949"/>
              <a:gd name="connsiteY134" fmla="*/ 831850 h 1568450"/>
              <a:gd name="connsiteX135" fmla="*/ 1878699 w 1896949"/>
              <a:gd name="connsiteY135" fmla="*/ 847725 h 1568450"/>
              <a:gd name="connsiteX136" fmla="*/ 1871558 w 1896949"/>
              <a:gd name="connsiteY136" fmla="*/ 863600 h 1568450"/>
              <a:gd name="connsiteX137" fmla="*/ 1862037 w 1896949"/>
              <a:gd name="connsiteY137" fmla="*/ 876300 h 1568450"/>
              <a:gd name="connsiteX138" fmla="*/ 1854102 w 1896949"/>
              <a:gd name="connsiteY138" fmla="*/ 889794 h 1568450"/>
              <a:gd name="connsiteX139" fmla="*/ 1842994 w 1896949"/>
              <a:gd name="connsiteY139" fmla="*/ 901700 h 1568450"/>
              <a:gd name="connsiteX140" fmla="*/ 1831092 w 1896949"/>
              <a:gd name="connsiteY140" fmla="*/ 912019 h 1568450"/>
              <a:gd name="connsiteX141" fmla="*/ 1819190 w 1896949"/>
              <a:gd name="connsiteY141" fmla="*/ 921544 h 1568450"/>
              <a:gd name="connsiteX142" fmla="*/ 1806494 w 1896949"/>
              <a:gd name="connsiteY142" fmla="*/ 928688 h 1568450"/>
              <a:gd name="connsiteX143" fmla="*/ 1793799 w 1896949"/>
              <a:gd name="connsiteY143" fmla="*/ 935038 h 1568450"/>
              <a:gd name="connsiteX144" fmla="*/ 1779517 w 1896949"/>
              <a:gd name="connsiteY144" fmla="*/ 939800 h 1568450"/>
              <a:gd name="connsiteX145" fmla="*/ 1765234 w 1896949"/>
              <a:gd name="connsiteY145" fmla="*/ 942181 h 1568450"/>
              <a:gd name="connsiteX146" fmla="*/ 1749365 w 1896949"/>
              <a:gd name="connsiteY146" fmla="*/ 942975 h 1568450"/>
              <a:gd name="connsiteX147" fmla="*/ 1736670 w 1896949"/>
              <a:gd name="connsiteY147" fmla="*/ 942975 h 1568450"/>
              <a:gd name="connsiteX148" fmla="*/ 1724768 w 1896949"/>
              <a:gd name="connsiteY148" fmla="*/ 940594 h 1568450"/>
              <a:gd name="connsiteX149" fmla="*/ 1713659 w 1896949"/>
              <a:gd name="connsiteY149" fmla="*/ 937419 h 1568450"/>
              <a:gd name="connsiteX150" fmla="*/ 1703344 w 1896949"/>
              <a:gd name="connsiteY150" fmla="*/ 933450 h 1568450"/>
              <a:gd name="connsiteX151" fmla="*/ 1694616 w 1896949"/>
              <a:gd name="connsiteY151" fmla="*/ 928688 h 1568450"/>
              <a:gd name="connsiteX152" fmla="*/ 1685888 w 1896949"/>
              <a:gd name="connsiteY152" fmla="*/ 923131 h 1568450"/>
              <a:gd name="connsiteX153" fmla="*/ 1678747 w 1896949"/>
              <a:gd name="connsiteY153" fmla="*/ 916781 h 1568450"/>
              <a:gd name="connsiteX154" fmla="*/ 1671605 w 1896949"/>
              <a:gd name="connsiteY154" fmla="*/ 911225 h 1568450"/>
              <a:gd name="connsiteX155" fmla="*/ 1660497 w 1896949"/>
              <a:gd name="connsiteY155" fmla="*/ 899319 h 1568450"/>
              <a:gd name="connsiteX156" fmla="*/ 1653356 w 1896949"/>
              <a:gd name="connsiteY156" fmla="*/ 889794 h 1568450"/>
              <a:gd name="connsiteX157" fmla="*/ 1647802 w 1896949"/>
              <a:gd name="connsiteY157" fmla="*/ 878681 h 1568450"/>
              <a:gd name="connsiteX158" fmla="*/ 1640660 w 1896949"/>
              <a:gd name="connsiteY158" fmla="*/ 868363 h 1568450"/>
              <a:gd name="connsiteX159" fmla="*/ 1633519 w 1896949"/>
              <a:gd name="connsiteY159" fmla="*/ 858838 h 1568450"/>
              <a:gd name="connsiteX160" fmla="*/ 1626378 w 1896949"/>
              <a:gd name="connsiteY160" fmla="*/ 852488 h 1568450"/>
              <a:gd name="connsiteX161" fmla="*/ 1617650 w 1896949"/>
              <a:gd name="connsiteY161" fmla="*/ 847725 h 1568450"/>
              <a:gd name="connsiteX162" fmla="*/ 1610509 w 1896949"/>
              <a:gd name="connsiteY162" fmla="*/ 846931 h 1568450"/>
              <a:gd name="connsiteX163" fmla="*/ 1603368 w 1896949"/>
              <a:gd name="connsiteY163" fmla="*/ 847725 h 1568450"/>
              <a:gd name="connsiteX164" fmla="*/ 1596226 w 1896949"/>
              <a:gd name="connsiteY164" fmla="*/ 851694 h 1568450"/>
              <a:gd name="connsiteX165" fmla="*/ 1590672 w 1896949"/>
              <a:gd name="connsiteY165" fmla="*/ 856456 h 1568450"/>
              <a:gd name="connsiteX166" fmla="*/ 1586705 w 1896949"/>
              <a:gd name="connsiteY166" fmla="*/ 862013 h 1568450"/>
              <a:gd name="connsiteX167" fmla="*/ 1584324 w 1896949"/>
              <a:gd name="connsiteY167" fmla="*/ 870744 h 1568450"/>
              <a:gd name="connsiteX168" fmla="*/ 1583531 w 1896949"/>
              <a:gd name="connsiteY168" fmla="*/ 878681 h 1568450"/>
              <a:gd name="connsiteX169" fmla="*/ 1581944 w 1896949"/>
              <a:gd name="connsiteY169" fmla="*/ 888206 h 1568450"/>
              <a:gd name="connsiteX170" fmla="*/ 1581944 w 1896949"/>
              <a:gd name="connsiteY170" fmla="*/ 1207294 h 1568450"/>
              <a:gd name="connsiteX171" fmla="*/ 1581151 w 1896949"/>
              <a:gd name="connsiteY171" fmla="*/ 1207294 h 1568450"/>
              <a:gd name="connsiteX172" fmla="*/ 1581151 w 1896949"/>
              <a:gd name="connsiteY172" fmla="*/ 1568450 h 1568450"/>
              <a:gd name="connsiteX173" fmla="*/ 902739 w 1896949"/>
              <a:gd name="connsiteY173" fmla="*/ 1568450 h 1568450"/>
              <a:gd name="connsiteX174" fmla="*/ 893218 w 1896949"/>
              <a:gd name="connsiteY174" fmla="*/ 1568450 h 1568450"/>
              <a:gd name="connsiteX175" fmla="*/ 885283 w 1896949"/>
              <a:gd name="connsiteY175" fmla="*/ 1566069 h 1568450"/>
              <a:gd name="connsiteX176" fmla="*/ 878142 w 1896949"/>
              <a:gd name="connsiteY176" fmla="*/ 1564481 h 1568450"/>
              <a:gd name="connsiteX177" fmla="*/ 873381 w 1896949"/>
              <a:gd name="connsiteY177" fmla="*/ 1561306 h 1568450"/>
              <a:gd name="connsiteX178" fmla="*/ 868620 w 1896949"/>
              <a:gd name="connsiteY178" fmla="*/ 1557338 h 1568450"/>
              <a:gd name="connsiteX179" fmla="*/ 864653 w 1896949"/>
              <a:gd name="connsiteY179" fmla="*/ 1554163 h 1568450"/>
              <a:gd name="connsiteX180" fmla="*/ 862272 w 1896949"/>
              <a:gd name="connsiteY180" fmla="*/ 1549400 h 1568450"/>
              <a:gd name="connsiteX181" fmla="*/ 861479 w 1896949"/>
              <a:gd name="connsiteY181" fmla="*/ 1544638 h 1568450"/>
              <a:gd name="connsiteX182" fmla="*/ 861479 w 1896949"/>
              <a:gd name="connsiteY182" fmla="*/ 1539875 h 1568450"/>
              <a:gd name="connsiteX183" fmla="*/ 861479 w 1896949"/>
              <a:gd name="connsiteY183" fmla="*/ 1534319 h 1568450"/>
              <a:gd name="connsiteX184" fmla="*/ 863859 w 1896949"/>
              <a:gd name="connsiteY184" fmla="*/ 1529556 h 1568450"/>
              <a:gd name="connsiteX185" fmla="*/ 867033 w 1896949"/>
              <a:gd name="connsiteY185" fmla="*/ 1523206 h 1568450"/>
              <a:gd name="connsiteX186" fmla="*/ 871794 w 1896949"/>
              <a:gd name="connsiteY186" fmla="*/ 1518444 h 1568450"/>
              <a:gd name="connsiteX187" fmla="*/ 878142 w 1896949"/>
              <a:gd name="connsiteY187" fmla="*/ 1512888 h 1568450"/>
              <a:gd name="connsiteX188" fmla="*/ 885283 w 1896949"/>
              <a:gd name="connsiteY188" fmla="*/ 1508125 h 1568450"/>
              <a:gd name="connsiteX189" fmla="*/ 893218 w 1896949"/>
              <a:gd name="connsiteY189" fmla="*/ 1503363 h 1568450"/>
              <a:gd name="connsiteX190" fmla="*/ 902739 w 1896949"/>
              <a:gd name="connsiteY190" fmla="*/ 1497013 h 1568450"/>
              <a:gd name="connsiteX191" fmla="*/ 913054 w 1896949"/>
              <a:gd name="connsiteY191" fmla="*/ 1489869 h 1568450"/>
              <a:gd name="connsiteX192" fmla="*/ 924956 w 1896949"/>
              <a:gd name="connsiteY192" fmla="*/ 1479550 h 1568450"/>
              <a:gd name="connsiteX193" fmla="*/ 931304 w 1896949"/>
              <a:gd name="connsiteY193" fmla="*/ 1472406 h 1568450"/>
              <a:gd name="connsiteX194" fmla="*/ 936858 w 1896949"/>
              <a:gd name="connsiteY194" fmla="*/ 1465263 h 1568450"/>
              <a:gd name="connsiteX195" fmla="*/ 941619 w 1896949"/>
              <a:gd name="connsiteY195" fmla="*/ 1456531 h 1568450"/>
              <a:gd name="connsiteX196" fmla="*/ 946380 w 1896949"/>
              <a:gd name="connsiteY196" fmla="*/ 1447006 h 1568450"/>
              <a:gd name="connsiteX197" fmla="*/ 951140 w 1896949"/>
              <a:gd name="connsiteY197" fmla="*/ 1436688 h 1568450"/>
              <a:gd name="connsiteX198" fmla="*/ 953521 w 1896949"/>
              <a:gd name="connsiteY198" fmla="*/ 1425575 h 1568450"/>
              <a:gd name="connsiteX199" fmla="*/ 955901 w 1896949"/>
              <a:gd name="connsiteY199" fmla="*/ 1414463 h 1568450"/>
              <a:gd name="connsiteX200" fmla="*/ 957488 w 1896949"/>
              <a:gd name="connsiteY200" fmla="*/ 1400969 h 1568450"/>
              <a:gd name="connsiteX201" fmla="*/ 955901 w 1896949"/>
              <a:gd name="connsiteY201" fmla="*/ 1385888 h 1568450"/>
              <a:gd name="connsiteX202" fmla="*/ 953521 w 1896949"/>
              <a:gd name="connsiteY202" fmla="*/ 1371600 h 1568450"/>
              <a:gd name="connsiteX203" fmla="*/ 948760 w 1896949"/>
              <a:gd name="connsiteY203" fmla="*/ 1357313 h 1568450"/>
              <a:gd name="connsiteX204" fmla="*/ 943206 w 1896949"/>
              <a:gd name="connsiteY204" fmla="*/ 1343819 h 1568450"/>
              <a:gd name="connsiteX205" fmla="*/ 934478 w 1896949"/>
              <a:gd name="connsiteY205" fmla="*/ 1331119 h 1568450"/>
              <a:gd name="connsiteX206" fmla="*/ 924956 w 1896949"/>
              <a:gd name="connsiteY206" fmla="*/ 1319213 h 1568450"/>
              <a:gd name="connsiteX207" fmla="*/ 915435 w 1896949"/>
              <a:gd name="connsiteY207" fmla="*/ 1308100 h 1568450"/>
              <a:gd name="connsiteX208" fmla="*/ 903533 w 1896949"/>
              <a:gd name="connsiteY208" fmla="*/ 1297781 h 1568450"/>
              <a:gd name="connsiteX209" fmla="*/ 890837 w 1896949"/>
              <a:gd name="connsiteY209" fmla="*/ 1288256 h 1568450"/>
              <a:gd name="connsiteX210" fmla="*/ 876555 w 1896949"/>
              <a:gd name="connsiteY210" fmla="*/ 1280319 h 1568450"/>
              <a:gd name="connsiteX211" fmla="*/ 861479 w 1896949"/>
              <a:gd name="connsiteY211" fmla="*/ 1273175 h 1568450"/>
              <a:gd name="connsiteX212" fmla="*/ 845610 w 1896949"/>
              <a:gd name="connsiteY212" fmla="*/ 1266031 h 1568450"/>
              <a:gd name="connsiteX213" fmla="*/ 828947 w 1896949"/>
              <a:gd name="connsiteY213" fmla="*/ 1261269 h 1568450"/>
              <a:gd name="connsiteX214" fmla="*/ 811491 w 1896949"/>
              <a:gd name="connsiteY214" fmla="*/ 1257300 h 1568450"/>
              <a:gd name="connsiteX215" fmla="*/ 793241 w 1896949"/>
              <a:gd name="connsiteY215" fmla="*/ 1254919 h 1568450"/>
              <a:gd name="connsiteX216" fmla="*/ 774991 w 1896949"/>
              <a:gd name="connsiteY216" fmla="*/ 1254919 h 1568450"/>
              <a:gd name="connsiteX217" fmla="*/ 756742 w 1896949"/>
              <a:gd name="connsiteY217" fmla="*/ 1254919 h 1568450"/>
              <a:gd name="connsiteX218" fmla="*/ 737699 w 1896949"/>
              <a:gd name="connsiteY218" fmla="*/ 1257300 h 1568450"/>
              <a:gd name="connsiteX219" fmla="*/ 721036 w 1896949"/>
              <a:gd name="connsiteY219" fmla="*/ 1261269 h 1568450"/>
              <a:gd name="connsiteX220" fmla="*/ 703580 w 1896949"/>
              <a:gd name="connsiteY220" fmla="*/ 1266031 h 1568450"/>
              <a:gd name="connsiteX221" fmla="*/ 687710 w 1896949"/>
              <a:gd name="connsiteY221" fmla="*/ 1273175 h 1568450"/>
              <a:gd name="connsiteX222" fmla="*/ 672635 w 1896949"/>
              <a:gd name="connsiteY222" fmla="*/ 1280319 h 1568450"/>
              <a:gd name="connsiteX223" fmla="*/ 659939 w 1896949"/>
              <a:gd name="connsiteY223" fmla="*/ 1288256 h 1568450"/>
              <a:gd name="connsiteX224" fmla="*/ 646450 w 1896949"/>
              <a:gd name="connsiteY224" fmla="*/ 1297781 h 1568450"/>
              <a:gd name="connsiteX225" fmla="*/ 634548 w 1896949"/>
              <a:gd name="connsiteY225" fmla="*/ 1308100 h 1568450"/>
              <a:gd name="connsiteX226" fmla="*/ 624233 w 1896949"/>
              <a:gd name="connsiteY226" fmla="*/ 1319213 h 1568450"/>
              <a:gd name="connsiteX227" fmla="*/ 614712 w 1896949"/>
              <a:gd name="connsiteY227" fmla="*/ 1331119 h 1568450"/>
              <a:gd name="connsiteX228" fmla="*/ 607571 w 1896949"/>
              <a:gd name="connsiteY228" fmla="*/ 1343819 h 1568450"/>
              <a:gd name="connsiteX229" fmla="*/ 601223 w 1896949"/>
              <a:gd name="connsiteY229" fmla="*/ 1357313 h 1568450"/>
              <a:gd name="connsiteX230" fmla="*/ 596462 w 1896949"/>
              <a:gd name="connsiteY230" fmla="*/ 1371600 h 1568450"/>
              <a:gd name="connsiteX231" fmla="*/ 594082 w 1896949"/>
              <a:gd name="connsiteY231" fmla="*/ 1385888 h 1568450"/>
              <a:gd name="connsiteX232" fmla="*/ 593288 w 1896949"/>
              <a:gd name="connsiteY232" fmla="*/ 1400969 h 1568450"/>
              <a:gd name="connsiteX233" fmla="*/ 593288 w 1896949"/>
              <a:gd name="connsiteY233" fmla="*/ 1414463 h 1568450"/>
              <a:gd name="connsiteX234" fmla="*/ 595669 w 1896949"/>
              <a:gd name="connsiteY234" fmla="*/ 1425575 h 1568450"/>
              <a:gd name="connsiteX235" fmla="*/ 598843 w 1896949"/>
              <a:gd name="connsiteY235" fmla="*/ 1436688 h 1568450"/>
              <a:gd name="connsiteX236" fmla="*/ 602810 w 1896949"/>
              <a:gd name="connsiteY236" fmla="*/ 1447006 h 1568450"/>
              <a:gd name="connsiteX237" fmla="*/ 607571 w 1896949"/>
              <a:gd name="connsiteY237" fmla="*/ 1456531 h 1568450"/>
              <a:gd name="connsiteX238" fmla="*/ 613125 w 1896949"/>
              <a:gd name="connsiteY238" fmla="*/ 1465263 h 1568450"/>
              <a:gd name="connsiteX239" fmla="*/ 619473 w 1896949"/>
              <a:gd name="connsiteY239" fmla="*/ 1472406 h 1568450"/>
              <a:gd name="connsiteX240" fmla="*/ 625027 w 1896949"/>
              <a:gd name="connsiteY240" fmla="*/ 1479550 h 1568450"/>
              <a:gd name="connsiteX241" fmla="*/ 636929 w 1896949"/>
              <a:gd name="connsiteY241" fmla="*/ 1489869 h 1568450"/>
              <a:gd name="connsiteX242" fmla="*/ 646450 w 1896949"/>
              <a:gd name="connsiteY242" fmla="*/ 1497013 h 1568450"/>
              <a:gd name="connsiteX243" fmla="*/ 657559 w 1896949"/>
              <a:gd name="connsiteY243" fmla="*/ 1503363 h 1568450"/>
              <a:gd name="connsiteX244" fmla="*/ 664700 w 1896949"/>
              <a:gd name="connsiteY244" fmla="*/ 1508125 h 1568450"/>
              <a:gd name="connsiteX245" fmla="*/ 671841 w 1896949"/>
              <a:gd name="connsiteY245" fmla="*/ 1512888 h 1568450"/>
              <a:gd name="connsiteX246" fmla="*/ 677395 w 1896949"/>
              <a:gd name="connsiteY246" fmla="*/ 1518444 h 1568450"/>
              <a:gd name="connsiteX247" fmla="*/ 682156 w 1896949"/>
              <a:gd name="connsiteY247" fmla="*/ 1523206 h 1568450"/>
              <a:gd name="connsiteX248" fmla="*/ 685330 w 1896949"/>
              <a:gd name="connsiteY248" fmla="*/ 1529556 h 1568450"/>
              <a:gd name="connsiteX249" fmla="*/ 687710 w 1896949"/>
              <a:gd name="connsiteY249" fmla="*/ 1534319 h 1568450"/>
              <a:gd name="connsiteX250" fmla="*/ 689297 w 1896949"/>
              <a:gd name="connsiteY250" fmla="*/ 1539875 h 1568450"/>
              <a:gd name="connsiteX251" fmla="*/ 689297 w 1896949"/>
              <a:gd name="connsiteY251" fmla="*/ 1544638 h 1568450"/>
              <a:gd name="connsiteX252" fmla="*/ 687710 w 1896949"/>
              <a:gd name="connsiteY252" fmla="*/ 1549400 h 1568450"/>
              <a:gd name="connsiteX253" fmla="*/ 685330 w 1896949"/>
              <a:gd name="connsiteY253" fmla="*/ 1554163 h 1568450"/>
              <a:gd name="connsiteX254" fmla="*/ 682156 w 1896949"/>
              <a:gd name="connsiteY254" fmla="*/ 1557338 h 1568450"/>
              <a:gd name="connsiteX255" fmla="*/ 677395 w 1896949"/>
              <a:gd name="connsiteY255" fmla="*/ 1561306 h 1568450"/>
              <a:gd name="connsiteX256" fmla="*/ 671841 w 1896949"/>
              <a:gd name="connsiteY256" fmla="*/ 1564481 h 1568450"/>
              <a:gd name="connsiteX257" fmla="*/ 664700 w 1896949"/>
              <a:gd name="connsiteY257" fmla="*/ 1566069 h 1568450"/>
              <a:gd name="connsiteX258" fmla="*/ 655972 w 1896949"/>
              <a:gd name="connsiteY258" fmla="*/ 1568450 h 1568450"/>
              <a:gd name="connsiteX259" fmla="*/ 648037 w 1896949"/>
              <a:gd name="connsiteY259" fmla="*/ 1568450 h 1568450"/>
              <a:gd name="connsiteX260" fmla="*/ 10886 w 1896949"/>
              <a:gd name="connsiteY260" fmla="*/ 1568450 h 1568450"/>
              <a:gd name="connsiteX261" fmla="*/ 10886 w 1896949"/>
              <a:gd name="connsiteY261" fmla="*/ 1134269 h 1568450"/>
              <a:gd name="connsiteX262" fmla="*/ 9299 w 1896949"/>
              <a:gd name="connsiteY262" fmla="*/ 1134269 h 1568450"/>
              <a:gd name="connsiteX263" fmla="*/ 9299 w 1896949"/>
              <a:gd name="connsiteY263" fmla="*/ 935038 h 1568450"/>
              <a:gd name="connsiteX264" fmla="*/ 9299 w 1896949"/>
              <a:gd name="connsiteY264" fmla="*/ 925513 h 1568450"/>
              <a:gd name="connsiteX265" fmla="*/ 6919 w 1896949"/>
              <a:gd name="connsiteY265" fmla="*/ 915988 h 1568450"/>
              <a:gd name="connsiteX266" fmla="*/ 4538 w 1896949"/>
              <a:gd name="connsiteY266" fmla="*/ 908844 h 1568450"/>
              <a:gd name="connsiteX267" fmla="*/ 1364 w 1896949"/>
              <a:gd name="connsiteY267" fmla="*/ 902494 h 1568450"/>
              <a:gd name="connsiteX268" fmla="*/ 0 w 1896949"/>
              <a:gd name="connsiteY268" fmla="*/ 900902 h 1568450"/>
              <a:gd name="connsiteX269" fmla="*/ 0 w 1896949"/>
              <a:gd name="connsiteY269" fmla="*/ 897731 h 1568450"/>
              <a:gd name="connsiteX270" fmla="*/ 1587 w 1896949"/>
              <a:gd name="connsiteY270" fmla="*/ 888206 h 1568450"/>
              <a:gd name="connsiteX271" fmla="*/ 2380 w 1896949"/>
              <a:gd name="connsiteY271" fmla="*/ 880269 h 1568450"/>
              <a:gd name="connsiteX272" fmla="*/ 4761 w 1896949"/>
              <a:gd name="connsiteY272" fmla="*/ 871538 h 1568450"/>
              <a:gd name="connsiteX273" fmla="*/ 8728 w 1896949"/>
              <a:gd name="connsiteY273" fmla="*/ 865981 h 1568450"/>
              <a:gd name="connsiteX274" fmla="*/ 14282 w 1896949"/>
              <a:gd name="connsiteY274" fmla="*/ 861219 h 1568450"/>
              <a:gd name="connsiteX275" fmla="*/ 21424 w 1896949"/>
              <a:gd name="connsiteY275" fmla="*/ 857250 h 1568450"/>
              <a:gd name="connsiteX276" fmla="*/ 28565 w 1896949"/>
              <a:gd name="connsiteY276" fmla="*/ 856456 h 1568450"/>
              <a:gd name="connsiteX277" fmla="*/ 35706 w 1896949"/>
              <a:gd name="connsiteY277" fmla="*/ 857250 h 1568450"/>
              <a:gd name="connsiteX278" fmla="*/ 44434 w 1896949"/>
              <a:gd name="connsiteY278" fmla="*/ 862013 h 1568450"/>
              <a:gd name="connsiteX279" fmla="*/ 51575 w 1896949"/>
              <a:gd name="connsiteY279" fmla="*/ 868363 h 1568450"/>
              <a:gd name="connsiteX280" fmla="*/ 58716 w 1896949"/>
              <a:gd name="connsiteY280" fmla="*/ 877888 h 1568450"/>
              <a:gd name="connsiteX281" fmla="*/ 65858 w 1896949"/>
              <a:gd name="connsiteY281" fmla="*/ 888206 h 1568450"/>
              <a:gd name="connsiteX282" fmla="*/ 71412 w 1896949"/>
              <a:gd name="connsiteY282" fmla="*/ 899319 h 1568450"/>
              <a:gd name="connsiteX283" fmla="*/ 78553 w 1896949"/>
              <a:gd name="connsiteY283" fmla="*/ 908844 h 1568450"/>
              <a:gd name="connsiteX284" fmla="*/ 89661 w 1896949"/>
              <a:gd name="connsiteY284" fmla="*/ 920750 h 1568450"/>
              <a:gd name="connsiteX285" fmla="*/ 96803 w 1896949"/>
              <a:gd name="connsiteY285" fmla="*/ 926306 h 1568450"/>
              <a:gd name="connsiteX286" fmla="*/ 103944 w 1896949"/>
              <a:gd name="connsiteY286" fmla="*/ 932656 h 1568450"/>
              <a:gd name="connsiteX287" fmla="*/ 112672 w 1896949"/>
              <a:gd name="connsiteY287" fmla="*/ 938213 h 1568450"/>
              <a:gd name="connsiteX288" fmla="*/ 121400 w 1896949"/>
              <a:gd name="connsiteY288" fmla="*/ 942975 h 1568450"/>
              <a:gd name="connsiteX289" fmla="*/ 131715 w 1896949"/>
              <a:gd name="connsiteY289" fmla="*/ 946944 h 1568450"/>
              <a:gd name="connsiteX290" fmla="*/ 142824 w 1896949"/>
              <a:gd name="connsiteY290" fmla="*/ 950119 h 1568450"/>
              <a:gd name="connsiteX291" fmla="*/ 154726 w 1896949"/>
              <a:gd name="connsiteY291" fmla="*/ 952500 h 1568450"/>
              <a:gd name="connsiteX292" fmla="*/ 167421 w 1896949"/>
              <a:gd name="connsiteY292" fmla="*/ 952500 h 1568450"/>
              <a:gd name="connsiteX293" fmla="*/ 183290 w 1896949"/>
              <a:gd name="connsiteY293" fmla="*/ 951706 h 1568450"/>
              <a:gd name="connsiteX294" fmla="*/ 197573 w 1896949"/>
              <a:gd name="connsiteY294" fmla="*/ 949325 h 1568450"/>
              <a:gd name="connsiteX295" fmla="*/ 211855 w 1896949"/>
              <a:gd name="connsiteY295" fmla="*/ 944563 h 1568450"/>
              <a:gd name="connsiteX296" fmla="*/ 224550 w 1896949"/>
              <a:gd name="connsiteY296" fmla="*/ 938213 h 1568450"/>
              <a:gd name="connsiteX297" fmla="*/ 237246 w 1896949"/>
              <a:gd name="connsiteY297" fmla="*/ 931069 h 1568450"/>
              <a:gd name="connsiteX298" fmla="*/ 249148 w 1896949"/>
              <a:gd name="connsiteY298" fmla="*/ 921544 h 1568450"/>
              <a:gd name="connsiteX299" fmla="*/ 261050 w 1896949"/>
              <a:gd name="connsiteY299" fmla="*/ 911225 h 1568450"/>
              <a:gd name="connsiteX300" fmla="*/ 272158 w 1896949"/>
              <a:gd name="connsiteY300" fmla="*/ 899319 h 1568450"/>
              <a:gd name="connsiteX301" fmla="*/ 280093 w 1896949"/>
              <a:gd name="connsiteY301" fmla="*/ 885825 h 1568450"/>
              <a:gd name="connsiteX302" fmla="*/ 289614 w 1896949"/>
              <a:gd name="connsiteY302" fmla="*/ 873125 h 1568450"/>
              <a:gd name="connsiteX303" fmla="*/ 296755 w 1896949"/>
              <a:gd name="connsiteY303" fmla="*/ 857250 h 1568450"/>
              <a:gd name="connsiteX304" fmla="*/ 303103 w 1896949"/>
              <a:gd name="connsiteY304" fmla="*/ 841375 h 1568450"/>
              <a:gd name="connsiteX305" fmla="*/ 307864 w 1896949"/>
              <a:gd name="connsiteY305" fmla="*/ 824706 h 1568450"/>
              <a:gd name="connsiteX306" fmla="*/ 311038 w 1896949"/>
              <a:gd name="connsiteY306" fmla="*/ 808038 h 1568450"/>
              <a:gd name="connsiteX307" fmla="*/ 313418 w 1896949"/>
              <a:gd name="connsiteY307" fmla="*/ 788988 h 1568450"/>
              <a:gd name="connsiteX308" fmla="*/ 315005 w 1896949"/>
              <a:gd name="connsiteY308" fmla="*/ 770731 h 1568450"/>
              <a:gd name="connsiteX309" fmla="*/ 313418 w 1896949"/>
              <a:gd name="connsiteY309" fmla="*/ 751681 h 1568450"/>
              <a:gd name="connsiteX310" fmla="*/ 311038 w 1896949"/>
              <a:gd name="connsiteY310" fmla="*/ 734219 h 1568450"/>
              <a:gd name="connsiteX311" fmla="*/ 307864 w 1896949"/>
              <a:gd name="connsiteY311" fmla="*/ 716756 h 1568450"/>
              <a:gd name="connsiteX312" fmla="*/ 303103 w 1896949"/>
              <a:gd name="connsiteY312" fmla="*/ 700088 h 1568450"/>
              <a:gd name="connsiteX313" fmla="*/ 296755 w 1896949"/>
              <a:gd name="connsiteY313" fmla="*/ 684213 h 1568450"/>
              <a:gd name="connsiteX314" fmla="*/ 289614 w 1896949"/>
              <a:gd name="connsiteY314" fmla="*/ 669131 h 1568450"/>
              <a:gd name="connsiteX315" fmla="*/ 280093 w 1896949"/>
              <a:gd name="connsiteY315" fmla="*/ 654844 h 1568450"/>
              <a:gd name="connsiteX316" fmla="*/ 272158 w 1896949"/>
              <a:gd name="connsiteY316" fmla="*/ 641350 h 1568450"/>
              <a:gd name="connsiteX317" fmla="*/ 261050 w 1896949"/>
              <a:gd name="connsiteY317" fmla="*/ 629444 h 1568450"/>
              <a:gd name="connsiteX318" fmla="*/ 249148 w 1896949"/>
              <a:gd name="connsiteY318" fmla="*/ 619125 h 1568450"/>
              <a:gd name="connsiteX319" fmla="*/ 237246 w 1896949"/>
              <a:gd name="connsiteY319" fmla="*/ 611188 h 1568450"/>
              <a:gd name="connsiteX320" fmla="*/ 224550 w 1896949"/>
              <a:gd name="connsiteY320" fmla="*/ 602456 h 1568450"/>
              <a:gd name="connsiteX321" fmla="*/ 211855 w 1896949"/>
              <a:gd name="connsiteY321" fmla="*/ 596900 h 1568450"/>
              <a:gd name="connsiteX322" fmla="*/ 197573 w 1896949"/>
              <a:gd name="connsiteY322" fmla="*/ 592138 h 1568450"/>
              <a:gd name="connsiteX323" fmla="*/ 183290 w 1896949"/>
              <a:gd name="connsiteY323" fmla="*/ 589756 h 1568450"/>
              <a:gd name="connsiteX324" fmla="*/ 167421 w 1896949"/>
              <a:gd name="connsiteY324" fmla="*/ 588169 h 1568450"/>
              <a:gd name="connsiteX325" fmla="*/ 154726 w 1896949"/>
              <a:gd name="connsiteY325" fmla="*/ 589756 h 1568450"/>
              <a:gd name="connsiteX326" fmla="*/ 142824 w 1896949"/>
              <a:gd name="connsiteY326" fmla="*/ 592138 h 1568450"/>
              <a:gd name="connsiteX327" fmla="*/ 131715 w 1896949"/>
              <a:gd name="connsiteY327" fmla="*/ 594519 h 1568450"/>
              <a:gd name="connsiteX328" fmla="*/ 121400 w 1896949"/>
              <a:gd name="connsiteY328" fmla="*/ 599281 h 1568450"/>
              <a:gd name="connsiteX329" fmla="*/ 112672 w 1896949"/>
              <a:gd name="connsiteY329" fmla="*/ 604044 h 1568450"/>
              <a:gd name="connsiteX330" fmla="*/ 103944 w 1896949"/>
              <a:gd name="connsiteY330" fmla="*/ 608806 h 1568450"/>
              <a:gd name="connsiteX331" fmla="*/ 96803 w 1896949"/>
              <a:gd name="connsiteY331" fmla="*/ 614363 h 1568450"/>
              <a:gd name="connsiteX332" fmla="*/ 89661 w 1896949"/>
              <a:gd name="connsiteY332" fmla="*/ 620713 h 1568450"/>
              <a:gd name="connsiteX333" fmla="*/ 78553 w 1896949"/>
              <a:gd name="connsiteY333" fmla="*/ 631825 h 1568450"/>
              <a:gd name="connsiteX334" fmla="*/ 71412 w 1896949"/>
              <a:gd name="connsiteY334" fmla="*/ 642938 h 1568450"/>
              <a:gd name="connsiteX335" fmla="*/ 65858 w 1896949"/>
              <a:gd name="connsiteY335" fmla="*/ 652463 h 1568450"/>
              <a:gd name="connsiteX336" fmla="*/ 58716 w 1896949"/>
              <a:gd name="connsiteY336" fmla="*/ 664369 h 1568450"/>
              <a:gd name="connsiteX337" fmla="*/ 51575 w 1896949"/>
              <a:gd name="connsiteY337" fmla="*/ 672306 h 1568450"/>
              <a:gd name="connsiteX338" fmla="*/ 44434 w 1896949"/>
              <a:gd name="connsiteY338" fmla="*/ 679450 h 1568450"/>
              <a:gd name="connsiteX339" fmla="*/ 35706 w 1896949"/>
              <a:gd name="connsiteY339" fmla="*/ 683419 h 1568450"/>
              <a:gd name="connsiteX340" fmla="*/ 28565 w 1896949"/>
              <a:gd name="connsiteY340" fmla="*/ 684213 h 1568450"/>
              <a:gd name="connsiteX341" fmla="*/ 21424 w 1896949"/>
              <a:gd name="connsiteY341" fmla="*/ 684213 h 1568450"/>
              <a:gd name="connsiteX342" fmla="*/ 14282 w 1896949"/>
              <a:gd name="connsiteY342" fmla="*/ 681038 h 1568450"/>
              <a:gd name="connsiteX343" fmla="*/ 9299 w 1896949"/>
              <a:gd name="connsiteY343" fmla="*/ 675340 h 1568450"/>
              <a:gd name="connsiteX344" fmla="*/ 9299 w 1896949"/>
              <a:gd name="connsiteY344" fmla="*/ 360363 h 1568450"/>
              <a:gd name="connsiteX345" fmla="*/ 10886 w 1896949"/>
              <a:gd name="connsiteY345" fmla="*/ 360363 h 156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Lst>
            <a:rect l="l" t="t" r="r" b="b"/>
            <a:pathLst>
              <a:path w="1896949" h="1568450">
                <a:moveTo>
                  <a:pt x="10886" y="0"/>
                </a:moveTo>
                <a:lnTo>
                  <a:pt x="690091" y="0"/>
                </a:lnTo>
                <a:lnTo>
                  <a:pt x="698819" y="794"/>
                </a:lnTo>
                <a:lnTo>
                  <a:pt x="706754" y="2381"/>
                </a:lnTo>
                <a:lnTo>
                  <a:pt x="713895" y="4763"/>
                </a:lnTo>
                <a:lnTo>
                  <a:pt x="720242" y="7144"/>
                </a:lnTo>
                <a:lnTo>
                  <a:pt x="725003" y="10319"/>
                </a:lnTo>
                <a:lnTo>
                  <a:pt x="728177" y="14288"/>
                </a:lnTo>
                <a:lnTo>
                  <a:pt x="730557" y="19050"/>
                </a:lnTo>
                <a:lnTo>
                  <a:pt x="732144" y="23813"/>
                </a:lnTo>
                <a:lnTo>
                  <a:pt x="732144" y="29369"/>
                </a:lnTo>
                <a:lnTo>
                  <a:pt x="730557" y="34131"/>
                </a:lnTo>
                <a:lnTo>
                  <a:pt x="728177" y="39688"/>
                </a:lnTo>
                <a:lnTo>
                  <a:pt x="725003" y="44450"/>
                </a:lnTo>
                <a:lnTo>
                  <a:pt x="720242" y="50800"/>
                </a:lnTo>
                <a:lnTo>
                  <a:pt x="713895" y="55563"/>
                </a:lnTo>
                <a:lnTo>
                  <a:pt x="708341" y="60325"/>
                </a:lnTo>
                <a:lnTo>
                  <a:pt x="699612" y="65088"/>
                </a:lnTo>
                <a:lnTo>
                  <a:pt x="689297" y="70644"/>
                </a:lnTo>
                <a:lnTo>
                  <a:pt x="679776" y="77788"/>
                </a:lnTo>
                <a:lnTo>
                  <a:pt x="667874" y="88900"/>
                </a:lnTo>
                <a:lnTo>
                  <a:pt x="662320" y="96044"/>
                </a:lnTo>
                <a:lnTo>
                  <a:pt x="655972" y="103188"/>
                </a:lnTo>
                <a:lnTo>
                  <a:pt x="650418" y="111125"/>
                </a:lnTo>
                <a:lnTo>
                  <a:pt x="645657" y="120650"/>
                </a:lnTo>
                <a:lnTo>
                  <a:pt x="641690" y="131763"/>
                </a:lnTo>
                <a:lnTo>
                  <a:pt x="638516" y="142081"/>
                </a:lnTo>
                <a:lnTo>
                  <a:pt x="636135" y="153988"/>
                </a:lnTo>
                <a:lnTo>
                  <a:pt x="636135" y="166688"/>
                </a:lnTo>
                <a:lnTo>
                  <a:pt x="636929" y="182563"/>
                </a:lnTo>
                <a:lnTo>
                  <a:pt x="639309" y="196850"/>
                </a:lnTo>
                <a:lnTo>
                  <a:pt x="644070" y="211138"/>
                </a:lnTo>
                <a:lnTo>
                  <a:pt x="650418" y="223838"/>
                </a:lnTo>
                <a:lnTo>
                  <a:pt x="657559" y="237331"/>
                </a:lnTo>
                <a:lnTo>
                  <a:pt x="667080" y="249238"/>
                </a:lnTo>
                <a:lnTo>
                  <a:pt x="677395" y="261144"/>
                </a:lnTo>
                <a:lnTo>
                  <a:pt x="689297" y="269875"/>
                </a:lnTo>
                <a:lnTo>
                  <a:pt x="701993" y="279400"/>
                </a:lnTo>
                <a:lnTo>
                  <a:pt x="715482" y="288131"/>
                </a:lnTo>
                <a:lnTo>
                  <a:pt x="730557" y="296069"/>
                </a:lnTo>
                <a:lnTo>
                  <a:pt x="747220" y="302419"/>
                </a:lnTo>
                <a:lnTo>
                  <a:pt x="763883" y="307181"/>
                </a:lnTo>
                <a:lnTo>
                  <a:pt x="780546" y="310356"/>
                </a:lnTo>
                <a:lnTo>
                  <a:pt x="799589" y="312738"/>
                </a:lnTo>
                <a:lnTo>
                  <a:pt x="817045" y="314325"/>
                </a:lnTo>
                <a:lnTo>
                  <a:pt x="836088" y="312738"/>
                </a:lnTo>
                <a:lnTo>
                  <a:pt x="854338" y="310356"/>
                </a:lnTo>
                <a:lnTo>
                  <a:pt x="871794" y="307181"/>
                </a:lnTo>
                <a:lnTo>
                  <a:pt x="888457" y="302419"/>
                </a:lnTo>
                <a:lnTo>
                  <a:pt x="903533" y="296069"/>
                </a:lnTo>
                <a:lnTo>
                  <a:pt x="919402" y="288131"/>
                </a:lnTo>
                <a:lnTo>
                  <a:pt x="933684" y="279400"/>
                </a:lnTo>
                <a:lnTo>
                  <a:pt x="946380" y="269875"/>
                </a:lnTo>
                <a:lnTo>
                  <a:pt x="958282" y="261144"/>
                </a:lnTo>
                <a:lnTo>
                  <a:pt x="969390" y="249238"/>
                </a:lnTo>
                <a:lnTo>
                  <a:pt x="977325" y="237331"/>
                </a:lnTo>
                <a:lnTo>
                  <a:pt x="986053" y="223838"/>
                </a:lnTo>
                <a:lnTo>
                  <a:pt x="991607" y="211138"/>
                </a:lnTo>
                <a:lnTo>
                  <a:pt x="996368" y="196850"/>
                </a:lnTo>
                <a:lnTo>
                  <a:pt x="998748" y="182563"/>
                </a:lnTo>
                <a:lnTo>
                  <a:pt x="1000335" y="166688"/>
                </a:lnTo>
                <a:lnTo>
                  <a:pt x="998748" y="153988"/>
                </a:lnTo>
                <a:lnTo>
                  <a:pt x="996368" y="142081"/>
                </a:lnTo>
                <a:lnTo>
                  <a:pt x="993987" y="131763"/>
                </a:lnTo>
                <a:lnTo>
                  <a:pt x="989227" y="120650"/>
                </a:lnTo>
                <a:lnTo>
                  <a:pt x="984466" y="111125"/>
                </a:lnTo>
                <a:lnTo>
                  <a:pt x="979705" y="103188"/>
                </a:lnTo>
                <a:lnTo>
                  <a:pt x="974151" y="96044"/>
                </a:lnTo>
                <a:lnTo>
                  <a:pt x="967803" y="88900"/>
                </a:lnTo>
                <a:lnTo>
                  <a:pt x="955901" y="77788"/>
                </a:lnTo>
                <a:lnTo>
                  <a:pt x="945586" y="70644"/>
                </a:lnTo>
                <a:lnTo>
                  <a:pt x="936065" y="65088"/>
                </a:lnTo>
                <a:lnTo>
                  <a:pt x="927336" y="60325"/>
                </a:lnTo>
                <a:lnTo>
                  <a:pt x="920195" y="55563"/>
                </a:lnTo>
                <a:lnTo>
                  <a:pt x="914641" y="50800"/>
                </a:lnTo>
                <a:lnTo>
                  <a:pt x="909880" y="44450"/>
                </a:lnTo>
                <a:lnTo>
                  <a:pt x="905913" y="39688"/>
                </a:lnTo>
                <a:lnTo>
                  <a:pt x="905119" y="34131"/>
                </a:lnTo>
                <a:lnTo>
                  <a:pt x="903533" y="29369"/>
                </a:lnTo>
                <a:lnTo>
                  <a:pt x="903533" y="23813"/>
                </a:lnTo>
                <a:lnTo>
                  <a:pt x="905119" y="19050"/>
                </a:lnTo>
                <a:lnTo>
                  <a:pt x="907500" y="14288"/>
                </a:lnTo>
                <a:lnTo>
                  <a:pt x="910674" y="10319"/>
                </a:lnTo>
                <a:lnTo>
                  <a:pt x="915435" y="7144"/>
                </a:lnTo>
                <a:lnTo>
                  <a:pt x="920195" y="4763"/>
                </a:lnTo>
                <a:lnTo>
                  <a:pt x="927336" y="2381"/>
                </a:lnTo>
                <a:lnTo>
                  <a:pt x="936065" y="794"/>
                </a:lnTo>
                <a:lnTo>
                  <a:pt x="945586" y="0"/>
                </a:lnTo>
                <a:lnTo>
                  <a:pt x="1581151" y="0"/>
                </a:lnTo>
                <a:lnTo>
                  <a:pt x="1581151" y="434181"/>
                </a:lnTo>
                <a:lnTo>
                  <a:pt x="1581944" y="434181"/>
                </a:lnTo>
                <a:lnTo>
                  <a:pt x="1581944" y="633413"/>
                </a:lnTo>
                <a:lnTo>
                  <a:pt x="1583531" y="642938"/>
                </a:lnTo>
                <a:lnTo>
                  <a:pt x="1584324" y="652463"/>
                </a:lnTo>
                <a:lnTo>
                  <a:pt x="1586705" y="659606"/>
                </a:lnTo>
                <a:lnTo>
                  <a:pt x="1590672" y="665163"/>
                </a:lnTo>
                <a:lnTo>
                  <a:pt x="1596226" y="671513"/>
                </a:lnTo>
                <a:lnTo>
                  <a:pt x="1603368" y="674688"/>
                </a:lnTo>
                <a:lnTo>
                  <a:pt x="1610509" y="674688"/>
                </a:lnTo>
                <a:lnTo>
                  <a:pt x="1617650" y="673894"/>
                </a:lnTo>
                <a:lnTo>
                  <a:pt x="1626378" y="669925"/>
                </a:lnTo>
                <a:lnTo>
                  <a:pt x="1633519" y="662781"/>
                </a:lnTo>
                <a:lnTo>
                  <a:pt x="1640660" y="654844"/>
                </a:lnTo>
                <a:lnTo>
                  <a:pt x="1647802" y="642938"/>
                </a:lnTo>
                <a:lnTo>
                  <a:pt x="1653356" y="633413"/>
                </a:lnTo>
                <a:lnTo>
                  <a:pt x="1660497" y="622300"/>
                </a:lnTo>
                <a:lnTo>
                  <a:pt x="1671605" y="611188"/>
                </a:lnTo>
                <a:lnTo>
                  <a:pt x="1678747" y="604838"/>
                </a:lnTo>
                <a:lnTo>
                  <a:pt x="1685888" y="599281"/>
                </a:lnTo>
                <a:lnTo>
                  <a:pt x="1694616" y="594519"/>
                </a:lnTo>
                <a:lnTo>
                  <a:pt x="1703344" y="589756"/>
                </a:lnTo>
                <a:lnTo>
                  <a:pt x="1713659" y="584994"/>
                </a:lnTo>
                <a:lnTo>
                  <a:pt x="1724768" y="582613"/>
                </a:lnTo>
                <a:lnTo>
                  <a:pt x="1736670" y="580231"/>
                </a:lnTo>
                <a:lnTo>
                  <a:pt x="1749365" y="578644"/>
                </a:lnTo>
                <a:lnTo>
                  <a:pt x="1765234" y="580231"/>
                </a:lnTo>
                <a:lnTo>
                  <a:pt x="1779517" y="582613"/>
                </a:lnTo>
                <a:lnTo>
                  <a:pt x="1793799" y="587375"/>
                </a:lnTo>
                <a:lnTo>
                  <a:pt x="1806494" y="592931"/>
                </a:lnTo>
                <a:lnTo>
                  <a:pt x="1819190" y="601663"/>
                </a:lnTo>
                <a:lnTo>
                  <a:pt x="1831092" y="609600"/>
                </a:lnTo>
                <a:lnTo>
                  <a:pt x="1842994" y="619919"/>
                </a:lnTo>
                <a:lnTo>
                  <a:pt x="1854102" y="631825"/>
                </a:lnTo>
                <a:lnTo>
                  <a:pt x="1862037" y="645319"/>
                </a:lnTo>
                <a:lnTo>
                  <a:pt x="1871558" y="659606"/>
                </a:lnTo>
                <a:lnTo>
                  <a:pt x="1878699" y="674688"/>
                </a:lnTo>
                <a:lnTo>
                  <a:pt x="1885047" y="690563"/>
                </a:lnTo>
                <a:lnTo>
                  <a:pt x="1889808" y="707231"/>
                </a:lnTo>
                <a:lnTo>
                  <a:pt x="1892982" y="724694"/>
                </a:lnTo>
                <a:lnTo>
                  <a:pt x="1895362" y="742156"/>
                </a:lnTo>
                <a:lnTo>
                  <a:pt x="1896949" y="761206"/>
                </a:lnTo>
                <a:lnTo>
                  <a:pt x="1895362" y="779463"/>
                </a:lnTo>
                <a:lnTo>
                  <a:pt x="1892982" y="798513"/>
                </a:lnTo>
                <a:lnTo>
                  <a:pt x="1889808" y="815181"/>
                </a:lnTo>
                <a:lnTo>
                  <a:pt x="1885047" y="831850"/>
                </a:lnTo>
                <a:lnTo>
                  <a:pt x="1878699" y="847725"/>
                </a:lnTo>
                <a:lnTo>
                  <a:pt x="1871558" y="863600"/>
                </a:lnTo>
                <a:lnTo>
                  <a:pt x="1862037" y="876300"/>
                </a:lnTo>
                <a:lnTo>
                  <a:pt x="1854102" y="889794"/>
                </a:lnTo>
                <a:lnTo>
                  <a:pt x="1842994" y="901700"/>
                </a:lnTo>
                <a:lnTo>
                  <a:pt x="1831092" y="912019"/>
                </a:lnTo>
                <a:lnTo>
                  <a:pt x="1819190" y="921544"/>
                </a:lnTo>
                <a:lnTo>
                  <a:pt x="1806494" y="928688"/>
                </a:lnTo>
                <a:lnTo>
                  <a:pt x="1793799" y="935038"/>
                </a:lnTo>
                <a:lnTo>
                  <a:pt x="1779517" y="939800"/>
                </a:lnTo>
                <a:lnTo>
                  <a:pt x="1765234" y="942181"/>
                </a:lnTo>
                <a:lnTo>
                  <a:pt x="1749365" y="942975"/>
                </a:lnTo>
                <a:lnTo>
                  <a:pt x="1736670" y="942975"/>
                </a:lnTo>
                <a:lnTo>
                  <a:pt x="1724768" y="940594"/>
                </a:lnTo>
                <a:lnTo>
                  <a:pt x="1713659" y="937419"/>
                </a:lnTo>
                <a:lnTo>
                  <a:pt x="1703344" y="933450"/>
                </a:lnTo>
                <a:lnTo>
                  <a:pt x="1694616" y="928688"/>
                </a:lnTo>
                <a:lnTo>
                  <a:pt x="1685888" y="923131"/>
                </a:lnTo>
                <a:lnTo>
                  <a:pt x="1678747" y="916781"/>
                </a:lnTo>
                <a:lnTo>
                  <a:pt x="1671605" y="911225"/>
                </a:lnTo>
                <a:lnTo>
                  <a:pt x="1660497" y="899319"/>
                </a:lnTo>
                <a:lnTo>
                  <a:pt x="1653356" y="889794"/>
                </a:lnTo>
                <a:lnTo>
                  <a:pt x="1647802" y="878681"/>
                </a:lnTo>
                <a:lnTo>
                  <a:pt x="1640660" y="868363"/>
                </a:lnTo>
                <a:lnTo>
                  <a:pt x="1633519" y="858838"/>
                </a:lnTo>
                <a:lnTo>
                  <a:pt x="1626378" y="852488"/>
                </a:lnTo>
                <a:lnTo>
                  <a:pt x="1617650" y="847725"/>
                </a:lnTo>
                <a:lnTo>
                  <a:pt x="1610509" y="846931"/>
                </a:lnTo>
                <a:lnTo>
                  <a:pt x="1603368" y="847725"/>
                </a:lnTo>
                <a:lnTo>
                  <a:pt x="1596226" y="851694"/>
                </a:lnTo>
                <a:lnTo>
                  <a:pt x="1590672" y="856456"/>
                </a:lnTo>
                <a:lnTo>
                  <a:pt x="1586705" y="862013"/>
                </a:lnTo>
                <a:lnTo>
                  <a:pt x="1584324" y="870744"/>
                </a:lnTo>
                <a:lnTo>
                  <a:pt x="1583531" y="878681"/>
                </a:lnTo>
                <a:lnTo>
                  <a:pt x="1581944" y="888206"/>
                </a:lnTo>
                <a:lnTo>
                  <a:pt x="1581944" y="1207294"/>
                </a:lnTo>
                <a:lnTo>
                  <a:pt x="1581151" y="1207294"/>
                </a:lnTo>
                <a:lnTo>
                  <a:pt x="1581151" y="1568450"/>
                </a:lnTo>
                <a:lnTo>
                  <a:pt x="902739" y="1568450"/>
                </a:lnTo>
                <a:lnTo>
                  <a:pt x="893218" y="1568450"/>
                </a:lnTo>
                <a:lnTo>
                  <a:pt x="885283" y="1566069"/>
                </a:lnTo>
                <a:lnTo>
                  <a:pt x="878142" y="1564481"/>
                </a:lnTo>
                <a:lnTo>
                  <a:pt x="873381" y="1561306"/>
                </a:lnTo>
                <a:lnTo>
                  <a:pt x="868620" y="1557338"/>
                </a:lnTo>
                <a:lnTo>
                  <a:pt x="864653" y="1554163"/>
                </a:lnTo>
                <a:lnTo>
                  <a:pt x="862272" y="1549400"/>
                </a:lnTo>
                <a:lnTo>
                  <a:pt x="861479" y="1544638"/>
                </a:lnTo>
                <a:lnTo>
                  <a:pt x="861479" y="1539875"/>
                </a:lnTo>
                <a:lnTo>
                  <a:pt x="861479" y="1534319"/>
                </a:lnTo>
                <a:lnTo>
                  <a:pt x="863859" y="1529556"/>
                </a:lnTo>
                <a:lnTo>
                  <a:pt x="867033" y="1523206"/>
                </a:lnTo>
                <a:lnTo>
                  <a:pt x="871794" y="1518444"/>
                </a:lnTo>
                <a:lnTo>
                  <a:pt x="878142" y="1512888"/>
                </a:lnTo>
                <a:lnTo>
                  <a:pt x="885283" y="1508125"/>
                </a:lnTo>
                <a:lnTo>
                  <a:pt x="893218" y="1503363"/>
                </a:lnTo>
                <a:lnTo>
                  <a:pt x="902739" y="1497013"/>
                </a:lnTo>
                <a:lnTo>
                  <a:pt x="913054" y="1489869"/>
                </a:lnTo>
                <a:lnTo>
                  <a:pt x="924956" y="1479550"/>
                </a:lnTo>
                <a:lnTo>
                  <a:pt x="931304" y="1472406"/>
                </a:lnTo>
                <a:lnTo>
                  <a:pt x="936858" y="1465263"/>
                </a:lnTo>
                <a:lnTo>
                  <a:pt x="941619" y="1456531"/>
                </a:lnTo>
                <a:lnTo>
                  <a:pt x="946380" y="1447006"/>
                </a:lnTo>
                <a:lnTo>
                  <a:pt x="951140" y="1436688"/>
                </a:lnTo>
                <a:lnTo>
                  <a:pt x="953521" y="1425575"/>
                </a:lnTo>
                <a:lnTo>
                  <a:pt x="955901" y="1414463"/>
                </a:lnTo>
                <a:lnTo>
                  <a:pt x="957488" y="1400969"/>
                </a:lnTo>
                <a:lnTo>
                  <a:pt x="955901" y="1385888"/>
                </a:lnTo>
                <a:lnTo>
                  <a:pt x="953521" y="1371600"/>
                </a:lnTo>
                <a:lnTo>
                  <a:pt x="948760" y="1357313"/>
                </a:lnTo>
                <a:lnTo>
                  <a:pt x="943206" y="1343819"/>
                </a:lnTo>
                <a:lnTo>
                  <a:pt x="934478" y="1331119"/>
                </a:lnTo>
                <a:lnTo>
                  <a:pt x="924956" y="1319213"/>
                </a:lnTo>
                <a:lnTo>
                  <a:pt x="915435" y="1308100"/>
                </a:lnTo>
                <a:lnTo>
                  <a:pt x="903533" y="1297781"/>
                </a:lnTo>
                <a:lnTo>
                  <a:pt x="890837" y="1288256"/>
                </a:lnTo>
                <a:lnTo>
                  <a:pt x="876555" y="1280319"/>
                </a:lnTo>
                <a:lnTo>
                  <a:pt x="861479" y="1273175"/>
                </a:lnTo>
                <a:lnTo>
                  <a:pt x="845610" y="1266031"/>
                </a:lnTo>
                <a:lnTo>
                  <a:pt x="828947" y="1261269"/>
                </a:lnTo>
                <a:lnTo>
                  <a:pt x="811491" y="1257300"/>
                </a:lnTo>
                <a:lnTo>
                  <a:pt x="793241" y="1254919"/>
                </a:lnTo>
                <a:lnTo>
                  <a:pt x="774991" y="1254919"/>
                </a:lnTo>
                <a:lnTo>
                  <a:pt x="756742" y="1254919"/>
                </a:lnTo>
                <a:lnTo>
                  <a:pt x="737699" y="1257300"/>
                </a:lnTo>
                <a:lnTo>
                  <a:pt x="721036" y="1261269"/>
                </a:lnTo>
                <a:lnTo>
                  <a:pt x="703580" y="1266031"/>
                </a:lnTo>
                <a:lnTo>
                  <a:pt x="687710" y="1273175"/>
                </a:lnTo>
                <a:lnTo>
                  <a:pt x="672635" y="1280319"/>
                </a:lnTo>
                <a:lnTo>
                  <a:pt x="659939" y="1288256"/>
                </a:lnTo>
                <a:lnTo>
                  <a:pt x="646450" y="1297781"/>
                </a:lnTo>
                <a:lnTo>
                  <a:pt x="634548" y="1308100"/>
                </a:lnTo>
                <a:lnTo>
                  <a:pt x="624233" y="1319213"/>
                </a:lnTo>
                <a:lnTo>
                  <a:pt x="614712" y="1331119"/>
                </a:lnTo>
                <a:lnTo>
                  <a:pt x="607571" y="1343819"/>
                </a:lnTo>
                <a:lnTo>
                  <a:pt x="601223" y="1357313"/>
                </a:lnTo>
                <a:lnTo>
                  <a:pt x="596462" y="1371600"/>
                </a:lnTo>
                <a:lnTo>
                  <a:pt x="594082" y="1385888"/>
                </a:lnTo>
                <a:lnTo>
                  <a:pt x="593288" y="1400969"/>
                </a:lnTo>
                <a:lnTo>
                  <a:pt x="593288" y="1414463"/>
                </a:lnTo>
                <a:lnTo>
                  <a:pt x="595669" y="1425575"/>
                </a:lnTo>
                <a:lnTo>
                  <a:pt x="598843" y="1436688"/>
                </a:lnTo>
                <a:lnTo>
                  <a:pt x="602810" y="1447006"/>
                </a:lnTo>
                <a:lnTo>
                  <a:pt x="607571" y="1456531"/>
                </a:lnTo>
                <a:lnTo>
                  <a:pt x="613125" y="1465263"/>
                </a:lnTo>
                <a:lnTo>
                  <a:pt x="619473" y="1472406"/>
                </a:lnTo>
                <a:lnTo>
                  <a:pt x="625027" y="1479550"/>
                </a:lnTo>
                <a:lnTo>
                  <a:pt x="636929" y="1489869"/>
                </a:lnTo>
                <a:lnTo>
                  <a:pt x="646450" y="1497013"/>
                </a:lnTo>
                <a:lnTo>
                  <a:pt x="657559" y="1503363"/>
                </a:lnTo>
                <a:lnTo>
                  <a:pt x="664700" y="1508125"/>
                </a:lnTo>
                <a:lnTo>
                  <a:pt x="671841" y="1512888"/>
                </a:lnTo>
                <a:lnTo>
                  <a:pt x="677395" y="1518444"/>
                </a:lnTo>
                <a:lnTo>
                  <a:pt x="682156" y="1523206"/>
                </a:lnTo>
                <a:lnTo>
                  <a:pt x="685330" y="1529556"/>
                </a:lnTo>
                <a:lnTo>
                  <a:pt x="687710" y="1534319"/>
                </a:lnTo>
                <a:lnTo>
                  <a:pt x="689297" y="1539875"/>
                </a:lnTo>
                <a:lnTo>
                  <a:pt x="689297" y="1544638"/>
                </a:lnTo>
                <a:lnTo>
                  <a:pt x="687710" y="1549400"/>
                </a:lnTo>
                <a:lnTo>
                  <a:pt x="685330" y="1554163"/>
                </a:lnTo>
                <a:lnTo>
                  <a:pt x="682156" y="1557338"/>
                </a:lnTo>
                <a:lnTo>
                  <a:pt x="677395" y="1561306"/>
                </a:lnTo>
                <a:lnTo>
                  <a:pt x="671841" y="1564481"/>
                </a:lnTo>
                <a:lnTo>
                  <a:pt x="664700" y="1566069"/>
                </a:lnTo>
                <a:lnTo>
                  <a:pt x="655972" y="1568450"/>
                </a:lnTo>
                <a:lnTo>
                  <a:pt x="648037" y="1568450"/>
                </a:lnTo>
                <a:lnTo>
                  <a:pt x="10886" y="1568450"/>
                </a:lnTo>
                <a:lnTo>
                  <a:pt x="10886" y="1134269"/>
                </a:lnTo>
                <a:lnTo>
                  <a:pt x="9299" y="1134269"/>
                </a:lnTo>
                <a:lnTo>
                  <a:pt x="9299" y="935038"/>
                </a:lnTo>
                <a:lnTo>
                  <a:pt x="9299" y="925513"/>
                </a:lnTo>
                <a:lnTo>
                  <a:pt x="6919" y="915988"/>
                </a:lnTo>
                <a:lnTo>
                  <a:pt x="4538" y="908844"/>
                </a:lnTo>
                <a:lnTo>
                  <a:pt x="1364" y="902494"/>
                </a:lnTo>
                <a:lnTo>
                  <a:pt x="0" y="900902"/>
                </a:lnTo>
                <a:lnTo>
                  <a:pt x="0" y="897731"/>
                </a:lnTo>
                <a:lnTo>
                  <a:pt x="1587" y="888206"/>
                </a:lnTo>
                <a:lnTo>
                  <a:pt x="2380" y="880269"/>
                </a:lnTo>
                <a:lnTo>
                  <a:pt x="4761" y="871538"/>
                </a:lnTo>
                <a:lnTo>
                  <a:pt x="8728" y="865981"/>
                </a:lnTo>
                <a:lnTo>
                  <a:pt x="14282" y="861219"/>
                </a:lnTo>
                <a:lnTo>
                  <a:pt x="21424" y="857250"/>
                </a:lnTo>
                <a:lnTo>
                  <a:pt x="28565" y="856456"/>
                </a:lnTo>
                <a:lnTo>
                  <a:pt x="35706" y="857250"/>
                </a:lnTo>
                <a:lnTo>
                  <a:pt x="44434" y="862013"/>
                </a:lnTo>
                <a:lnTo>
                  <a:pt x="51575" y="868363"/>
                </a:lnTo>
                <a:lnTo>
                  <a:pt x="58716" y="877888"/>
                </a:lnTo>
                <a:lnTo>
                  <a:pt x="65858" y="888206"/>
                </a:lnTo>
                <a:lnTo>
                  <a:pt x="71412" y="899319"/>
                </a:lnTo>
                <a:lnTo>
                  <a:pt x="78553" y="908844"/>
                </a:lnTo>
                <a:lnTo>
                  <a:pt x="89661" y="920750"/>
                </a:lnTo>
                <a:lnTo>
                  <a:pt x="96803" y="926306"/>
                </a:lnTo>
                <a:lnTo>
                  <a:pt x="103944" y="932656"/>
                </a:lnTo>
                <a:lnTo>
                  <a:pt x="112672" y="938213"/>
                </a:lnTo>
                <a:lnTo>
                  <a:pt x="121400" y="942975"/>
                </a:lnTo>
                <a:lnTo>
                  <a:pt x="131715" y="946944"/>
                </a:lnTo>
                <a:lnTo>
                  <a:pt x="142824" y="950119"/>
                </a:lnTo>
                <a:lnTo>
                  <a:pt x="154726" y="952500"/>
                </a:lnTo>
                <a:lnTo>
                  <a:pt x="167421" y="952500"/>
                </a:lnTo>
                <a:lnTo>
                  <a:pt x="183290" y="951706"/>
                </a:lnTo>
                <a:lnTo>
                  <a:pt x="197573" y="949325"/>
                </a:lnTo>
                <a:lnTo>
                  <a:pt x="211855" y="944563"/>
                </a:lnTo>
                <a:lnTo>
                  <a:pt x="224550" y="938213"/>
                </a:lnTo>
                <a:lnTo>
                  <a:pt x="237246" y="931069"/>
                </a:lnTo>
                <a:lnTo>
                  <a:pt x="249148" y="921544"/>
                </a:lnTo>
                <a:lnTo>
                  <a:pt x="261050" y="911225"/>
                </a:lnTo>
                <a:lnTo>
                  <a:pt x="272158" y="899319"/>
                </a:lnTo>
                <a:lnTo>
                  <a:pt x="280093" y="885825"/>
                </a:lnTo>
                <a:lnTo>
                  <a:pt x="289614" y="873125"/>
                </a:lnTo>
                <a:lnTo>
                  <a:pt x="296755" y="857250"/>
                </a:lnTo>
                <a:lnTo>
                  <a:pt x="303103" y="841375"/>
                </a:lnTo>
                <a:lnTo>
                  <a:pt x="307864" y="824706"/>
                </a:lnTo>
                <a:lnTo>
                  <a:pt x="311038" y="808038"/>
                </a:lnTo>
                <a:lnTo>
                  <a:pt x="313418" y="788988"/>
                </a:lnTo>
                <a:lnTo>
                  <a:pt x="315005" y="770731"/>
                </a:lnTo>
                <a:lnTo>
                  <a:pt x="313418" y="751681"/>
                </a:lnTo>
                <a:lnTo>
                  <a:pt x="311038" y="734219"/>
                </a:lnTo>
                <a:lnTo>
                  <a:pt x="307864" y="716756"/>
                </a:lnTo>
                <a:lnTo>
                  <a:pt x="303103" y="700088"/>
                </a:lnTo>
                <a:lnTo>
                  <a:pt x="296755" y="684213"/>
                </a:lnTo>
                <a:lnTo>
                  <a:pt x="289614" y="669131"/>
                </a:lnTo>
                <a:lnTo>
                  <a:pt x="280093" y="654844"/>
                </a:lnTo>
                <a:lnTo>
                  <a:pt x="272158" y="641350"/>
                </a:lnTo>
                <a:lnTo>
                  <a:pt x="261050" y="629444"/>
                </a:lnTo>
                <a:lnTo>
                  <a:pt x="249148" y="619125"/>
                </a:lnTo>
                <a:lnTo>
                  <a:pt x="237246" y="611188"/>
                </a:lnTo>
                <a:lnTo>
                  <a:pt x="224550" y="602456"/>
                </a:lnTo>
                <a:lnTo>
                  <a:pt x="211855" y="596900"/>
                </a:lnTo>
                <a:lnTo>
                  <a:pt x="197573" y="592138"/>
                </a:lnTo>
                <a:lnTo>
                  <a:pt x="183290" y="589756"/>
                </a:lnTo>
                <a:lnTo>
                  <a:pt x="167421" y="588169"/>
                </a:lnTo>
                <a:lnTo>
                  <a:pt x="154726" y="589756"/>
                </a:lnTo>
                <a:lnTo>
                  <a:pt x="142824" y="592138"/>
                </a:lnTo>
                <a:lnTo>
                  <a:pt x="131715" y="594519"/>
                </a:lnTo>
                <a:lnTo>
                  <a:pt x="121400" y="599281"/>
                </a:lnTo>
                <a:lnTo>
                  <a:pt x="112672" y="604044"/>
                </a:lnTo>
                <a:lnTo>
                  <a:pt x="103944" y="608806"/>
                </a:lnTo>
                <a:lnTo>
                  <a:pt x="96803" y="614363"/>
                </a:lnTo>
                <a:lnTo>
                  <a:pt x="89661" y="620713"/>
                </a:lnTo>
                <a:lnTo>
                  <a:pt x="78553" y="631825"/>
                </a:lnTo>
                <a:lnTo>
                  <a:pt x="71412" y="642938"/>
                </a:lnTo>
                <a:lnTo>
                  <a:pt x="65858" y="652463"/>
                </a:lnTo>
                <a:lnTo>
                  <a:pt x="58716" y="664369"/>
                </a:lnTo>
                <a:lnTo>
                  <a:pt x="51575" y="672306"/>
                </a:lnTo>
                <a:lnTo>
                  <a:pt x="44434" y="679450"/>
                </a:lnTo>
                <a:lnTo>
                  <a:pt x="35706" y="683419"/>
                </a:lnTo>
                <a:lnTo>
                  <a:pt x="28565" y="684213"/>
                </a:lnTo>
                <a:lnTo>
                  <a:pt x="21424" y="684213"/>
                </a:lnTo>
                <a:lnTo>
                  <a:pt x="14282" y="681038"/>
                </a:lnTo>
                <a:lnTo>
                  <a:pt x="9299" y="675340"/>
                </a:lnTo>
                <a:lnTo>
                  <a:pt x="9299" y="360363"/>
                </a:lnTo>
                <a:lnTo>
                  <a:pt x="10886" y="360363"/>
                </a:lnTo>
                <a:close/>
              </a:path>
            </a:pathLst>
          </a:custGeom>
          <a:solidFill>
            <a:srgbClr val="C00000"/>
          </a:solidFill>
          <a:ln w="28575">
            <a:solidFill>
              <a:schemeClr val="bg1">
                <a:lumMod val="50000"/>
              </a:schemeClr>
            </a:solidFill>
            <a:prstDash val="solid"/>
            <a:round/>
            <a:headEnd/>
            <a:tailEnd/>
          </a:ln>
        </p:spPr>
        <p:txBody>
          <a:bodyPr wrap="square" lIns="91440" tIns="45720" rIns="91440" bIns="45720" anchor="ctr">
            <a:noAutofit/>
          </a:bodyPr>
          <a:lstStyle/>
          <a:p>
            <a:r>
              <a:rPr lang="en-GB" sz="2000">
                <a:cs typeface="Arial"/>
              </a:rPr>
              <a:t>      </a:t>
            </a:r>
            <a:r>
              <a:rPr lang="en-GB">
                <a:cs typeface="Arial"/>
              </a:rPr>
              <a:t>Fire service carry out     	a safe and well</a:t>
            </a:r>
            <a:endParaRPr lang="en-US">
              <a:cs typeface="Arial"/>
            </a:endParaRPr>
          </a:p>
          <a:p>
            <a:pPr eaLnBrk="1" hangingPunct="1"/>
            <a:r>
              <a:rPr lang="en-GB">
                <a:cs typeface="Arial" charset="0"/>
              </a:rPr>
              <a:t>          check – install smoke                                                                                         alarms and provide advice/ guidance for cluttering.   </a:t>
            </a:r>
          </a:p>
        </p:txBody>
      </p:sp>
      <p:sp>
        <p:nvSpPr>
          <p:cNvPr id="15" name="Freeform 9">
            <a:extLst>
              <a:ext uri="{FF2B5EF4-FFF2-40B4-BE49-F238E27FC236}">
                <a16:creationId xmlns:a16="http://schemas.microsoft.com/office/drawing/2014/main" id="{87239760-B4B5-80A5-4CAA-7E1CFD384C1C}"/>
              </a:ext>
            </a:extLst>
          </p:cNvPr>
          <p:cNvSpPr>
            <a:spLocks/>
          </p:cNvSpPr>
          <p:nvPr/>
        </p:nvSpPr>
        <p:spPr bwMode="auto">
          <a:xfrm>
            <a:off x="2808858" y="2551244"/>
            <a:ext cx="3745817" cy="1963057"/>
          </a:xfrm>
          <a:custGeom>
            <a:avLst/>
            <a:gdLst>
              <a:gd name="T0" fmla="*/ 2529 w 2773"/>
              <a:gd name="T1" fmla="*/ 743 h 1976"/>
              <a:gd name="T2" fmla="*/ 2466 w 2773"/>
              <a:gd name="T3" fmla="*/ 798 h 1976"/>
              <a:gd name="T4" fmla="*/ 2421 w 2773"/>
              <a:gd name="T5" fmla="*/ 849 h 1976"/>
              <a:gd name="T6" fmla="*/ 2382 w 2773"/>
              <a:gd name="T7" fmla="*/ 831 h 1976"/>
              <a:gd name="T8" fmla="*/ 2375 w 2773"/>
              <a:gd name="T9" fmla="*/ 0 h 1976"/>
              <a:gd name="T10" fmla="*/ 1536 w 2773"/>
              <a:gd name="T11" fmla="*/ 9 h 1976"/>
              <a:gd name="T12" fmla="*/ 1523 w 2773"/>
              <a:gd name="T13" fmla="*/ 43 h 1976"/>
              <a:gd name="T14" fmla="*/ 1562 w 2773"/>
              <a:gd name="T15" fmla="*/ 82 h 1976"/>
              <a:gd name="T16" fmla="*/ 1617 w 2773"/>
              <a:gd name="T17" fmla="*/ 130 h 1976"/>
              <a:gd name="T18" fmla="*/ 1643 w 2773"/>
              <a:gd name="T19" fmla="*/ 210 h 1976"/>
              <a:gd name="T20" fmla="*/ 1614 w 2773"/>
              <a:gd name="T21" fmla="*/ 299 h 1976"/>
              <a:gd name="T22" fmla="*/ 1521 w 2773"/>
              <a:gd name="T23" fmla="*/ 373 h 1976"/>
              <a:gd name="T24" fmla="*/ 1412 w 2773"/>
              <a:gd name="T25" fmla="*/ 396 h 1976"/>
              <a:gd name="T26" fmla="*/ 1284 w 2773"/>
              <a:gd name="T27" fmla="*/ 363 h 1976"/>
              <a:gd name="T28" fmla="*/ 1202 w 2773"/>
              <a:gd name="T29" fmla="*/ 282 h 1976"/>
              <a:gd name="T30" fmla="*/ 1184 w 2773"/>
              <a:gd name="T31" fmla="*/ 194 h 1976"/>
              <a:gd name="T32" fmla="*/ 1217 w 2773"/>
              <a:gd name="T33" fmla="*/ 121 h 1976"/>
              <a:gd name="T34" fmla="*/ 1275 w 2773"/>
              <a:gd name="T35" fmla="*/ 76 h 1976"/>
              <a:gd name="T36" fmla="*/ 1305 w 2773"/>
              <a:gd name="T37" fmla="*/ 37 h 1976"/>
              <a:gd name="T38" fmla="*/ 1282 w 2773"/>
              <a:gd name="T39" fmla="*/ 6 h 1976"/>
              <a:gd name="T40" fmla="*/ 394 w 2773"/>
              <a:gd name="T41" fmla="*/ 454 h 1976"/>
              <a:gd name="T42" fmla="*/ 384 w 2773"/>
              <a:gd name="T43" fmla="*/ 897 h 1976"/>
              <a:gd name="T44" fmla="*/ 341 w 2773"/>
              <a:gd name="T45" fmla="*/ 903 h 1976"/>
              <a:gd name="T46" fmla="*/ 296 w 2773"/>
              <a:gd name="T47" fmla="*/ 843 h 1976"/>
              <a:gd name="T48" fmla="*/ 230 w 2773"/>
              <a:gd name="T49" fmla="*/ 795 h 1976"/>
              <a:gd name="T50" fmla="*/ 146 w 2773"/>
              <a:gd name="T51" fmla="*/ 792 h 1976"/>
              <a:gd name="T52" fmla="*/ 54 w 2773"/>
              <a:gd name="T53" fmla="*/ 855 h 1976"/>
              <a:gd name="T54" fmla="*/ 3 w 2773"/>
              <a:gd name="T55" fmla="*/ 971 h 1976"/>
              <a:gd name="T56" fmla="*/ 7 w 2773"/>
              <a:gd name="T57" fmla="*/ 1085 h 1976"/>
              <a:gd name="T58" fmla="*/ 67 w 2773"/>
              <a:gd name="T59" fmla="*/ 1194 h 1976"/>
              <a:gd name="T60" fmla="*/ 166 w 2773"/>
              <a:gd name="T61" fmla="*/ 1245 h 1976"/>
              <a:gd name="T62" fmla="*/ 242 w 2773"/>
              <a:gd name="T63" fmla="*/ 1234 h 1976"/>
              <a:gd name="T64" fmla="*/ 306 w 2773"/>
              <a:gd name="T65" fmla="*/ 1179 h 1976"/>
              <a:gd name="T66" fmla="*/ 350 w 2773"/>
              <a:gd name="T67" fmla="*/ 1127 h 1976"/>
              <a:gd name="T68" fmla="*/ 388 w 2773"/>
              <a:gd name="T69" fmla="*/ 1145 h 1976"/>
              <a:gd name="T70" fmla="*/ 396 w 2773"/>
              <a:gd name="T71" fmla="*/ 1976 h 1976"/>
              <a:gd name="T72" fmla="*/ 1236 w 2773"/>
              <a:gd name="T73" fmla="*/ 1967 h 1976"/>
              <a:gd name="T74" fmla="*/ 1249 w 2773"/>
              <a:gd name="T75" fmla="*/ 1933 h 1976"/>
              <a:gd name="T76" fmla="*/ 1211 w 2773"/>
              <a:gd name="T77" fmla="*/ 1894 h 1976"/>
              <a:gd name="T78" fmla="*/ 1155 w 2773"/>
              <a:gd name="T79" fmla="*/ 1846 h 1976"/>
              <a:gd name="T80" fmla="*/ 1130 w 2773"/>
              <a:gd name="T81" fmla="*/ 1765 h 1976"/>
              <a:gd name="T82" fmla="*/ 1157 w 2773"/>
              <a:gd name="T83" fmla="*/ 1677 h 1976"/>
              <a:gd name="T84" fmla="*/ 1249 w 2773"/>
              <a:gd name="T85" fmla="*/ 1604 h 1976"/>
              <a:gd name="T86" fmla="*/ 1359 w 2773"/>
              <a:gd name="T87" fmla="*/ 1581 h 1976"/>
              <a:gd name="T88" fmla="*/ 1487 w 2773"/>
              <a:gd name="T89" fmla="*/ 1613 h 1976"/>
              <a:gd name="T90" fmla="*/ 1571 w 2773"/>
              <a:gd name="T91" fmla="*/ 1693 h 1976"/>
              <a:gd name="T92" fmla="*/ 1587 w 2773"/>
              <a:gd name="T93" fmla="*/ 1782 h 1976"/>
              <a:gd name="T94" fmla="*/ 1556 w 2773"/>
              <a:gd name="T95" fmla="*/ 1855 h 1976"/>
              <a:gd name="T96" fmla="*/ 1498 w 2773"/>
              <a:gd name="T97" fmla="*/ 1900 h 1976"/>
              <a:gd name="T98" fmla="*/ 1468 w 2773"/>
              <a:gd name="T99" fmla="*/ 1940 h 1976"/>
              <a:gd name="T100" fmla="*/ 1489 w 2773"/>
              <a:gd name="T101" fmla="*/ 1971 h 1976"/>
              <a:gd name="T102" fmla="*/ 2376 w 2773"/>
              <a:gd name="T103" fmla="*/ 1521 h 1976"/>
              <a:gd name="T104" fmla="*/ 2387 w 2773"/>
              <a:gd name="T105" fmla="*/ 1079 h 1976"/>
              <a:gd name="T106" fmla="*/ 2432 w 2773"/>
              <a:gd name="T107" fmla="*/ 1074 h 1976"/>
              <a:gd name="T108" fmla="*/ 2475 w 2773"/>
              <a:gd name="T109" fmla="*/ 1133 h 1976"/>
              <a:gd name="T110" fmla="*/ 2542 w 2773"/>
              <a:gd name="T111" fmla="*/ 1181 h 1976"/>
              <a:gd name="T112" fmla="*/ 2625 w 2773"/>
              <a:gd name="T113" fmla="*/ 1184 h 1976"/>
              <a:gd name="T114" fmla="*/ 2719 w 2773"/>
              <a:gd name="T115" fmla="*/ 1121 h 1976"/>
              <a:gd name="T116" fmla="*/ 2768 w 2773"/>
              <a:gd name="T117" fmla="*/ 1006 h 1976"/>
              <a:gd name="T118" fmla="*/ 2764 w 2773"/>
              <a:gd name="T119" fmla="*/ 891 h 1976"/>
              <a:gd name="T120" fmla="*/ 2705 w 2773"/>
              <a:gd name="T121" fmla="*/ 781 h 1976"/>
              <a:gd name="T122" fmla="*/ 2607 w 2773"/>
              <a:gd name="T123" fmla="*/ 731 h 1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73" h="1976">
                <a:moveTo>
                  <a:pt x="2587" y="729"/>
                </a:moveTo>
                <a:lnTo>
                  <a:pt x="2587" y="729"/>
                </a:lnTo>
                <a:lnTo>
                  <a:pt x="2571" y="731"/>
                </a:lnTo>
                <a:lnTo>
                  <a:pt x="2556" y="734"/>
                </a:lnTo>
                <a:lnTo>
                  <a:pt x="2542" y="737"/>
                </a:lnTo>
                <a:lnTo>
                  <a:pt x="2529" y="743"/>
                </a:lnTo>
                <a:lnTo>
                  <a:pt x="2518" y="749"/>
                </a:lnTo>
                <a:lnTo>
                  <a:pt x="2507" y="755"/>
                </a:lnTo>
                <a:lnTo>
                  <a:pt x="2498" y="762"/>
                </a:lnTo>
                <a:lnTo>
                  <a:pt x="2489" y="770"/>
                </a:lnTo>
                <a:lnTo>
                  <a:pt x="2475" y="784"/>
                </a:lnTo>
                <a:lnTo>
                  <a:pt x="2466" y="798"/>
                </a:lnTo>
                <a:lnTo>
                  <a:pt x="2459" y="810"/>
                </a:lnTo>
                <a:lnTo>
                  <a:pt x="2459" y="810"/>
                </a:lnTo>
                <a:lnTo>
                  <a:pt x="2450" y="825"/>
                </a:lnTo>
                <a:lnTo>
                  <a:pt x="2441" y="835"/>
                </a:lnTo>
                <a:lnTo>
                  <a:pt x="2432" y="844"/>
                </a:lnTo>
                <a:lnTo>
                  <a:pt x="2421" y="849"/>
                </a:lnTo>
                <a:lnTo>
                  <a:pt x="2412" y="850"/>
                </a:lnTo>
                <a:lnTo>
                  <a:pt x="2403" y="850"/>
                </a:lnTo>
                <a:lnTo>
                  <a:pt x="2394" y="846"/>
                </a:lnTo>
                <a:lnTo>
                  <a:pt x="2387" y="838"/>
                </a:lnTo>
                <a:lnTo>
                  <a:pt x="2387" y="838"/>
                </a:lnTo>
                <a:lnTo>
                  <a:pt x="2382" y="831"/>
                </a:lnTo>
                <a:lnTo>
                  <a:pt x="2379" y="822"/>
                </a:lnTo>
                <a:lnTo>
                  <a:pt x="2378" y="810"/>
                </a:lnTo>
                <a:lnTo>
                  <a:pt x="2376" y="798"/>
                </a:lnTo>
                <a:lnTo>
                  <a:pt x="2376" y="547"/>
                </a:lnTo>
                <a:lnTo>
                  <a:pt x="2375" y="547"/>
                </a:lnTo>
                <a:lnTo>
                  <a:pt x="2375" y="0"/>
                </a:lnTo>
                <a:lnTo>
                  <a:pt x="1574" y="0"/>
                </a:lnTo>
                <a:lnTo>
                  <a:pt x="1574" y="0"/>
                </a:lnTo>
                <a:lnTo>
                  <a:pt x="1562" y="1"/>
                </a:lnTo>
                <a:lnTo>
                  <a:pt x="1551" y="3"/>
                </a:lnTo>
                <a:lnTo>
                  <a:pt x="1542" y="6"/>
                </a:lnTo>
                <a:lnTo>
                  <a:pt x="1536" y="9"/>
                </a:lnTo>
                <a:lnTo>
                  <a:pt x="1530" y="13"/>
                </a:lnTo>
                <a:lnTo>
                  <a:pt x="1526" y="18"/>
                </a:lnTo>
                <a:lnTo>
                  <a:pt x="1523" y="24"/>
                </a:lnTo>
                <a:lnTo>
                  <a:pt x="1521" y="30"/>
                </a:lnTo>
                <a:lnTo>
                  <a:pt x="1521" y="37"/>
                </a:lnTo>
                <a:lnTo>
                  <a:pt x="1523" y="43"/>
                </a:lnTo>
                <a:lnTo>
                  <a:pt x="1524" y="50"/>
                </a:lnTo>
                <a:lnTo>
                  <a:pt x="1529" y="56"/>
                </a:lnTo>
                <a:lnTo>
                  <a:pt x="1535" y="64"/>
                </a:lnTo>
                <a:lnTo>
                  <a:pt x="1542" y="70"/>
                </a:lnTo>
                <a:lnTo>
                  <a:pt x="1551" y="76"/>
                </a:lnTo>
                <a:lnTo>
                  <a:pt x="1562" y="82"/>
                </a:lnTo>
                <a:lnTo>
                  <a:pt x="1562" y="82"/>
                </a:lnTo>
                <a:lnTo>
                  <a:pt x="1574" y="89"/>
                </a:lnTo>
                <a:lnTo>
                  <a:pt x="1587" y="98"/>
                </a:lnTo>
                <a:lnTo>
                  <a:pt x="1602" y="112"/>
                </a:lnTo>
                <a:lnTo>
                  <a:pt x="1610" y="121"/>
                </a:lnTo>
                <a:lnTo>
                  <a:pt x="1617" y="130"/>
                </a:lnTo>
                <a:lnTo>
                  <a:pt x="1623" y="140"/>
                </a:lnTo>
                <a:lnTo>
                  <a:pt x="1629" y="152"/>
                </a:lnTo>
                <a:lnTo>
                  <a:pt x="1635" y="166"/>
                </a:lnTo>
                <a:lnTo>
                  <a:pt x="1638" y="179"/>
                </a:lnTo>
                <a:lnTo>
                  <a:pt x="1641" y="194"/>
                </a:lnTo>
                <a:lnTo>
                  <a:pt x="1643" y="210"/>
                </a:lnTo>
                <a:lnTo>
                  <a:pt x="1643" y="210"/>
                </a:lnTo>
                <a:lnTo>
                  <a:pt x="1641" y="230"/>
                </a:lnTo>
                <a:lnTo>
                  <a:pt x="1638" y="248"/>
                </a:lnTo>
                <a:lnTo>
                  <a:pt x="1632" y="266"/>
                </a:lnTo>
                <a:lnTo>
                  <a:pt x="1625" y="282"/>
                </a:lnTo>
                <a:lnTo>
                  <a:pt x="1614" y="299"/>
                </a:lnTo>
                <a:lnTo>
                  <a:pt x="1604" y="314"/>
                </a:lnTo>
                <a:lnTo>
                  <a:pt x="1590" y="329"/>
                </a:lnTo>
                <a:lnTo>
                  <a:pt x="1575" y="340"/>
                </a:lnTo>
                <a:lnTo>
                  <a:pt x="1559" y="352"/>
                </a:lnTo>
                <a:lnTo>
                  <a:pt x="1541" y="363"/>
                </a:lnTo>
                <a:lnTo>
                  <a:pt x="1521" y="373"/>
                </a:lnTo>
                <a:lnTo>
                  <a:pt x="1502" y="381"/>
                </a:lnTo>
                <a:lnTo>
                  <a:pt x="1481" y="387"/>
                </a:lnTo>
                <a:lnTo>
                  <a:pt x="1459" y="391"/>
                </a:lnTo>
                <a:lnTo>
                  <a:pt x="1436" y="394"/>
                </a:lnTo>
                <a:lnTo>
                  <a:pt x="1412" y="396"/>
                </a:lnTo>
                <a:lnTo>
                  <a:pt x="1412" y="396"/>
                </a:lnTo>
                <a:lnTo>
                  <a:pt x="1390" y="394"/>
                </a:lnTo>
                <a:lnTo>
                  <a:pt x="1366" y="391"/>
                </a:lnTo>
                <a:lnTo>
                  <a:pt x="1345" y="387"/>
                </a:lnTo>
                <a:lnTo>
                  <a:pt x="1324" y="381"/>
                </a:lnTo>
                <a:lnTo>
                  <a:pt x="1303" y="373"/>
                </a:lnTo>
                <a:lnTo>
                  <a:pt x="1284" y="363"/>
                </a:lnTo>
                <a:lnTo>
                  <a:pt x="1267" y="352"/>
                </a:lnTo>
                <a:lnTo>
                  <a:pt x="1251" y="340"/>
                </a:lnTo>
                <a:lnTo>
                  <a:pt x="1236" y="329"/>
                </a:lnTo>
                <a:lnTo>
                  <a:pt x="1223" y="314"/>
                </a:lnTo>
                <a:lnTo>
                  <a:pt x="1211" y="299"/>
                </a:lnTo>
                <a:lnTo>
                  <a:pt x="1202" y="282"/>
                </a:lnTo>
                <a:lnTo>
                  <a:pt x="1194" y="266"/>
                </a:lnTo>
                <a:lnTo>
                  <a:pt x="1188" y="248"/>
                </a:lnTo>
                <a:lnTo>
                  <a:pt x="1185" y="230"/>
                </a:lnTo>
                <a:lnTo>
                  <a:pt x="1184" y="210"/>
                </a:lnTo>
                <a:lnTo>
                  <a:pt x="1184" y="210"/>
                </a:lnTo>
                <a:lnTo>
                  <a:pt x="1184" y="194"/>
                </a:lnTo>
                <a:lnTo>
                  <a:pt x="1187" y="179"/>
                </a:lnTo>
                <a:lnTo>
                  <a:pt x="1191" y="166"/>
                </a:lnTo>
                <a:lnTo>
                  <a:pt x="1196" y="152"/>
                </a:lnTo>
                <a:lnTo>
                  <a:pt x="1202" y="140"/>
                </a:lnTo>
                <a:lnTo>
                  <a:pt x="1209" y="130"/>
                </a:lnTo>
                <a:lnTo>
                  <a:pt x="1217" y="121"/>
                </a:lnTo>
                <a:lnTo>
                  <a:pt x="1224" y="112"/>
                </a:lnTo>
                <a:lnTo>
                  <a:pt x="1239" y="98"/>
                </a:lnTo>
                <a:lnTo>
                  <a:pt x="1251" y="89"/>
                </a:lnTo>
                <a:lnTo>
                  <a:pt x="1264" y="82"/>
                </a:lnTo>
                <a:lnTo>
                  <a:pt x="1264" y="82"/>
                </a:lnTo>
                <a:lnTo>
                  <a:pt x="1275" y="76"/>
                </a:lnTo>
                <a:lnTo>
                  <a:pt x="1282" y="70"/>
                </a:lnTo>
                <a:lnTo>
                  <a:pt x="1290" y="64"/>
                </a:lnTo>
                <a:lnTo>
                  <a:pt x="1296" y="56"/>
                </a:lnTo>
                <a:lnTo>
                  <a:pt x="1300" y="50"/>
                </a:lnTo>
                <a:lnTo>
                  <a:pt x="1303" y="43"/>
                </a:lnTo>
                <a:lnTo>
                  <a:pt x="1305" y="37"/>
                </a:lnTo>
                <a:lnTo>
                  <a:pt x="1305" y="30"/>
                </a:lnTo>
                <a:lnTo>
                  <a:pt x="1303" y="24"/>
                </a:lnTo>
                <a:lnTo>
                  <a:pt x="1300" y="18"/>
                </a:lnTo>
                <a:lnTo>
                  <a:pt x="1296" y="13"/>
                </a:lnTo>
                <a:lnTo>
                  <a:pt x="1290" y="9"/>
                </a:lnTo>
                <a:lnTo>
                  <a:pt x="1282" y="6"/>
                </a:lnTo>
                <a:lnTo>
                  <a:pt x="1273" y="3"/>
                </a:lnTo>
                <a:lnTo>
                  <a:pt x="1263" y="1"/>
                </a:lnTo>
                <a:lnTo>
                  <a:pt x="1252" y="0"/>
                </a:lnTo>
                <a:lnTo>
                  <a:pt x="396" y="0"/>
                </a:lnTo>
                <a:lnTo>
                  <a:pt x="396" y="454"/>
                </a:lnTo>
                <a:lnTo>
                  <a:pt x="394" y="454"/>
                </a:lnTo>
                <a:lnTo>
                  <a:pt x="394" y="856"/>
                </a:lnTo>
                <a:lnTo>
                  <a:pt x="394" y="856"/>
                </a:lnTo>
                <a:lnTo>
                  <a:pt x="394" y="868"/>
                </a:lnTo>
                <a:lnTo>
                  <a:pt x="391" y="880"/>
                </a:lnTo>
                <a:lnTo>
                  <a:pt x="388" y="889"/>
                </a:lnTo>
                <a:lnTo>
                  <a:pt x="384" y="897"/>
                </a:lnTo>
                <a:lnTo>
                  <a:pt x="384" y="897"/>
                </a:lnTo>
                <a:lnTo>
                  <a:pt x="378" y="904"/>
                </a:lnTo>
                <a:lnTo>
                  <a:pt x="369" y="909"/>
                </a:lnTo>
                <a:lnTo>
                  <a:pt x="360" y="909"/>
                </a:lnTo>
                <a:lnTo>
                  <a:pt x="350" y="907"/>
                </a:lnTo>
                <a:lnTo>
                  <a:pt x="341" y="903"/>
                </a:lnTo>
                <a:lnTo>
                  <a:pt x="330" y="894"/>
                </a:lnTo>
                <a:lnTo>
                  <a:pt x="321" y="883"/>
                </a:lnTo>
                <a:lnTo>
                  <a:pt x="314" y="868"/>
                </a:lnTo>
                <a:lnTo>
                  <a:pt x="314" y="868"/>
                </a:lnTo>
                <a:lnTo>
                  <a:pt x="306" y="855"/>
                </a:lnTo>
                <a:lnTo>
                  <a:pt x="296" y="843"/>
                </a:lnTo>
                <a:lnTo>
                  <a:pt x="282" y="828"/>
                </a:lnTo>
                <a:lnTo>
                  <a:pt x="273" y="820"/>
                </a:lnTo>
                <a:lnTo>
                  <a:pt x="264" y="813"/>
                </a:lnTo>
                <a:lnTo>
                  <a:pt x="254" y="807"/>
                </a:lnTo>
                <a:lnTo>
                  <a:pt x="242" y="801"/>
                </a:lnTo>
                <a:lnTo>
                  <a:pt x="230" y="795"/>
                </a:lnTo>
                <a:lnTo>
                  <a:pt x="215" y="790"/>
                </a:lnTo>
                <a:lnTo>
                  <a:pt x="200" y="789"/>
                </a:lnTo>
                <a:lnTo>
                  <a:pt x="184" y="787"/>
                </a:lnTo>
                <a:lnTo>
                  <a:pt x="184" y="787"/>
                </a:lnTo>
                <a:lnTo>
                  <a:pt x="166" y="789"/>
                </a:lnTo>
                <a:lnTo>
                  <a:pt x="146" y="792"/>
                </a:lnTo>
                <a:lnTo>
                  <a:pt x="128" y="798"/>
                </a:lnTo>
                <a:lnTo>
                  <a:pt x="112" y="805"/>
                </a:lnTo>
                <a:lnTo>
                  <a:pt x="95" y="816"/>
                </a:lnTo>
                <a:lnTo>
                  <a:pt x="81" y="826"/>
                </a:lnTo>
                <a:lnTo>
                  <a:pt x="67" y="840"/>
                </a:lnTo>
                <a:lnTo>
                  <a:pt x="54" y="855"/>
                </a:lnTo>
                <a:lnTo>
                  <a:pt x="42" y="871"/>
                </a:lnTo>
                <a:lnTo>
                  <a:pt x="31" y="889"/>
                </a:lnTo>
                <a:lnTo>
                  <a:pt x="22" y="907"/>
                </a:lnTo>
                <a:lnTo>
                  <a:pt x="15" y="928"/>
                </a:lnTo>
                <a:lnTo>
                  <a:pt x="7" y="949"/>
                </a:lnTo>
                <a:lnTo>
                  <a:pt x="3" y="971"/>
                </a:lnTo>
                <a:lnTo>
                  <a:pt x="1" y="994"/>
                </a:lnTo>
                <a:lnTo>
                  <a:pt x="0" y="1018"/>
                </a:lnTo>
                <a:lnTo>
                  <a:pt x="0" y="1018"/>
                </a:lnTo>
                <a:lnTo>
                  <a:pt x="1" y="1040"/>
                </a:lnTo>
                <a:lnTo>
                  <a:pt x="3" y="1064"/>
                </a:lnTo>
                <a:lnTo>
                  <a:pt x="7" y="1085"/>
                </a:lnTo>
                <a:lnTo>
                  <a:pt x="15" y="1106"/>
                </a:lnTo>
                <a:lnTo>
                  <a:pt x="22" y="1127"/>
                </a:lnTo>
                <a:lnTo>
                  <a:pt x="31" y="1145"/>
                </a:lnTo>
                <a:lnTo>
                  <a:pt x="42" y="1163"/>
                </a:lnTo>
                <a:lnTo>
                  <a:pt x="54" y="1179"/>
                </a:lnTo>
                <a:lnTo>
                  <a:pt x="67" y="1194"/>
                </a:lnTo>
                <a:lnTo>
                  <a:pt x="81" y="1208"/>
                </a:lnTo>
                <a:lnTo>
                  <a:pt x="95" y="1219"/>
                </a:lnTo>
                <a:lnTo>
                  <a:pt x="112" y="1228"/>
                </a:lnTo>
                <a:lnTo>
                  <a:pt x="128" y="1236"/>
                </a:lnTo>
                <a:lnTo>
                  <a:pt x="146" y="1242"/>
                </a:lnTo>
                <a:lnTo>
                  <a:pt x="166" y="1245"/>
                </a:lnTo>
                <a:lnTo>
                  <a:pt x="184" y="1246"/>
                </a:lnTo>
                <a:lnTo>
                  <a:pt x="184" y="1246"/>
                </a:lnTo>
                <a:lnTo>
                  <a:pt x="200" y="1245"/>
                </a:lnTo>
                <a:lnTo>
                  <a:pt x="215" y="1243"/>
                </a:lnTo>
                <a:lnTo>
                  <a:pt x="230" y="1239"/>
                </a:lnTo>
                <a:lnTo>
                  <a:pt x="242" y="1234"/>
                </a:lnTo>
                <a:lnTo>
                  <a:pt x="254" y="1228"/>
                </a:lnTo>
                <a:lnTo>
                  <a:pt x="264" y="1221"/>
                </a:lnTo>
                <a:lnTo>
                  <a:pt x="273" y="1213"/>
                </a:lnTo>
                <a:lnTo>
                  <a:pt x="282" y="1206"/>
                </a:lnTo>
                <a:lnTo>
                  <a:pt x="296" y="1191"/>
                </a:lnTo>
                <a:lnTo>
                  <a:pt x="306" y="1179"/>
                </a:lnTo>
                <a:lnTo>
                  <a:pt x="314" y="1166"/>
                </a:lnTo>
                <a:lnTo>
                  <a:pt x="314" y="1166"/>
                </a:lnTo>
                <a:lnTo>
                  <a:pt x="321" y="1152"/>
                </a:lnTo>
                <a:lnTo>
                  <a:pt x="330" y="1140"/>
                </a:lnTo>
                <a:lnTo>
                  <a:pt x="341" y="1131"/>
                </a:lnTo>
                <a:lnTo>
                  <a:pt x="350" y="1127"/>
                </a:lnTo>
                <a:lnTo>
                  <a:pt x="360" y="1125"/>
                </a:lnTo>
                <a:lnTo>
                  <a:pt x="369" y="1127"/>
                </a:lnTo>
                <a:lnTo>
                  <a:pt x="378" y="1130"/>
                </a:lnTo>
                <a:lnTo>
                  <a:pt x="384" y="1137"/>
                </a:lnTo>
                <a:lnTo>
                  <a:pt x="384" y="1137"/>
                </a:lnTo>
                <a:lnTo>
                  <a:pt x="388" y="1145"/>
                </a:lnTo>
                <a:lnTo>
                  <a:pt x="391" y="1154"/>
                </a:lnTo>
                <a:lnTo>
                  <a:pt x="394" y="1166"/>
                </a:lnTo>
                <a:lnTo>
                  <a:pt x="394" y="1178"/>
                </a:lnTo>
                <a:lnTo>
                  <a:pt x="394" y="1429"/>
                </a:lnTo>
                <a:lnTo>
                  <a:pt x="396" y="1429"/>
                </a:lnTo>
                <a:lnTo>
                  <a:pt x="396" y="1976"/>
                </a:lnTo>
                <a:lnTo>
                  <a:pt x="1199" y="1976"/>
                </a:lnTo>
                <a:lnTo>
                  <a:pt x="1199" y="1976"/>
                </a:lnTo>
                <a:lnTo>
                  <a:pt x="1209" y="1976"/>
                </a:lnTo>
                <a:lnTo>
                  <a:pt x="1220" y="1973"/>
                </a:lnTo>
                <a:lnTo>
                  <a:pt x="1229" y="1971"/>
                </a:lnTo>
                <a:lnTo>
                  <a:pt x="1236" y="1967"/>
                </a:lnTo>
                <a:lnTo>
                  <a:pt x="1242" y="1962"/>
                </a:lnTo>
                <a:lnTo>
                  <a:pt x="1246" y="1958"/>
                </a:lnTo>
                <a:lnTo>
                  <a:pt x="1249" y="1952"/>
                </a:lnTo>
                <a:lnTo>
                  <a:pt x="1251" y="1946"/>
                </a:lnTo>
                <a:lnTo>
                  <a:pt x="1251" y="1940"/>
                </a:lnTo>
                <a:lnTo>
                  <a:pt x="1249" y="1933"/>
                </a:lnTo>
                <a:lnTo>
                  <a:pt x="1246" y="1927"/>
                </a:lnTo>
                <a:lnTo>
                  <a:pt x="1242" y="1919"/>
                </a:lnTo>
                <a:lnTo>
                  <a:pt x="1236" y="1913"/>
                </a:lnTo>
                <a:lnTo>
                  <a:pt x="1229" y="1906"/>
                </a:lnTo>
                <a:lnTo>
                  <a:pt x="1220" y="1900"/>
                </a:lnTo>
                <a:lnTo>
                  <a:pt x="1211" y="1894"/>
                </a:lnTo>
                <a:lnTo>
                  <a:pt x="1211" y="1894"/>
                </a:lnTo>
                <a:lnTo>
                  <a:pt x="1197" y="1886"/>
                </a:lnTo>
                <a:lnTo>
                  <a:pt x="1185" y="1877"/>
                </a:lnTo>
                <a:lnTo>
                  <a:pt x="1170" y="1864"/>
                </a:lnTo>
                <a:lnTo>
                  <a:pt x="1163" y="1855"/>
                </a:lnTo>
                <a:lnTo>
                  <a:pt x="1155" y="1846"/>
                </a:lnTo>
                <a:lnTo>
                  <a:pt x="1148" y="1835"/>
                </a:lnTo>
                <a:lnTo>
                  <a:pt x="1142" y="1823"/>
                </a:lnTo>
                <a:lnTo>
                  <a:pt x="1137" y="1810"/>
                </a:lnTo>
                <a:lnTo>
                  <a:pt x="1133" y="1796"/>
                </a:lnTo>
                <a:lnTo>
                  <a:pt x="1130" y="1782"/>
                </a:lnTo>
                <a:lnTo>
                  <a:pt x="1130" y="1765"/>
                </a:lnTo>
                <a:lnTo>
                  <a:pt x="1130" y="1765"/>
                </a:lnTo>
                <a:lnTo>
                  <a:pt x="1131" y="1746"/>
                </a:lnTo>
                <a:lnTo>
                  <a:pt x="1134" y="1728"/>
                </a:lnTo>
                <a:lnTo>
                  <a:pt x="1140" y="1710"/>
                </a:lnTo>
                <a:lnTo>
                  <a:pt x="1148" y="1693"/>
                </a:lnTo>
                <a:lnTo>
                  <a:pt x="1157" y="1677"/>
                </a:lnTo>
                <a:lnTo>
                  <a:pt x="1169" y="1662"/>
                </a:lnTo>
                <a:lnTo>
                  <a:pt x="1182" y="1648"/>
                </a:lnTo>
                <a:lnTo>
                  <a:pt x="1197" y="1635"/>
                </a:lnTo>
                <a:lnTo>
                  <a:pt x="1214" y="1623"/>
                </a:lnTo>
                <a:lnTo>
                  <a:pt x="1230" y="1613"/>
                </a:lnTo>
                <a:lnTo>
                  <a:pt x="1249" y="1604"/>
                </a:lnTo>
                <a:lnTo>
                  <a:pt x="1269" y="1595"/>
                </a:lnTo>
                <a:lnTo>
                  <a:pt x="1291" y="1589"/>
                </a:lnTo>
                <a:lnTo>
                  <a:pt x="1312" y="1584"/>
                </a:lnTo>
                <a:lnTo>
                  <a:pt x="1336" y="1581"/>
                </a:lnTo>
                <a:lnTo>
                  <a:pt x="1359" y="1581"/>
                </a:lnTo>
                <a:lnTo>
                  <a:pt x="1359" y="1581"/>
                </a:lnTo>
                <a:lnTo>
                  <a:pt x="1382" y="1581"/>
                </a:lnTo>
                <a:lnTo>
                  <a:pt x="1405" y="1584"/>
                </a:lnTo>
                <a:lnTo>
                  <a:pt x="1427" y="1589"/>
                </a:lnTo>
                <a:lnTo>
                  <a:pt x="1448" y="1595"/>
                </a:lnTo>
                <a:lnTo>
                  <a:pt x="1468" y="1604"/>
                </a:lnTo>
                <a:lnTo>
                  <a:pt x="1487" y="1613"/>
                </a:lnTo>
                <a:lnTo>
                  <a:pt x="1505" y="1623"/>
                </a:lnTo>
                <a:lnTo>
                  <a:pt x="1521" y="1635"/>
                </a:lnTo>
                <a:lnTo>
                  <a:pt x="1536" y="1648"/>
                </a:lnTo>
                <a:lnTo>
                  <a:pt x="1548" y="1662"/>
                </a:lnTo>
                <a:lnTo>
                  <a:pt x="1560" y="1677"/>
                </a:lnTo>
                <a:lnTo>
                  <a:pt x="1571" y="1693"/>
                </a:lnTo>
                <a:lnTo>
                  <a:pt x="1578" y="1710"/>
                </a:lnTo>
                <a:lnTo>
                  <a:pt x="1584" y="1728"/>
                </a:lnTo>
                <a:lnTo>
                  <a:pt x="1587" y="1746"/>
                </a:lnTo>
                <a:lnTo>
                  <a:pt x="1589" y="1765"/>
                </a:lnTo>
                <a:lnTo>
                  <a:pt x="1589" y="1765"/>
                </a:lnTo>
                <a:lnTo>
                  <a:pt x="1587" y="1782"/>
                </a:lnTo>
                <a:lnTo>
                  <a:pt x="1584" y="1796"/>
                </a:lnTo>
                <a:lnTo>
                  <a:pt x="1581" y="1810"/>
                </a:lnTo>
                <a:lnTo>
                  <a:pt x="1575" y="1823"/>
                </a:lnTo>
                <a:lnTo>
                  <a:pt x="1569" y="1835"/>
                </a:lnTo>
                <a:lnTo>
                  <a:pt x="1563" y="1846"/>
                </a:lnTo>
                <a:lnTo>
                  <a:pt x="1556" y="1855"/>
                </a:lnTo>
                <a:lnTo>
                  <a:pt x="1548" y="1864"/>
                </a:lnTo>
                <a:lnTo>
                  <a:pt x="1533" y="1877"/>
                </a:lnTo>
                <a:lnTo>
                  <a:pt x="1520" y="1886"/>
                </a:lnTo>
                <a:lnTo>
                  <a:pt x="1508" y="1894"/>
                </a:lnTo>
                <a:lnTo>
                  <a:pt x="1508" y="1894"/>
                </a:lnTo>
                <a:lnTo>
                  <a:pt x="1498" y="1900"/>
                </a:lnTo>
                <a:lnTo>
                  <a:pt x="1489" y="1906"/>
                </a:lnTo>
                <a:lnTo>
                  <a:pt x="1481" y="1913"/>
                </a:lnTo>
                <a:lnTo>
                  <a:pt x="1475" y="1919"/>
                </a:lnTo>
                <a:lnTo>
                  <a:pt x="1471" y="1927"/>
                </a:lnTo>
                <a:lnTo>
                  <a:pt x="1468" y="1933"/>
                </a:lnTo>
                <a:lnTo>
                  <a:pt x="1468" y="1940"/>
                </a:lnTo>
                <a:lnTo>
                  <a:pt x="1468" y="1946"/>
                </a:lnTo>
                <a:lnTo>
                  <a:pt x="1469" y="1952"/>
                </a:lnTo>
                <a:lnTo>
                  <a:pt x="1472" y="1958"/>
                </a:lnTo>
                <a:lnTo>
                  <a:pt x="1477" y="1962"/>
                </a:lnTo>
                <a:lnTo>
                  <a:pt x="1483" y="1967"/>
                </a:lnTo>
                <a:lnTo>
                  <a:pt x="1489" y="1971"/>
                </a:lnTo>
                <a:lnTo>
                  <a:pt x="1498" y="1973"/>
                </a:lnTo>
                <a:lnTo>
                  <a:pt x="1508" y="1976"/>
                </a:lnTo>
                <a:lnTo>
                  <a:pt x="1520" y="1976"/>
                </a:lnTo>
                <a:lnTo>
                  <a:pt x="2375" y="1976"/>
                </a:lnTo>
                <a:lnTo>
                  <a:pt x="2375" y="1521"/>
                </a:lnTo>
                <a:lnTo>
                  <a:pt x="2376" y="1521"/>
                </a:lnTo>
                <a:lnTo>
                  <a:pt x="2376" y="1119"/>
                </a:lnTo>
                <a:lnTo>
                  <a:pt x="2376" y="1119"/>
                </a:lnTo>
                <a:lnTo>
                  <a:pt x="2378" y="1107"/>
                </a:lnTo>
                <a:lnTo>
                  <a:pt x="2379" y="1097"/>
                </a:lnTo>
                <a:lnTo>
                  <a:pt x="2382" y="1086"/>
                </a:lnTo>
                <a:lnTo>
                  <a:pt x="2387" y="1079"/>
                </a:lnTo>
                <a:lnTo>
                  <a:pt x="2387" y="1079"/>
                </a:lnTo>
                <a:lnTo>
                  <a:pt x="2394" y="1073"/>
                </a:lnTo>
                <a:lnTo>
                  <a:pt x="2403" y="1068"/>
                </a:lnTo>
                <a:lnTo>
                  <a:pt x="2412" y="1067"/>
                </a:lnTo>
                <a:lnTo>
                  <a:pt x="2421" y="1068"/>
                </a:lnTo>
                <a:lnTo>
                  <a:pt x="2432" y="1074"/>
                </a:lnTo>
                <a:lnTo>
                  <a:pt x="2441" y="1082"/>
                </a:lnTo>
                <a:lnTo>
                  <a:pt x="2450" y="1094"/>
                </a:lnTo>
                <a:lnTo>
                  <a:pt x="2459" y="1107"/>
                </a:lnTo>
                <a:lnTo>
                  <a:pt x="2459" y="1107"/>
                </a:lnTo>
                <a:lnTo>
                  <a:pt x="2466" y="1121"/>
                </a:lnTo>
                <a:lnTo>
                  <a:pt x="2475" y="1133"/>
                </a:lnTo>
                <a:lnTo>
                  <a:pt x="2489" y="1148"/>
                </a:lnTo>
                <a:lnTo>
                  <a:pt x="2498" y="1155"/>
                </a:lnTo>
                <a:lnTo>
                  <a:pt x="2507" y="1163"/>
                </a:lnTo>
                <a:lnTo>
                  <a:pt x="2518" y="1170"/>
                </a:lnTo>
                <a:lnTo>
                  <a:pt x="2529" y="1176"/>
                </a:lnTo>
                <a:lnTo>
                  <a:pt x="2542" y="1181"/>
                </a:lnTo>
                <a:lnTo>
                  <a:pt x="2556" y="1185"/>
                </a:lnTo>
                <a:lnTo>
                  <a:pt x="2571" y="1188"/>
                </a:lnTo>
                <a:lnTo>
                  <a:pt x="2587" y="1188"/>
                </a:lnTo>
                <a:lnTo>
                  <a:pt x="2587" y="1188"/>
                </a:lnTo>
                <a:lnTo>
                  <a:pt x="2607" y="1187"/>
                </a:lnTo>
                <a:lnTo>
                  <a:pt x="2625" y="1184"/>
                </a:lnTo>
                <a:lnTo>
                  <a:pt x="2643" y="1178"/>
                </a:lnTo>
                <a:lnTo>
                  <a:pt x="2659" y="1170"/>
                </a:lnTo>
                <a:lnTo>
                  <a:pt x="2675" y="1161"/>
                </a:lnTo>
                <a:lnTo>
                  <a:pt x="2690" y="1149"/>
                </a:lnTo>
                <a:lnTo>
                  <a:pt x="2705" y="1136"/>
                </a:lnTo>
                <a:lnTo>
                  <a:pt x="2719" y="1121"/>
                </a:lnTo>
                <a:lnTo>
                  <a:pt x="2729" y="1104"/>
                </a:lnTo>
                <a:lnTo>
                  <a:pt x="2741" y="1088"/>
                </a:lnTo>
                <a:lnTo>
                  <a:pt x="2750" y="1068"/>
                </a:lnTo>
                <a:lnTo>
                  <a:pt x="2758" y="1048"/>
                </a:lnTo>
                <a:lnTo>
                  <a:pt x="2764" y="1027"/>
                </a:lnTo>
                <a:lnTo>
                  <a:pt x="2768" y="1006"/>
                </a:lnTo>
                <a:lnTo>
                  <a:pt x="2771" y="982"/>
                </a:lnTo>
                <a:lnTo>
                  <a:pt x="2773" y="959"/>
                </a:lnTo>
                <a:lnTo>
                  <a:pt x="2773" y="959"/>
                </a:lnTo>
                <a:lnTo>
                  <a:pt x="2771" y="935"/>
                </a:lnTo>
                <a:lnTo>
                  <a:pt x="2768" y="913"/>
                </a:lnTo>
                <a:lnTo>
                  <a:pt x="2764" y="891"/>
                </a:lnTo>
                <a:lnTo>
                  <a:pt x="2758" y="870"/>
                </a:lnTo>
                <a:lnTo>
                  <a:pt x="2750" y="850"/>
                </a:lnTo>
                <a:lnTo>
                  <a:pt x="2741" y="831"/>
                </a:lnTo>
                <a:lnTo>
                  <a:pt x="2729" y="813"/>
                </a:lnTo>
                <a:lnTo>
                  <a:pt x="2719" y="796"/>
                </a:lnTo>
                <a:lnTo>
                  <a:pt x="2705" y="781"/>
                </a:lnTo>
                <a:lnTo>
                  <a:pt x="2690" y="768"/>
                </a:lnTo>
                <a:lnTo>
                  <a:pt x="2675" y="758"/>
                </a:lnTo>
                <a:lnTo>
                  <a:pt x="2659" y="747"/>
                </a:lnTo>
                <a:lnTo>
                  <a:pt x="2643" y="740"/>
                </a:lnTo>
                <a:lnTo>
                  <a:pt x="2625" y="734"/>
                </a:lnTo>
                <a:lnTo>
                  <a:pt x="2607" y="731"/>
                </a:lnTo>
                <a:lnTo>
                  <a:pt x="2587" y="729"/>
                </a:lnTo>
                <a:lnTo>
                  <a:pt x="2587" y="729"/>
                </a:lnTo>
                <a:close/>
              </a:path>
            </a:pathLst>
          </a:custGeom>
          <a:solidFill>
            <a:schemeClr val="accent4">
              <a:lumMod val="60000"/>
              <a:lumOff val="40000"/>
            </a:schemeClr>
          </a:solidFill>
          <a:ln w="28575">
            <a:solidFill>
              <a:schemeClr val="bg1">
                <a:lumMod val="50000"/>
              </a:schemeClr>
            </a:solidFill>
            <a:prstDash val="solid"/>
            <a:round/>
            <a:headEnd/>
            <a:tailEnd/>
          </a:ln>
        </p:spPr>
        <p:txBody>
          <a:bodyPr lIns="91440" tIns="45720" rIns="91440" bIns="45720" anchor="ctr"/>
          <a:lstStyle/>
          <a:p>
            <a:pPr algn="ctr"/>
            <a:r>
              <a:rPr lang="en-GB" sz="1600">
                <a:ea typeface="Calibri"/>
                <a:cs typeface="Arial" charset="0"/>
              </a:rPr>
              <a:t>Housing</a:t>
            </a:r>
            <a:r>
              <a:rPr lang="en-GB" sz="2400">
                <a:ea typeface="Calibri"/>
                <a:cs typeface="Arial" charset="0"/>
              </a:rPr>
              <a:t> </a:t>
            </a:r>
            <a:r>
              <a:rPr lang="en-GB" sz="1600">
                <a:ea typeface="Calibri"/>
                <a:cs typeface="Arial" charset="0"/>
              </a:rPr>
              <a:t>tenancy support </a:t>
            </a:r>
          </a:p>
          <a:p>
            <a:pPr algn="ctr"/>
            <a:r>
              <a:rPr lang="en-GB" sz="1600">
                <a:ea typeface="Calibri"/>
                <a:cs typeface="Arial" charset="0"/>
              </a:rPr>
              <a:t>note cluttered housing</a:t>
            </a:r>
          </a:p>
          <a:p>
            <a:pPr algn="ctr"/>
            <a:r>
              <a:rPr lang="en-GB" sz="1600">
                <a:ea typeface="Calibri"/>
                <a:cs typeface="Arial" charset="0"/>
              </a:rPr>
              <a:t>during routine visit – </a:t>
            </a:r>
          </a:p>
          <a:p>
            <a:pPr algn="ctr"/>
            <a:r>
              <a:rPr lang="en-GB" sz="1600">
                <a:ea typeface="Calibri"/>
                <a:cs typeface="Arial" charset="0"/>
              </a:rPr>
              <a:t>    referral made to fire service </a:t>
            </a:r>
          </a:p>
          <a:p>
            <a:pPr algn="ctr"/>
            <a:r>
              <a:rPr lang="en-GB" sz="1600">
                <a:ea typeface="Calibri"/>
                <a:cs typeface="Arial" charset="0"/>
              </a:rPr>
              <a:t>for community safety visit. </a:t>
            </a:r>
            <a:endParaRPr lang="en-GB" sz="2000">
              <a:ea typeface="Calibri"/>
              <a:cs typeface="Arial" charset="0"/>
            </a:endParaRPr>
          </a:p>
        </p:txBody>
      </p:sp>
    </p:spTree>
    <p:extLst>
      <p:ext uri="{BB962C8B-B14F-4D97-AF65-F5344CB8AC3E}">
        <p14:creationId xmlns:p14="http://schemas.microsoft.com/office/powerpoint/2010/main" val="71649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F1A8A-562C-DB26-446F-98EF65CAFB6A}"/>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F0B74E6D-4F03-621D-1E87-2F961F482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27" y="4707135"/>
            <a:ext cx="1854961" cy="185115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68609A7F-5C0B-1E8D-7329-A0CA8E8BB3C3}"/>
              </a:ext>
            </a:extLst>
          </p:cNvPr>
          <p:cNvSpPr>
            <a:spLocks noGrp="1"/>
          </p:cNvSpPr>
          <p:nvPr>
            <p:ph type="ctrTitle"/>
          </p:nvPr>
        </p:nvSpPr>
        <p:spPr>
          <a:xfrm>
            <a:off x="909536" y="1084238"/>
            <a:ext cx="10372928" cy="3102963"/>
          </a:xfrm>
        </p:spPr>
        <p:txBody>
          <a:bodyPr wrap="square" lIns="0" tIns="0" rIns="0" bIns="0" anchor="t">
            <a:normAutofit fontScale="90000"/>
          </a:bodyPr>
          <a:lstStyle/>
          <a:p>
            <a:pPr algn="ctr"/>
            <a:r>
              <a:rPr lang="en-GB" sz="7300">
                <a:latin typeface="+mn-lt"/>
                <a:cs typeface="Segoe UI"/>
              </a:rPr>
              <a:t>Why Neglect is a priority within Warwickshire</a:t>
            </a:r>
            <a:br>
              <a:rPr lang="en-GB" sz="7300">
                <a:latin typeface="+mn-lt"/>
                <a:cs typeface="Segoe UI"/>
              </a:rPr>
            </a:br>
            <a:r>
              <a:rPr lang="en-GB" sz="1100">
                <a:solidFill>
                  <a:schemeClr val="bg1"/>
                </a:solidFill>
                <a:latin typeface="+mn-lt"/>
                <a:cs typeface="Segoe UI"/>
              </a:rPr>
              <a:t>HJH</a:t>
            </a:r>
            <a:br>
              <a:rPr lang="en-GB" sz="7300">
                <a:latin typeface="+mn-lt"/>
                <a:cs typeface="Segoe UI"/>
              </a:rPr>
            </a:br>
            <a:r>
              <a:rPr lang="en-GB" sz="2400">
                <a:latin typeface="+mn-lt"/>
                <a:cs typeface="Segoe UI"/>
              </a:rPr>
              <a:t>Jackie Channell</a:t>
            </a:r>
            <a:br>
              <a:rPr lang="en-GB" sz="2400">
                <a:latin typeface="+mn-lt"/>
                <a:cs typeface="Segoe UI"/>
              </a:rPr>
            </a:br>
            <a:br>
              <a:rPr lang="en-GB" sz="2400">
                <a:latin typeface="+mn-lt"/>
                <a:cs typeface="Segoe UI"/>
              </a:rPr>
            </a:br>
            <a:r>
              <a:rPr lang="en-GB" sz="2400">
                <a:latin typeface="+mn-lt"/>
                <a:cs typeface="Segoe UI"/>
              </a:rPr>
              <a:t>Delegated Safeguarding Partner </a:t>
            </a:r>
            <a:br>
              <a:rPr lang="en-GB" sz="2400">
                <a:latin typeface="+mn-lt"/>
                <a:cs typeface="Segoe UI"/>
              </a:rPr>
            </a:br>
            <a:r>
              <a:rPr lang="en-GB" sz="2400">
                <a:latin typeface="+mn-lt"/>
                <a:cs typeface="Segoe UI"/>
              </a:rPr>
              <a:t>Lead Safeguarding Nurse for Coventry and Warwickshire ICB</a:t>
            </a:r>
            <a:br>
              <a:rPr lang="en-GB" sz="4800">
                <a:latin typeface="+mn-lt"/>
                <a:cs typeface="Segoe UI"/>
              </a:rPr>
            </a:br>
            <a:endParaRPr lang="en-GB" sz="2400">
              <a:latin typeface="+mn-lt"/>
              <a:ea typeface="Calibri"/>
              <a:cs typeface="Segoe UI"/>
            </a:endParaRPr>
          </a:p>
        </p:txBody>
      </p:sp>
      <p:pic>
        <p:nvPicPr>
          <p:cNvPr id="7" name="Picture 6">
            <a:extLst>
              <a:ext uri="{FF2B5EF4-FFF2-40B4-BE49-F238E27FC236}">
                <a16:creationId xmlns:a16="http://schemas.microsoft.com/office/drawing/2014/main" id="{76986926-9C30-7771-DFB7-A010E351F1C8}"/>
              </a:ext>
            </a:extLst>
          </p:cNvPr>
          <p:cNvPicPr>
            <a:picLocks noChangeAspect="1"/>
          </p:cNvPicPr>
          <p:nvPr/>
        </p:nvPicPr>
        <p:blipFill>
          <a:blip r:embed="rId4"/>
          <a:stretch>
            <a:fillRect/>
          </a:stretch>
        </p:blipFill>
        <p:spPr>
          <a:xfrm>
            <a:off x="10130788" y="4775521"/>
            <a:ext cx="1781967" cy="1774840"/>
          </a:xfrm>
          <a:prstGeom prst="rect">
            <a:avLst/>
          </a:prstGeom>
        </p:spPr>
      </p:pic>
      <p:pic>
        <p:nvPicPr>
          <p:cNvPr id="3" name="Picture 2" descr="A colorful circles with white text&#10;&#10;Description automatically generated">
            <a:extLst>
              <a:ext uri="{FF2B5EF4-FFF2-40B4-BE49-F238E27FC236}">
                <a16:creationId xmlns:a16="http://schemas.microsoft.com/office/drawing/2014/main" id="{4705E53A-803C-83DD-14D1-C1E9EEE14739}"/>
              </a:ext>
            </a:extLst>
          </p:cNvPr>
          <p:cNvPicPr>
            <a:picLocks noChangeAspect="1"/>
          </p:cNvPicPr>
          <p:nvPr/>
        </p:nvPicPr>
        <p:blipFill>
          <a:blip r:embed="rId5"/>
          <a:stretch>
            <a:fillRect/>
          </a:stretch>
        </p:blipFill>
        <p:spPr>
          <a:xfrm>
            <a:off x="5289073" y="4775520"/>
            <a:ext cx="1854961" cy="1522419"/>
          </a:xfrm>
          <a:prstGeom prst="rect">
            <a:avLst/>
          </a:prstGeom>
        </p:spPr>
      </p:pic>
    </p:spTree>
    <p:extLst>
      <p:ext uri="{BB962C8B-B14F-4D97-AF65-F5344CB8AC3E}">
        <p14:creationId xmlns:p14="http://schemas.microsoft.com/office/powerpoint/2010/main" val="2087809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9892F-61A9-A33C-74CB-129AF9C20912}"/>
            </a:ext>
          </a:extLst>
        </p:cNvPr>
        <p:cNvGrpSpPr/>
        <p:nvPr/>
      </p:nvGrpSpPr>
      <p:grpSpPr>
        <a:xfrm>
          <a:off x="0" y="0"/>
          <a:ext cx="0" cy="0"/>
          <a:chOff x="0" y="0"/>
          <a:chExt cx="0" cy="0"/>
        </a:xfrm>
      </p:grpSpPr>
      <p:pic>
        <p:nvPicPr>
          <p:cNvPr id="7" name="Picture 6" descr="image.png">
            <a:extLst>
              <a:ext uri="{FF2B5EF4-FFF2-40B4-BE49-F238E27FC236}">
                <a16:creationId xmlns:a16="http://schemas.microsoft.com/office/drawing/2014/main" id="{7369950C-07DF-CF88-B9D5-20C215347C41}"/>
              </a:ext>
            </a:extLst>
          </p:cNvPr>
          <p:cNvPicPr>
            <a:picLocks noChangeAspect="1"/>
          </p:cNvPicPr>
          <p:nvPr/>
        </p:nvPicPr>
        <p:blipFill>
          <a:blip r:embed="rId3"/>
          <a:srcRect b="5701"/>
          <a:stretch>
            <a:fillRect/>
          </a:stretch>
        </p:blipFill>
        <p:spPr>
          <a:xfrm>
            <a:off x="673242" y="574422"/>
            <a:ext cx="10688837" cy="5908443"/>
          </a:xfrm>
          <a:prstGeom prst="rect">
            <a:avLst/>
          </a:prstGeom>
        </p:spPr>
      </p:pic>
      <p:sp>
        <p:nvSpPr>
          <p:cNvPr id="3" name="Freeform 6">
            <a:extLst>
              <a:ext uri="{FF2B5EF4-FFF2-40B4-BE49-F238E27FC236}">
                <a16:creationId xmlns:a16="http://schemas.microsoft.com/office/drawing/2014/main" id="{8BC1363F-4B94-14AA-FF6D-B02B8B89CC76}"/>
              </a:ext>
            </a:extLst>
          </p:cNvPr>
          <p:cNvSpPr>
            <a:spLocks/>
          </p:cNvSpPr>
          <p:nvPr/>
        </p:nvSpPr>
        <p:spPr bwMode="auto">
          <a:xfrm>
            <a:off x="8704313" y="2169903"/>
            <a:ext cx="2657767" cy="2354476"/>
          </a:xfrm>
          <a:custGeom>
            <a:avLst/>
            <a:gdLst>
              <a:gd name="T0" fmla="*/ 1085 w 1979"/>
              <a:gd name="T1" fmla="*/ 386 h 2371"/>
              <a:gd name="T2" fmla="*/ 1070 w 1979"/>
              <a:gd name="T3" fmla="*/ 368 h 2371"/>
              <a:gd name="T4" fmla="*/ 1073 w 1979"/>
              <a:gd name="T5" fmla="*/ 345 h 2371"/>
              <a:gd name="T6" fmla="*/ 1094 w 1979"/>
              <a:gd name="T7" fmla="*/ 323 h 2371"/>
              <a:gd name="T8" fmla="*/ 1124 w 1979"/>
              <a:gd name="T9" fmla="*/ 305 h 2371"/>
              <a:gd name="T10" fmla="*/ 1166 w 1979"/>
              <a:gd name="T11" fmla="*/ 265 h 2371"/>
              <a:gd name="T12" fmla="*/ 1188 w 1979"/>
              <a:gd name="T13" fmla="*/ 215 h 2371"/>
              <a:gd name="T14" fmla="*/ 1190 w 1979"/>
              <a:gd name="T15" fmla="*/ 164 h 2371"/>
              <a:gd name="T16" fmla="*/ 1163 w 1979"/>
              <a:gd name="T17" fmla="*/ 96 h 2371"/>
              <a:gd name="T18" fmla="*/ 1108 w 1979"/>
              <a:gd name="T19" fmla="*/ 42 h 2371"/>
              <a:gd name="T20" fmla="*/ 1030 w 1979"/>
              <a:gd name="T21" fmla="*/ 7 h 2371"/>
              <a:gd name="T22" fmla="*/ 963 w 1979"/>
              <a:gd name="T23" fmla="*/ 0 h 2371"/>
              <a:gd name="T24" fmla="*/ 873 w 1979"/>
              <a:gd name="T25" fmla="*/ 13 h 2371"/>
              <a:gd name="T26" fmla="*/ 800 w 1979"/>
              <a:gd name="T27" fmla="*/ 54 h 2371"/>
              <a:gd name="T28" fmla="*/ 750 w 1979"/>
              <a:gd name="T29" fmla="*/ 112 h 2371"/>
              <a:gd name="T30" fmla="*/ 732 w 1979"/>
              <a:gd name="T31" fmla="*/ 184 h 2371"/>
              <a:gd name="T32" fmla="*/ 740 w 1979"/>
              <a:gd name="T33" fmla="*/ 229 h 2371"/>
              <a:gd name="T34" fmla="*/ 765 w 1979"/>
              <a:gd name="T35" fmla="*/ 274 h 2371"/>
              <a:gd name="T36" fmla="*/ 813 w 1979"/>
              <a:gd name="T37" fmla="*/ 312 h 2371"/>
              <a:gd name="T38" fmla="*/ 837 w 1979"/>
              <a:gd name="T39" fmla="*/ 329 h 2371"/>
              <a:gd name="T40" fmla="*/ 852 w 1979"/>
              <a:gd name="T41" fmla="*/ 351 h 2371"/>
              <a:gd name="T42" fmla="*/ 850 w 1979"/>
              <a:gd name="T43" fmla="*/ 374 h 2371"/>
              <a:gd name="T44" fmla="*/ 831 w 1979"/>
              <a:gd name="T45" fmla="*/ 389 h 2371"/>
              <a:gd name="T46" fmla="*/ 0 w 1979"/>
              <a:gd name="T47" fmla="*/ 1233 h 2371"/>
              <a:gd name="T48" fmla="*/ 33 w 1979"/>
              <a:gd name="T49" fmla="*/ 1244 h 2371"/>
              <a:gd name="T50" fmla="*/ 70 w 1979"/>
              <a:gd name="T51" fmla="*/ 1205 h 2371"/>
              <a:gd name="T52" fmla="*/ 102 w 1979"/>
              <a:gd name="T53" fmla="*/ 1165 h 2371"/>
              <a:gd name="T54" fmla="*/ 142 w 1979"/>
              <a:gd name="T55" fmla="*/ 1138 h 2371"/>
              <a:gd name="T56" fmla="*/ 200 w 1979"/>
              <a:gd name="T57" fmla="*/ 1124 h 2371"/>
              <a:gd name="T58" fmla="*/ 254 w 1979"/>
              <a:gd name="T59" fmla="*/ 1135 h 2371"/>
              <a:gd name="T60" fmla="*/ 317 w 1979"/>
              <a:gd name="T61" fmla="*/ 1176 h 2371"/>
              <a:gd name="T62" fmla="*/ 362 w 1979"/>
              <a:gd name="T63" fmla="*/ 1245 h 2371"/>
              <a:gd name="T64" fmla="*/ 383 w 1979"/>
              <a:gd name="T65" fmla="*/ 1330 h 2371"/>
              <a:gd name="T66" fmla="*/ 380 w 1979"/>
              <a:gd name="T67" fmla="*/ 1401 h 2371"/>
              <a:gd name="T68" fmla="*/ 353 w 1979"/>
              <a:gd name="T69" fmla="*/ 1483 h 2371"/>
              <a:gd name="T70" fmla="*/ 303 w 1979"/>
              <a:gd name="T71" fmla="*/ 1544 h 2371"/>
              <a:gd name="T72" fmla="*/ 238 w 1979"/>
              <a:gd name="T73" fmla="*/ 1579 h 2371"/>
              <a:gd name="T74" fmla="*/ 184 w 1979"/>
              <a:gd name="T75" fmla="*/ 1583 h 2371"/>
              <a:gd name="T76" fmla="*/ 130 w 1979"/>
              <a:gd name="T77" fmla="*/ 1565 h 2371"/>
              <a:gd name="T78" fmla="*/ 88 w 1979"/>
              <a:gd name="T79" fmla="*/ 1528 h 2371"/>
              <a:gd name="T80" fmla="*/ 63 w 1979"/>
              <a:gd name="T81" fmla="*/ 1489 h 2371"/>
              <a:gd name="T82" fmla="*/ 24 w 1979"/>
              <a:gd name="T83" fmla="*/ 1462 h 2371"/>
              <a:gd name="T84" fmla="*/ 0 w 1979"/>
              <a:gd name="T85" fmla="*/ 2371 h 2371"/>
              <a:gd name="T86" fmla="*/ 853 w 1979"/>
              <a:gd name="T87" fmla="*/ 2356 h 2371"/>
              <a:gd name="T88" fmla="*/ 836 w 1979"/>
              <a:gd name="T89" fmla="*/ 2322 h 2371"/>
              <a:gd name="T90" fmla="*/ 800 w 1979"/>
              <a:gd name="T91" fmla="*/ 2298 h 2371"/>
              <a:gd name="T92" fmla="*/ 758 w 1979"/>
              <a:gd name="T93" fmla="*/ 2257 h 2371"/>
              <a:gd name="T94" fmla="*/ 735 w 1979"/>
              <a:gd name="T95" fmla="*/ 2208 h 2371"/>
              <a:gd name="T96" fmla="*/ 734 w 1979"/>
              <a:gd name="T97" fmla="*/ 2157 h 2371"/>
              <a:gd name="T98" fmla="*/ 759 w 1979"/>
              <a:gd name="T99" fmla="*/ 2088 h 2371"/>
              <a:gd name="T100" fmla="*/ 816 w 1979"/>
              <a:gd name="T101" fmla="*/ 2035 h 2371"/>
              <a:gd name="T102" fmla="*/ 894 w 1979"/>
              <a:gd name="T103" fmla="*/ 2000 h 2371"/>
              <a:gd name="T104" fmla="*/ 961 w 1979"/>
              <a:gd name="T105" fmla="*/ 1993 h 2371"/>
              <a:gd name="T106" fmla="*/ 1051 w 1979"/>
              <a:gd name="T107" fmla="*/ 2006 h 2371"/>
              <a:gd name="T108" fmla="*/ 1124 w 1979"/>
              <a:gd name="T109" fmla="*/ 2046 h 2371"/>
              <a:gd name="T110" fmla="*/ 1173 w 1979"/>
              <a:gd name="T111" fmla="*/ 2105 h 2371"/>
              <a:gd name="T112" fmla="*/ 1191 w 1979"/>
              <a:gd name="T113" fmla="*/ 2177 h 2371"/>
              <a:gd name="T114" fmla="*/ 1184 w 1979"/>
              <a:gd name="T115" fmla="*/ 2221 h 2371"/>
              <a:gd name="T116" fmla="*/ 1158 w 1979"/>
              <a:gd name="T117" fmla="*/ 2266 h 2371"/>
              <a:gd name="T118" fmla="*/ 1111 w 1979"/>
              <a:gd name="T119" fmla="*/ 2305 h 2371"/>
              <a:gd name="T120" fmla="*/ 1079 w 1979"/>
              <a:gd name="T121" fmla="*/ 2329 h 2371"/>
              <a:gd name="T122" fmla="*/ 1072 w 1979"/>
              <a:gd name="T123" fmla="*/ 2363 h 2371"/>
              <a:gd name="T124" fmla="*/ 1100 w 1979"/>
              <a:gd name="T125" fmla="*/ 392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79" h="2371">
                <a:moveTo>
                  <a:pt x="1100" y="392"/>
                </a:moveTo>
                <a:lnTo>
                  <a:pt x="1100" y="392"/>
                </a:lnTo>
                <a:lnTo>
                  <a:pt x="1093" y="389"/>
                </a:lnTo>
                <a:lnTo>
                  <a:pt x="1085" y="386"/>
                </a:lnTo>
                <a:lnTo>
                  <a:pt x="1081" y="383"/>
                </a:lnTo>
                <a:lnTo>
                  <a:pt x="1076" y="378"/>
                </a:lnTo>
                <a:lnTo>
                  <a:pt x="1073" y="374"/>
                </a:lnTo>
                <a:lnTo>
                  <a:pt x="1070" y="368"/>
                </a:lnTo>
                <a:lnTo>
                  <a:pt x="1070" y="363"/>
                </a:lnTo>
                <a:lnTo>
                  <a:pt x="1070" y="357"/>
                </a:lnTo>
                <a:lnTo>
                  <a:pt x="1072" y="351"/>
                </a:lnTo>
                <a:lnTo>
                  <a:pt x="1073" y="345"/>
                </a:lnTo>
                <a:lnTo>
                  <a:pt x="1078" y="339"/>
                </a:lnTo>
                <a:lnTo>
                  <a:pt x="1082" y="333"/>
                </a:lnTo>
                <a:lnTo>
                  <a:pt x="1087" y="329"/>
                </a:lnTo>
                <a:lnTo>
                  <a:pt x="1094" y="323"/>
                </a:lnTo>
                <a:lnTo>
                  <a:pt x="1102" y="317"/>
                </a:lnTo>
                <a:lnTo>
                  <a:pt x="1111" y="312"/>
                </a:lnTo>
                <a:lnTo>
                  <a:pt x="1111" y="312"/>
                </a:lnTo>
                <a:lnTo>
                  <a:pt x="1124" y="305"/>
                </a:lnTo>
                <a:lnTo>
                  <a:pt x="1136" y="296"/>
                </a:lnTo>
                <a:lnTo>
                  <a:pt x="1151" y="283"/>
                </a:lnTo>
                <a:lnTo>
                  <a:pt x="1158" y="274"/>
                </a:lnTo>
                <a:lnTo>
                  <a:pt x="1166" y="265"/>
                </a:lnTo>
                <a:lnTo>
                  <a:pt x="1173" y="254"/>
                </a:lnTo>
                <a:lnTo>
                  <a:pt x="1179" y="242"/>
                </a:lnTo>
                <a:lnTo>
                  <a:pt x="1184" y="229"/>
                </a:lnTo>
                <a:lnTo>
                  <a:pt x="1188" y="215"/>
                </a:lnTo>
                <a:lnTo>
                  <a:pt x="1190" y="200"/>
                </a:lnTo>
                <a:lnTo>
                  <a:pt x="1191" y="184"/>
                </a:lnTo>
                <a:lnTo>
                  <a:pt x="1191" y="184"/>
                </a:lnTo>
                <a:lnTo>
                  <a:pt x="1190" y="164"/>
                </a:lnTo>
                <a:lnTo>
                  <a:pt x="1187" y="147"/>
                </a:lnTo>
                <a:lnTo>
                  <a:pt x="1181" y="129"/>
                </a:lnTo>
                <a:lnTo>
                  <a:pt x="1173" y="112"/>
                </a:lnTo>
                <a:lnTo>
                  <a:pt x="1163" y="96"/>
                </a:lnTo>
                <a:lnTo>
                  <a:pt x="1152" y="81"/>
                </a:lnTo>
                <a:lnTo>
                  <a:pt x="1139" y="66"/>
                </a:lnTo>
                <a:lnTo>
                  <a:pt x="1124" y="54"/>
                </a:lnTo>
                <a:lnTo>
                  <a:pt x="1108" y="42"/>
                </a:lnTo>
                <a:lnTo>
                  <a:pt x="1090" y="31"/>
                </a:lnTo>
                <a:lnTo>
                  <a:pt x="1072" y="21"/>
                </a:lnTo>
                <a:lnTo>
                  <a:pt x="1051" y="13"/>
                </a:lnTo>
                <a:lnTo>
                  <a:pt x="1030" y="7"/>
                </a:lnTo>
                <a:lnTo>
                  <a:pt x="1007" y="3"/>
                </a:lnTo>
                <a:lnTo>
                  <a:pt x="985" y="0"/>
                </a:lnTo>
                <a:lnTo>
                  <a:pt x="963" y="0"/>
                </a:lnTo>
                <a:lnTo>
                  <a:pt x="963" y="0"/>
                </a:lnTo>
                <a:lnTo>
                  <a:pt x="939" y="0"/>
                </a:lnTo>
                <a:lnTo>
                  <a:pt x="916" y="3"/>
                </a:lnTo>
                <a:lnTo>
                  <a:pt x="894" y="7"/>
                </a:lnTo>
                <a:lnTo>
                  <a:pt x="873" y="13"/>
                </a:lnTo>
                <a:lnTo>
                  <a:pt x="852" y="21"/>
                </a:lnTo>
                <a:lnTo>
                  <a:pt x="834" y="31"/>
                </a:lnTo>
                <a:lnTo>
                  <a:pt x="816" y="42"/>
                </a:lnTo>
                <a:lnTo>
                  <a:pt x="800" y="54"/>
                </a:lnTo>
                <a:lnTo>
                  <a:pt x="785" y="66"/>
                </a:lnTo>
                <a:lnTo>
                  <a:pt x="771" y="81"/>
                </a:lnTo>
                <a:lnTo>
                  <a:pt x="761" y="96"/>
                </a:lnTo>
                <a:lnTo>
                  <a:pt x="750" y="112"/>
                </a:lnTo>
                <a:lnTo>
                  <a:pt x="743" y="129"/>
                </a:lnTo>
                <a:lnTo>
                  <a:pt x="737" y="147"/>
                </a:lnTo>
                <a:lnTo>
                  <a:pt x="734" y="164"/>
                </a:lnTo>
                <a:lnTo>
                  <a:pt x="732" y="184"/>
                </a:lnTo>
                <a:lnTo>
                  <a:pt x="732" y="184"/>
                </a:lnTo>
                <a:lnTo>
                  <a:pt x="734" y="200"/>
                </a:lnTo>
                <a:lnTo>
                  <a:pt x="735" y="215"/>
                </a:lnTo>
                <a:lnTo>
                  <a:pt x="740" y="229"/>
                </a:lnTo>
                <a:lnTo>
                  <a:pt x="744" y="242"/>
                </a:lnTo>
                <a:lnTo>
                  <a:pt x="752" y="254"/>
                </a:lnTo>
                <a:lnTo>
                  <a:pt x="758" y="265"/>
                </a:lnTo>
                <a:lnTo>
                  <a:pt x="765" y="274"/>
                </a:lnTo>
                <a:lnTo>
                  <a:pt x="773" y="283"/>
                </a:lnTo>
                <a:lnTo>
                  <a:pt x="788" y="296"/>
                </a:lnTo>
                <a:lnTo>
                  <a:pt x="800" y="305"/>
                </a:lnTo>
                <a:lnTo>
                  <a:pt x="813" y="312"/>
                </a:lnTo>
                <a:lnTo>
                  <a:pt x="813" y="312"/>
                </a:lnTo>
                <a:lnTo>
                  <a:pt x="822" y="317"/>
                </a:lnTo>
                <a:lnTo>
                  <a:pt x="830" y="323"/>
                </a:lnTo>
                <a:lnTo>
                  <a:pt x="837" y="329"/>
                </a:lnTo>
                <a:lnTo>
                  <a:pt x="843" y="333"/>
                </a:lnTo>
                <a:lnTo>
                  <a:pt x="847" y="339"/>
                </a:lnTo>
                <a:lnTo>
                  <a:pt x="850" y="345"/>
                </a:lnTo>
                <a:lnTo>
                  <a:pt x="852" y="351"/>
                </a:lnTo>
                <a:lnTo>
                  <a:pt x="853" y="357"/>
                </a:lnTo>
                <a:lnTo>
                  <a:pt x="853" y="363"/>
                </a:lnTo>
                <a:lnTo>
                  <a:pt x="853" y="368"/>
                </a:lnTo>
                <a:lnTo>
                  <a:pt x="850" y="374"/>
                </a:lnTo>
                <a:lnTo>
                  <a:pt x="847" y="378"/>
                </a:lnTo>
                <a:lnTo>
                  <a:pt x="843" y="383"/>
                </a:lnTo>
                <a:lnTo>
                  <a:pt x="839" y="386"/>
                </a:lnTo>
                <a:lnTo>
                  <a:pt x="831" y="389"/>
                </a:lnTo>
                <a:lnTo>
                  <a:pt x="824" y="392"/>
                </a:lnTo>
                <a:lnTo>
                  <a:pt x="0" y="392"/>
                </a:lnTo>
                <a:lnTo>
                  <a:pt x="0" y="1233"/>
                </a:lnTo>
                <a:lnTo>
                  <a:pt x="0" y="1233"/>
                </a:lnTo>
                <a:lnTo>
                  <a:pt x="6" y="1241"/>
                </a:lnTo>
                <a:lnTo>
                  <a:pt x="15" y="1245"/>
                </a:lnTo>
                <a:lnTo>
                  <a:pt x="24" y="1245"/>
                </a:lnTo>
                <a:lnTo>
                  <a:pt x="33" y="1244"/>
                </a:lnTo>
                <a:lnTo>
                  <a:pt x="43" y="1239"/>
                </a:lnTo>
                <a:lnTo>
                  <a:pt x="54" y="1230"/>
                </a:lnTo>
                <a:lnTo>
                  <a:pt x="63" y="1220"/>
                </a:lnTo>
                <a:lnTo>
                  <a:pt x="70" y="1205"/>
                </a:lnTo>
                <a:lnTo>
                  <a:pt x="70" y="1205"/>
                </a:lnTo>
                <a:lnTo>
                  <a:pt x="78" y="1193"/>
                </a:lnTo>
                <a:lnTo>
                  <a:pt x="88" y="1179"/>
                </a:lnTo>
                <a:lnTo>
                  <a:pt x="102" y="1165"/>
                </a:lnTo>
                <a:lnTo>
                  <a:pt x="109" y="1157"/>
                </a:lnTo>
                <a:lnTo>
                  <a:pt x="120" y="1150"/>
                </a:lnTo>
                <a:lnTo>
                  <a:pt x="130" y="1144"/>
                </a:lnTo>
                <a:lnTo>
                  <a:pt x="142" y="1138"/>
                </a:lnTo>
                <a:lnTo>
                  <a:pt x="154" y="1132"/>
                </a:lnTo>
                <a:lnTo>
                  <a:pt x="169" y="1129"/>
                </a:lnTo>
                <a:lnTo>
                  <a:pt x="184" y="1126"/>
                </a:lnTo>
                <a:lnTo>
                  <a:pt x="200" y="1124"/>
                </a:lnTo>
                <a:lnTo>
                  <a:pt x="200" y="1124"/>
                </a:lnTo>
                <a:lnTo>
                  <a:pt x="218" y="1126"/>
                </a:lnTo>
                <a:lnTo>
                  <a:pt x="238" y="1129"/>
                </a:lnTo>
                <a:lnTo>
                  <a:pt x="254" y="1135"/>
                </a:lnTo>
                <a:lnTo>
                  <a:pt x="272" y="1142"/>
                </a:lnTo>
                <a:lnTo>
                  <a:pt x="287" y="1153"/>
                </a:lnTo>
                <a:lnTo>
                  <a:pt x="303" y="1163"/>
                </a:lnTo>
                <a:lnTo>
                  <a:pt x="317" y="1176"/>
                </a:lnTo>
                <a:lnTo>
                  <a:pt x="330" y="1191"/>
                </a:lnTo>
                <a:lnTo>
                  <a:pt x="342" y="1208"/>
                </a:lnTo>
                <a:lnTo>
                  <a:pt x="353" y="1226"/>
                </a:lnTo>
                <a:lnTo>
                  <a:pt x="362" y="1245"/>
                </a:lnTo>
                <a:lnTo>
                  <a:pt x="369" y="1265"/>
                </a:lnTo>
                <a:lnTo>
                  <a:pt x="375" y="1286"/>
                </a:lnTo>
                <a:lnTo>
                  <a:pt x="380" y="1308"/>
                </a:lnTo>
                <a:lnTo>
                  <a:pt x="383" y="1330"/>
                </a:lnTo>
                <a:lnTo>
                  <a:pt x="384" y="1354"/>
                </a:lnTo>
                <a:lnTo>
                  <a:pt x="384" y="1354"/>
                </a:lnTo>
                <a:lnTo>
                  <a:pt x="383" y="1377"/>
                </a:lnTo>
                <a:lnTo>
                  <a:pt x="380" y="1401"/>
                </a:lnTo>
                <a:lnTo>
                  <a:pt x="375" y="1422"/>
                </a:lnTo>
                <a:lnTo>
                  <a:pt x="369" y="1443"/>
                </a:lnTo>
                <a:lnTo>
                  <a:pt x="362" y="1463"/>
                </a:lnTo>
                <a:lnTo>
                  <a:pt x="353" y="1483"/>
                </a:lnTo>
                <a:lnTo>
                  <a:pt x="342" y="1499"/>
                </a:lnTo>
                <a:lnTo>
                  <a:pt x="330" y="1516"/>
                </a:lnTo>
                <a:lnTo>
                  <a:pt x="317" y="1531"/>
                </a:lnTo>
                <a:lnTo>
                  <a:pt x="303" y="1544"/>
                </a:lnTo>
                <a:lnTo>
                  <a:pt x="287" y="1556"/>
                </a:lnTo>
                <a:lnTo>
                  <a:pt x="272" y="1565"/>
                </a:lnTo>
                <a:lnTo>
                  <a:pt x="254" y="1573"/>
                </a:lnTo>
                <a:lnTo>
                  <a:pt x="238" y="1579"/>
                </a:lnTo>
                <a:lnTo>
                  <a:pt x="218" y="1582"/>
                </a:lnTo>
                <a:lnTo>
                  <a:pt x="200" y="1583"/>
                </a:lnTo>
                <a:lnTo>
                  <a:pt x="200" y="1583"/>
                </a:lnTo>
                <a:lnTo>
                  <a:pt x="184" y="1583"/>
                </a:lnTo>
                <a:lnTo>
                  <a:pt x="169" y="1580"/>
                </a:lnTo>
                <a:lnTo>
                  <a:pt x="154" y="1576"/>
                </a:lnTo>
                <a:lnTo>
                  <a:pt x="142" y="1571"/>
                </a:lnTo>
                <a:lnTo>
                  <a:pt x="130" y="1565"/>
                </a:lnTo>
                <a:lnTo>
                  <a:pt x="120" y="1558"/>
                </a:lnTo>
                <a:lnTo>
                  <a:pt x="109" y="1550"/>
                </a:lnTo>
                <a:lnTo>
                  <a:pt x="102" y="1543"/>
                </a:lnTo>
                <a:lnTo>
                  <a:pt x="88" y="1528"/>
                </a:lnTo>
                <a:lnTo>
                  <a:pt x="78" y="1516"/>
                </a:lnTo>
                <a:lnTo>
                  <a:pt x="70" y="1502"/>
                </a:lnTo>
                <a:lnTo>
                  <a:pt x="70" y="1502"/>
                </a:lnTo>
                <a:lnTo>
                  <a:pt x="63" y="1489"/>
                </a:lnTo>
                <a:lnTo>
                  <a:pt x="54" y="1477"/>
                </a:lnTo>
                <a:lnTo>
                  <a:pt x="43" y="1469"/>
                </a:lnTo>
                <a:lnTo>
                  <a:pt x="33" y="1463"/>
                </a:lnTo>
                <a:lnTo>
                  <a:pt x="24" y="1462"/>
                </a:lnTo>
                <a:lnTo>
                  <a:pt x="15" y="1463"/>
                </a:lnTo>
                <a:lnTo>
                  <a:pt x="6" y="1468"/>
                </a:lnTo>
                <a:lnTo>
                  <a:pt x="0" y="1474"/>
                </a:lnTo>
                <a:lnTo>
                  <a:pt x="0" y="2371"/>
                </a:lnTo>
                <a:lnTo>
                  <a:pt x="847" y="2371"/>
                </a:lnTo>
                <a:lnTo>
                  <a:pt x="847" y="2371"/>
                </a:lnTo>
                <a:lnTo>
                  <a:pt x="852" y="2363"/>
                </a:lnTo>
                <a:lnTo>
                  <a:pt x="853" y="2356"/>
                </a:lnTo>
                <a:lnTo>
                  <a:pt x="853" y="2347"/>
                </a:lnTo>
                <a:lnTo>
                  <a:pt x="850" y="2338"/>
                </a:lnTo>
                <a:lnTo>
                  <a:pt x="844" y="2329"/>
                </a:lnTo>
                <a:lnTo>
                  <a:pt x="836" y="2322"/>
                </a:lnTo>
                <a:lnTo>
                  <a:pt x="825" y="2313"/>
                </a:lnTo>
                <a:lnTo>
                  <a:pt x="813" y="2305"/>
                </a:lnTo>
                <a:lnTo>
                  <a:pt x="813" y="2305"/>
                </a:lnTo>
                <a:lnTo>
                  <a:pt x="800" y="2298"/>
                </a:lnTo>
                <a:lnTo>
                  <a:pt x="788" y="2289"/>
                </a:lnTo>
                <a:lnTo>
                  <a:pt x="773" y="2275"/>
                </a:lnTo>
                <a:lnTo>
                  <a:pt x="765" y="2266"/>
                </a:lnTo>
                <a:lnTo>
                  <a:pt x="758" y="2257"/>
                </a:lnTo>
                <a:lnTo>
                  <a:pt x="750" y="2247"/>
                </a:lnTo>
                <a:lnTo>
                  <a:pt x="744" y="2235"/>
                </a:lnTo>
                <a:lnTo>
                  <a:pt x="740" y="2221"/>
                </a:lnTo>
                <a:lnTo>
                  <a:pt x="735" y="2208"/>
                </a:lnTo>
                <a:lnTo>
                  <a:pt x="732" y="2193"/>
                </a:lnTo>
                <a:lnTo>
                  <a:pt x="732" y="2177"/>
                </a:lnTo>
                <a:lnTo>
                  <a:pt x="732" y="2177"/>
                </a:lnTo>
                <a:lnTo>
                  <a:pt x="734" y="2157"/>
                </a:lnTo>
                <a:lnTo>
                  <a:pt x="737" y="2139"/>
                </a:lnTo>
                <a:lnTo>
                  <a:pt x="743" y="2121"/>
                </a:lnTo>
                <a:lnTo>
                  <a:pt x="750" y="2105"/>
                </a:lnTo>
                <a:lnTo>
                  <a:pt x="759" y="2088"/>
                </a:lnTo>
                <a:lnTo>
                  <a:pt x="771" y="2073"/>
                </a:lnTo>
                <a:lnTo>
                  <a:pt x="785" y="2060"/>
                </a:lnTo>
                <a:lnTo>
                  <a:pt x="800" y="2046"/>
                </a:lnTo>
                <a:lnTo>
                  <a:pt x="816" y="2035"/>
                </a:lnTo>
                <a:lnTo>
                  <a:pt x="833" y="2024"/>
                </a:lnTo>
                <a:lnTo>
                  <a:pt x="852" y="2015"/>
                </a:lnTo>
                <a:lnTo>
                  <a:pt x="873" y="2006"/>
                </a:lnTo>
                <a:lnTo>
                  <a:pt x="894" y="2000"/>
                </a:lnTo>
                <a:lnTo>
                  <a:pt x="915" y="1996"/>
                </a:lnTo>
                <a:lnTo>
                  <a:pt x="939" y="1993"/>
                </a:lnTo>
                <a:lnTo>
                  <a:pt x="961" y="1993"/>
                </a:lnTo>
                <a:lnTo>
                  <a:pt x="961" y="1993"/>
                </a:lnTo>
                <a:lnTo>
                  <a:pt x="985" y="1993"/>
                </a:lnTo>
                <a:lnTo>
                  <a:pt x="1007" y="1996"/>
                </a:lnTo>
                <a:lnTo>
                  <a:pt x="1030" y="2000"/>
                </a:lnTo>
                <a:lnTo>
                  <a:pt x="1051" y="2006"/>
                </a:lnTo>
                <a:lnTo>
                  <a:pt x="1070" y="2015"/>
                </a:lnTo>
                <a:lnTo>
                  <a:pt x="1090" y="2024"/>
                </a:lnTo>
                <a:lnTo>
                  <a:pt x="1108" y="2035"/>
                </a:lnTo>
                <a:lnTo>
                  <a:pt x="1124" y="2046"/>
                </a:lnTo>
                <a:lnTo>
                  <a:pt x="1139" y="2060"/>
                </a:lnTo>
                <a:lnTo>
                  <a:pt x="1152" y="2073"/>
                </a:lnTo>
                <a:lnTo>
                  <a:pt x="1163" y="2088"/>
                </a:lnTo>
                <a:lnTo>
                  <a:pt x="1173" y="2105"/>
                </a:lnTo>
                <a:lnTo>
                  <a:pt x="1181" y="2121"/>
                </a:lnTo>
                <a:lnTo>
                  <a:pt x="1187" y="2139"/>
                </a:lnTo>
                <a:lnTo>
                  <a:pt x="1190" y="2157"/>
                </a:lnTo>
                <a:lnTo>
                  <a:pt x="1191" y="2177"/>
                </a:lnTo>
                <a:lnTo>
                  <a:pt x="1191" y="2177"/>
                </a:lnTo>
                <a:lnTo>
                  <a:pt x="1190" y="2193"/>
                </a:lnTo>
                <a:lnTo>
                  <a:pt x="1187" y="2208"/>
                </a:lnTo>
                <a:lnTo>
                  <a:pt x="1184" y="2221"/>
                </a:lnTo>
                <a:lnTo>
                  <a:pt x="1178" y="2235"/>
                </a:lnTo>
                <a:lnTo>
                  <a:pt x="1172" y="2247"/>
                </a:lnTo>
                <a:lnTo>
                  <a:pt x="1166" y="2257"/>
                </a:lnTo>
                <a:lnTo>
                  <a:pt x="1158" y="2266"/>
                </a:lnTo>
                <a:lnTo>
                  <a:pt x="1151" y="2275"/>
                </a:lnTo>
                <a:lnTo>
                  <a:pt x="1136" y="2289"/>
                </a:lnTo>
                <a:lnTo>
                  <a:pt x="1123" y="2298"/>
                </a:lnTo>
                <a:lnTo>
                  <a:pt x="1111" y="2305"/>
                </a:lnTo>
                <a:lnTo>
                  <a:pt x="1111" y="2305"/>
                </a:lnTo>
                <a:lnTo>
                  <a:pt x="1097" y="2313"/>
                </a:lnTo>
                <a:lnTo>
                  <a:pt x="1087" y="2322"/>
                </a:lnTo>
                <a:lnTo>
                  <a:pt x="1079" y="2329"/>
                </a:lnTo>
                <a:lnTo>
                  <a:pt x="1073" y="2338"/>
                </a:lnTo>
                <a:lnTo>
                  <a:pt x="1070" y="2347"/>
                </a:lnTo>
                <a:lnTo>
                  <a:pt x="1070" y="2356"/>
                </a:lnTo>
                <a:lnTo>
                  <a:pt x="1072" y="2363"/>
                </a:lnTo>
                <a:lnTo>
                  <a:pt x="1076" y="2371"/>
                </a:lnTo>
                <a:lnTo>
                  <a:pt x="1979" y="2371"/>
                </a:lnTo>
                <a:lnTo>
                  <a:pt x="1979" y="392"/>
                </a:lnTo>
                <a:lnTo>
                  <a:pt x="1100" y="392"/>
                </a:lnTo>
                <a:close/>
              </a:path>
            </a:pathLst>
          </a:custGeom>
          <a:solidFill>
            <a:srgbClr val="C00000"/>
          </a:solidFill>
          <a:ln w="28575">
            <a:solidFill>
              <a:schemeClr val="bg1">
                <a:lumMod val="50000"/>
              </a:schemeClr>
            </a:solidFill>
            <a:prstDash val="solid"/>
            <a:round/>
            <a:headEnd/>
            <a:tailEnd/>
          </a:ln>
        </p:spPr>
        <p:txBody>
          <a:bodyPr lIns="91440" tIns="45720" rIns="91440" bIns="360000" anchor="ctr"/>
          <a:lstStyle/>
          <a:p>
            <a:pPr algn="ctr"/>
            <a:endParaRPr lang="en-GB" b="1">
              <a:cs typeface="Arial" charset="0"/>
            </a:endParaRPr>
          </a:p>
          <a:p>
            <a:pPr algn="ctr"/>
            <a:r>
              <a:rPr lang="en-GB">
                <a:cs typeface="Arial" charset="0"/>
              </a:rPr>
              <a:t>Police ‘lateral check’ records attendance                     </a:t>
            </a:r>
          </a:p>
          <a:p>
            <a:pPr algn="ctr"/>
            <a:r>
              <a:rPr lang="en-GB">
                <a:cs typeface="Arial" charset="0"/>
              </a:rPr>
              <a:t>        at the home after    </a:t>
            </a:r>
          </a:p>
          <a:p>
            <a:pPr algn="ctr"/>
            <a:r>
              <a:rPr lang="en-GB">
                <a:cs typeface="Arial" charset="0"/>
              </a:rPr>
              <a:t>       reports of domestic abuse – advice given. </a:t>
            </a:r>
          </a:p>
        </p:txBody>
      </p:sp>
      <p:sp>
        <p:nvSpPr>
          <p:cNvPr id="4" name="Freeform 7">
            <a:extLst>
              <a:ext uri="{FF2B5EF4-FFF2-40B4-BE49-F238E27FC236}">
                <a16:creationId xmlns:a16="http://schemas.microsoft.com/office/drawing/2014/main" id="{634510AD-728D-214F-8C2E-4F8DB7B55319}"/>
              </a:ext>
            </a:extLst>
          </p:cNvPr>
          <p:cNvSpPr>
            <a:spLocks/>
          </p:cNvSpPr>
          <p:nvPr/>
        </p:nvSpPr>
        <p:spPr bwMode="auto">
          <a:xfrm>
            <a:off x="6021095" y="4126003"/>
            <a:ext cx="3186636" cy="2358451"/>
          </a:xfrm>
          <a:custGeom>
            <a:avLst/>
            <a:gdLst>
              <a:gd name="T0" fmla="*/ 2145 w 2376"/>
              <a:gd name="T1" fmla="*/ 1136 h 2374"/>
              <a:gd name="T2" fmla="*/ 2092 w 2376"/>
              <a:gd name="T3" fmla="*/ 1169 h 2374"/>
              <a:gd name="T4" fmla="*/ 2056 w 2376"/>
              <a:gd name="T5" fmla="*/ 1218 h 2374"/>
              <a:gd name="T6" fmla="*/ 2023 w 2376"/>
              <a:gd name="T7" fmla="*/ 1248 h 2374"/>
              <a:gd name="T8" fmla="*/ 1993 w 2376"/>
              <a:gd name="T9" fmla="*/ 1241 h 2374"/>
              <a:gd name="T10" fmla="*/ 1979 w 2376"/>
              <a:gd name="T11" fmla="*/ 1198 h 2374"/>
              <a:gd name="T12" fmla="*/ 1102 w 2376"/>
              <a:gd name="T13" fmla="*/ 393 h 2374"/>
              <a:gd name="T14" fmla="*/ 1072 w 2376"/>
              <a:gd name="T15" fmla="*/ 371 h 2374"/>
              <a:gd name="T16" fmla="*/ 1080 w 2376"/>
              <a:gd name="T17" fmla="*/ 338 h 2374"/>
              <a:gd name="T18" fmla="*/ 1113 w 2376"/>
              <a:gd name="T19" fmla="*/ 314 h 2374"/>
              <a:gd name="T20" fmla="*/ 1168 w 2376"/>
              <a:gd name="T21" fmla="*/ 265 h 2374"/>
              <a:gd name="T22" fmla="*/ 1192 w 2376"/>
              <a:gd name="T23" fmla="*/ 200 h 2374"/>
              <a:gd name="T24" fmla="*/ 1183 w 2376"/>
              <a:gd name="T25" fmla="*/ 130 h 2374"/>
              <a:gd name="T26" fmla="*/ 1126 w 2376"/>
              <a:gd name="T27" fmla="*/ 54 h 2374"/>
              <a:gd name="T28" fmla="*/ 1032 w 2376"/>
              <a:gd name="T29" fmla="*/ 9 h 2374"/>
              <a:gd name="T30" fmla="*/ 939 w 2376"/>
              <a:gd name="T31" fmla="*/ 2 h 2374"/>
              <a:gd name="T32" fmla="*/ 835 w 2376"/>
              <a:gd name="T33" fmla="*/ 32 h 2374"/>
              <a:gd name="T34" fmla="*/ 761 w 2376"/>
              <a:gd name="T35" fmla="*/ 97 h 2374"/>
              <a:gd name="T36" fmla="*/ 734 w 2376"/>
              <a:gd name="T37" fmla="*/ 184 h 2374"/>
              <a:gd name="T38" fmla="*/ 746 w 2376"/>
              <a:gd name="T39" fmla="*/ 242 h 2374"/>
              <a:gd name="T40" fmla="*/ 788 w 2376"/>
              <a:gd name="T41" fmla="*/ 296 h 2374"/>
              <a:gd name="T42" fmla="*/ 833 w 2376"/>
              <a:gd name="T43" fmla="*/ 326 h 2374"/>
              <a:gd name="T44" fmla="*/ 855 w 2376"/>
              <a:gd name="T45" fmla="*/ 359 h 2374"/>
              <a:gd name="T46" fmla="*/ 840 w 2376"/>
              <a:gd name="T47" fmla="*/ 386 h 2374"/>
              <a:gd name="T48" fmla="*/ 0 w 2376"/>
              <a:gd name="T49" fmla="*/ 395 h 2374"/>
              <a:gd name="T50" fmla="*/ 24 w 2376"/>
              <a:gd name="T51" fmla="*/ 1250 h 2374"/>
              <a:gd name="T52" fmla="*/ 72 w 2376"/>
              <a:gd name="T53" fmla="*/ 1208 h 2374"/>
              <a:gd name="T54" fmla="*/ 111 w 2376"/>
              <a:gd name="T55" fmla="*/ 1160 h 2374"/>
              <a:gd name="T56" fmla="*/ 169 w 2376"/>
              <a:gd name="T57" fmla="*/ 1132 h 2374"/>
              <a:gd name="T58" fmla="*/ 238 w 2376"/>
              <a:gd name="T59" fmla="*/ 1133 h 2374"/>
              <a:gd name="T60" fmla="*/ 319 w 2376"/>
              <a:gd name="T61" fmla="*/ 1181 h 2374"/>
              <a:gd name="T62" fmla="*/ 371 w 2376"/>
              <a:gd name="T63" fmla="*/ 1268 h 2374"/>
              <a:gd name="T64" fmla="*/ 386 w 2376"/>
              <a:gd name="T65" fmla="*/ 1358 h 2374"/>
              <a:gd name="T66" fmla="*/ 364 w 2376"/>
              <a:gd name="T67" fmla="*/ 1467 h 2374"/>
              <a:gd name="T68" fmla="*/ 304 w 2376"/>
              <a:gd name="T69" fmla="*/ 1547 h 2374"/>
              <a:gd name="T70" fmla="*/ 220 w 2376"/>
              <a:gd name="T71" fmla="*/ 1586 h 2374"/>
              <a:gd name="T72" fmla="*/ 156 w 2376"/>
              <a:gd name="T73" fmla="*/ 1579 h 2374"/>
              <a:gd name="T74" fmla="*/ 102 w 2376"/>
              <a:gd name="T75" fmla="*/ 1547 h 2374"/>
              <a:gd name="T76" fmla="*/ 63 w 2376"/>
              <a:gd name="T77" fmla="*/ 1492 h 2374"/>
              <a:gd name="T78" fmla="*/ 15 w 2376"/>
              <a:gd name="T79" fmla="*/ 1467 h 2374"/>
              <a:gd name="T80" fmla="*/ 1979 w 2376"/>
              <a:gd name="T81" fmla="*/ 1519 h 2374"/>
              <a:gd name="T82" fmla="*/ 1988 w 2376"/>
              <a:gd name="T83" fmla="*/ 1482 h 2374"/>
              <a:gd name="T84" fmla="*/ 2017 w 2376"/>
              <a:gd name="T85" fmla="*/ 1467 h 2374"/>
              <a:gd name="T86" fmla="*/ 2050 w 2376"/>
              <a:gd name="T87" fmla="*/ 1488 h 2374"/>
              <a:gd name="T88" fmla="*/ 2078 w 2376"/>
              <a:gd name="T89" fmla="*/ 1532 h 2374"/>
              <a:gd name="T90" fmla="*/ 2132 w 2376"/>
              <a:gd name="T91" fmla="*/ 1574 h 2374"/>
              <a:gd name="T92" fmla="*/ 2190 w 2376"/>
              <a:gd name="T93" fmla="*/ 1588 h 2374"/>
              <a:gd name="T94" fmla="*/ 2278 w 2376"/>
              <a:gd name="T95" fmla="*/ 1559 h 2374"/>
              <a:gd name="T96" fmla="*/ 2344 w 2376"/>
              <a:gd name="T97" fmla="*/ 1486 h 2374"/>
              <a:gd name="T98" fmla="*/ 2374 w 2376"/>
              <a:gd name="T99" fmla="*/ 1381 h 2374"/>
              <a:gd name="T100" fmla="*/ 2367 w 2376"/>
              <a:gd name="T101" fmla="*/ 1290 h 2374"/>
              <a:gd name="T102" fmla="*/ 2322 w 2376"/>
              <a:gd name="T103" fmla="*/ 1196 h 2374"/>
              <a:gd name="T104" fmla="*/ 2246 w 2376"/>
              <a:gd name="T105" fmla="*/ 1139 h 2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6" h="2374">
                <a:moveTo>
                  <a:pt x="2190" y="1129"/>
                </a:moveTo>
                <a:lnTo>
                  <a:pt x="2190" y="1129"/>
                </a:lnTo>
                <a:lnTo>
                  <a:pt x="2174" y="1129"/>
                </a:lnTo>
                <a:lnTo>
                  <a:pt x="2159" y="1132"/>
                </a:lnTo>
                <a:lnTo>
                  <a:pt x="2145" y="1136"/>
                </a:lnTo>
                <a:lnTo>
                  <a:pt x="2132" y="1141"/>
                </a:lnTo>
                <a:lnTo>
                  <a:pt x="2121" y="1147"/>
                </a:lnTo>
                <a:lnTo>
                  <a:pt x="2110" y="1154"/>
                </a:lnTo>
                <a:lnTo>
                  <a:pt x="2101" y="1162"/>
                </a:lnTo>
                <a:lnTo>
                  <a:pt x="2092" y="1169"/>
                </a:lnTo>
                <a:lnTo>
                  <a:pt x="2078" y="1184"/>
                </a:lnTo>
                <a:lnTo>
                  <a:pt x="2069" y="1196"/>
                </a:lnTo>
                <a:lnTo>
                  <a:pt x="2062" y="1210"/>
                </a:lnTo>
                <a:lnTo>
                  <a:pt x="2062" y="1210"/>
                </a:lnTo>
                <a:lnTo>
                  <a:pt x="2056" y="1218"/>
                </a:lnTo>
                <a:lnTo>
                  <a:pt x="2050" y="1227"/>
                </a:lnTo>
                <a:lnTo>
                  <a:pt x="2044" y="1235"/>
                </a:lnTo>
                <a:lnTo>
                  <a:pt x="2036" y="1241"/>
                </a:lnTo>
                <a:lnTo>
                  <a:pt x="2030" y="1245"/>
                </a:lnTo>
                <a:lnTo>
                  <a:pt x="2023" y="1248"/>
                </a:lnTo>
                <a:lnTo>
                  <a:pt x="2017" y="1250"/>
                </a:lnTo>
                <a:lnTo>
                  <a:pt x="2009" y="1250"/>
                </a:lnTo>
                <a:lnTo>
                  <a:pt x="2003" y="1248"/>
                </a:lnTo>
                <a:lnTo>
                  <a:pt x="1999" y="1245"/>
                </a:lnTo>
                <a:lnTo>
                  <a:pt x="1993" y="1241"/>
                </a:lnTo>
                <a:lnTo>
                  <a:pt x="1988" y="1235"/>
                </a:lnTo>
                <a:lnTo>
                  <a:pt x="1985" y="1227"/>
                </a:lnTo>
                <a:lnTo>
                  <a:pt x="1982" y="1218"/>
                </a:lnTo>
                <a:lnTo>
                  <a:pt x="1981" y="1208"/>
                </a:lnTo>
                <a:lnTo>
                  <a:pt x="1979" y="1198"/>
                </a:lnTo>
                <a:lnTo>
                  <a:pt x="1979" y="395"/>
                </a:lnTo>
                <a:lnTo>
                  <a:pt x="1125" y="395"/>
                </a:lnTo>
                <a:lnTo>
                  <a:pt x="1125" y="395"/>
                </a:lnTo>
                <a:lnTo>
                  <a:pt x="1113" y="395"/>
                </a:lnTo>
                <a:lnTo>
                  <a:pt x="1102" y="393"/>
                </a:lnTo>
                <a:lnTo>
                  <a:pt x="1093" y="390"/>
                </a:lnTo>
                <a:lnTo>
                  <a:pt x="1086" y="386"/>
                </a:lnTo>
                <a:lnTo>
                  <a:pt x="1080" y="381"/>
                </a:lnTo>
                <a:lnTo>
                  <a:pt x="1075" y="377"/>
                </a:lnTo>
                <a:lnTo>
                  <a:pt x="1072" y="371"/>
                </a:lnTo>
                <a:lnTo>
                  <a:pt x="1071" y="365"/>
                </a:lnTo>
                <a:lnTo>
                  <a:pt x="1071" y="359"/>
                </a:lnTo>
                <a:lnTo>
                  <a:pt x="1072" y="351"/>
                </a:lnTo>
                <a:lnTo>
                  <a:pt x="1075" y="345"/>
                </a:lnTo>
                <a:lnTo>
                  <a:pt x="1080" y="338"/>
                </a:lnTo>
                <a:lnTo>
                  <a:pt x="1086" y="332"/>
                </a:lnTo>
                <a:lnTo>
                  <a:pt x="1093" y="326"/>
                </a:lnTo>
                <a:lnTo>
                  <a:pt x="1102" y="319"/>
                </a:lnTo>
                <a:lnTo>
                  <a:pt x="1113" y="314"/>
                </a:lnTo>
                <a:lnTo>
                  <a:pt x="1113" y="314"/>
                </a:lnTo>
                <a:lnTo>
                  <a:pt x="1125" y="307"/>
                </a:lnTo>
                <a:lnTo>
                  <a:pt x="1138" y="296"/>
                </a:lnTo>
                <a:lnTo>
                  <a:pt x="1153" y="283"/>
                </a:lnTo>
                <a:lnTo>
                  <a:pt x="1160" y="275"/>
                </a:lnTo>
                <a:lnTo>
                  <a:pt x="1168" y="265"/>
                </a:lnTo>
                <a:lnTo>
                  <a:pt x="1174" y="254"/>
                </a:lnTo>
                <a:lnTo>
                  <a:pt x="1180" y="242"/>
                </a:lnTo>
                <a:lnTo>
                  <a:pt x="1186" y="230"/>
                </a:lnTo>
                <a:lnTo>
                  <a:pt x="1189" y="215"/>
                </a:lnTo>
                <a:lnTo>
                  <a:pt x="1192" y="200"/>
                </a:lnTo>
                <a:lnTo>
                  <a:pt x="1193" y="184"/>
                </a:lnTo>
                <a:lnTo>
                  <a:pt x="1193" y="184"/>
                </a:lnTo>
                <a:lnTo>
                  <a:pt x="1192" y="166"/>
                </a:lnTo>
                <a:lnTo>
                  <a:pt x="1187" y="147"/>
                </a:lnTo>
                <a:lnTo>
                  <a:pt x="1183" y="130"/>
                </a:lnTo>
                <a:lnTo>
                  <a:pt x="1174" y="112"/>
                </a:lnTo>
                <a:lnTo>
                  <a:pt x="1165" y="97"/>
                </a:lnTo>
                <a:lnTo>
                  <a:pt x="1153" y="81"/>
                </a:lnTo>
                <a:lnTo>
                  <a:pt x="1141" y="67"/>
                </a:lnTo>
                <a:lnTo>
                  <a:pt x="1126" y="54"/>
                </a:lnTo>
                <a:lnTo>
                  <a:pt x="1110" y="42"/>
                </a:lnTo>
                <a:lnTo>
                  <a:pt x="1092" y="32"/>
                </a:lnTo>
                <a:lnTo>
                  <a:pt x="1072" y="23"/>
                </a:lnTo>
                <a:lnTo>
                  <a:pt x="1053" y="15"/>
                </a:lnTo>
                <a:lnTo>
                  <a:pt x="1032" y="9"/>
                </a:lnTo>
                <a:lnTo>
                  <a:pt x="1009" y="3"/>
                </a:lnTo>
                <a:lnTo>
                  <a:pt x="987" y="2"/>
                </a:lnTo>
                <a:lnTo>
                  <a:pt x="963" y="0"/>
                </a:lnTo>
                <a:lnTo>
                  <a:pt x="963" y="0"/>
                </a:lnTo>
                <a:lnTo>
                  <a:pt x="939" y="2"/>
                </a:lnTo>
                <a:lnTo>
                  <a:pt x="917" y="3"/>
                </a:lnTo>
                <a:lnTo>
                  <a:pt x="894" y="9"/>
                </a:lnTo>
                <a:lnTo>
                  <a:pt x="873" y="15"/>
                </a:lnTo>
                <a:lnTo>
                  <a:pt x="854" y="23"/>
                </a:lnTo>
                <a:lnTo>
                  <a:pt x="835" y="32"/>
                </a:lnTo>
                <a:lnTo>
                  <a:pt x="817" y="42"/>
                </a:lnTo>
                <a:lnTo>
                  <a:pt x="802" y="54"/>
                </a:lnTo>
                <a:lnTo>
                  <a:pt x="787" y="67"/>
                </a:lnTo>
                <a:lnTo>
                  <a:pt x="773" y="81"/>
                </a:lnTo>
                <a:lnTo>
                  <a:pt x="761" y="97"/>
                </a:lnTo>
                <a:lnTo>
                  <a:pt x="752" y="112"/>
                </a:lnTo>
                <a:lnTo>
                  <a:pt x="745" y="130"/>
                </a:lnTo>
                <a:lnTo>
                  <a:pt x="739" y="147"/>
                </a:lnTo>
                <a:lnTo>
                  <a:pt x="734" y="166"/>
                </a:lnTo>
                <a:lnTo>
                  <a:pt x="734" y="184"/>
                </a:lnTo>
                <a:lnTo>
                  <a:pt x="734" y="184"/>
                </a:lnTo>
                <a:lnTo>
                  <a:pt x="734" y="200"/>
                </a:lnTo>
                <a:lnTo>
                  <a:pt x="737" y="215"/>
                </a:lnTo>
                <a:lnTo>
                  <a:pt x="742" y="230"/>
                </a:lnTo>
                <a:lnTo>
                  <a:pt x="746" y="242"/>
                </a:lnTo>
                <a:lnTo>
                  <a:pt x="752" y="254"/>
                </a:lnTo>
                <a:lnTo>
                  <a:pt x="760" y="265"/>
                </a:lnTo>
                <a:lnTo>
                  <a:pt x="766" y="275"/>
                </a:lnTo>
                <a:lnTo>
                  <a:pt x="775" y="283"/>
                </a:lnTo>
                <a:lnTo>
                  <a:pt x="788" y="296"/>
                </a:lnTo>
                <a:lnTo>
                  <a:pt x="802" y="307"/>
                </a:lnTo>
                <a:lnTo>
                  <a:pt x="814" y="314"/>
                </a:lnTo>
                <a:lnTo>
                  <a:pt x="814" y="314"/>
                </a:lnTo>
                <a:lnTo>
                  <a:pt x="824" y="319"/>
                </a:lnTo>
                <a:lnTo>
                  <a:pt x="833" y="326"/>
                </a:lnTo>
                <a:lnTo>
                  <a:pt x="840" y="332"/>
                </a:lnTo>
                <a:lnTo>
                  <a:pt x="846" y="338"/>
                </a:lnTo>
                <a:lnTo>
                  <a:pt x="851" y="345"/>
                </a:lnTo>
                <a:lnTo>
                  <a:pt x="854" y="351"/>
                </a:lnTo>
                <a:lnTo>
                  <a:pt x="855" y="359"/>
                </a:lnTo>
                <a:lnTo>
                  <a:pt x="855" y="365"/>
                </a:lnTo>
                <a:lnTo>
                  <a:pt x="854" y="371"/>
                </a:lnTo>
                <a:lnTo>
                  <a:pt x="851" y="377"/>
                </a:lnTo>
                <a:lnTo>
                  <a:pt x="846" y="381"/>
                </a:lnTo>
                <a:lnTo>
                  <a:pt x="840" y="386"/>
                </a:lnTo>
                <a:lnTo>
                  <a:pt x="833" y="390"/>
                </a:lnTo>
                <a:lnTo>
                  <a:pt x="824" y="393"/>
                </a:lnTo>
                <a:lnTo>
                  <a:pt x="814" y="395"/>
                </a:lnTo>
                <a:lnTo>
                  <a:pt x="802" y="395"/>
                </a:lnTo>
                <a:lnTo>
                  <a:pt x="0" y="395"/>
                </a:lnTo>
                <a:lnTo>
                  <a:pt x="0" y="1236"/>
                </a:lnTo>
                <a:lnTo>
                  <a:pt x="0" y="1236"/>
                </a:lnTo>
                <a:lnTo>
                  <a:pt x="8" y="1244"/>
                </a:lnTo>
                <a:lnTo>
                  <a:pt x="15" y="1248"/>
                </a:lnTo>
                <a:lnTo>
                  <a:pt x="24" y="1250"/>
                </a:lnTo>
                <a:lnTo>
                  <a:pt x="35" y="1247"/>
                </a:lnTo>
                <a:lnTo>
                  <a:pt x="45" y="1242"/>
                </a:lnTo>
                <a:lnTo>
                  <a:pt x="54" y="1235"/>
                </a:lnTo>
                <a:lnTo>
                  <a:pt x="63" y="1223"/>
                </a:lnTo>
                <a:lnTo>
                  <a:pt x="72" y="1208"/>
                </a:lnTo>
                <a:lnTo>
                  <a:pt x="72" y="1208"/>
                </a:lnTo>
                <a:lnTo>
                  <a:pt x="80" y="1196"/>
                </a:lnTo>
                <a:lnTo>
                  <a:pt x="89" y="1183"/>
                </a:lnTo>
                <a:lnTo>
                  <a:pt x="102" y="1168"/>
                </a:lnTo>
                <a:lnTo>
                  <a:pt x="111" y="1160"/>
                </a:lnTo>
                <a:lnTo>
                  <a:pt x="120" y="1153"/>
                </a:lnTo>
                <a:lnTo>
                  <a:pt x="130" y="1147"/>
                </a:lnTo>
                <a:lnTo>
                  <a:pt x="142" y="1141"/>
                </a:lnTo>
                <a:lnTo>
                  <a:pt x="156" y="1135"/>
                </a:lnTo>
                <a:lnTo>
                  <a:pt x="169" y="1132"/>
                </a:lnTo>
                <a:lnTo>
                  <a:pt x="184" y="1129"/>
                </a:lnTo>
                <a:lnTo>
                  <a:pt x="201" y="1127"/>
                </a:lnTo>
                <a:lnTo>
                  <a:pt x="201" y="1127"/>
                </a:lnTo>
                <a:lnTo>
                  <a:pt x="220" y="1129"/>
                </a:lnTo>
                <a:lnTo>
                  <a:pt x="238" y="1133"/>
                </a:lnTo>
                <a:lnTo>
                  <a:pt x="256" y="1138"/>
                </a:lnTo>
                <a:lnTo>
                  <a:pt x="272" y="1147"/>
                </a:lnTo>
                <a:lnTo>
                  <a:pt x="289" y="1156"/>
                </a:lnTo>
                <a:lnTo>
                  <a:pt x="304" y="1168"/>
                </a:lnTo>
                <a:lnTo>
                  <a:pt x="319" y="1181"/>
                </a:lnTo>
                <a:lnTo>
                  <a:pt x="331" y="1195"/>
                </a:lnTo>
                <a:lnTo>
                  <a:pt x="343" y="1211"/>
                </a:lnTo>
                <a:lnTo>
                  <a:pt x="353" y="1229"/>
                </a:lnTo>
                <a:lnTo>
                  <a:pt x="364" y="1248"/>
                </a:lnTo>
                <a:lnTo>
                  <a:pt x="371" y="1268"/>
                </a:lnTo>
                <a:lnTo>
                  <a:pt x="377" y="1289"/>
                </a:lnTo>
                <a:lnTo>
                  <a:pt x="382" y="1311"/>
                </a:lnTo>
                <a:lnTo>
                  <a:pt x="385" y="1334"/>
                </a:lnTo>
                <a:lnTo>
                  <a:pt x="386" y="1358"/>
                </a:lnTo>
                <a:lnTo>
                  <a:pt x="386" y="1358"/>
                </a:lnTo>
                <a:lnTo>
                  <a:pt x="385" y="1381"/>
                </a:lnTo>
                <a:lnTo>
                  <a:pt x="382" y="1404"/>
                </a:lnTo>
                <a:lnTo>
                  <a:pt x="377" y="1426"/>
                </a:lnTo>
                <a:lnTo>
                  <a:pt x="371" y="1447"/>
                </a:lnTo>
                <a:lnTo>
                  <a:pt x="364" y="1467"/>
                </a:lnTo>
                <a:lnTo>
                  <a:pt x="353" y="1486"/>
                </a:lnTo>
                <a:lnTo>
                  <a:pt x="343" y="1504"/>
                </a:lnTo>
                <a:lnTo>
                  <a:pt x="331" y="1519"/>
                </a:lnTo>
                <a:lnTo>
                  <a:pt x="319" y="1534"/>
                </a:lnTo>
                <a:lnTo>
                  <a:pt x="304" y="1547"/>
                </a:lnTo>
                <a:lnTo>
                  <a:pt x="289" y="1559"/>
                </a:lnTo>
                <a:lnTo>
                  <a:pt x="272" y="1568"/>
                </a:lnTo>
                <a:lnTo>
                  <a:pt x="256" y="1577"/>
                </a:lnTo>
                <a:lnTo>
                  <a:pt x="238" y="1582"/>
                </a:lnTo>
                <a:lnTo>
                  <a:pt x="220" y="1586"/>
                </a:lnTo>
                <a:lnTo>
                  <a:pt x="201" y="1586"/>
                </a:lnTo>
                <a:lnTo>
                  <a:pt x="201" y="1586"/>
                </a:lnTo>
                <a:lnTo>
                  <a:pt x="184" y="1586"/>
                </a:lnTo>
                <a:lnTo>
                  <a:pt x="169" y="1583"/>
                </a:lnTo>
                <a:lnTo>
                  <a:pt x="156" y="1579"/>
                </a:lnTo>
                <a:lnTo>
                  <a:pt x="142" y="1574"/>
                </a:lnTo>
                <a:lnTo>
                  <a:pt x="130" y="1568"/>
                </a:lnTo>
                <a:lnTo>
                  <a:pt x="120" y="1561"/>
                </a:lnTo>
                <a:lnTo>
                  <a:pt x="111" y="1555"/>
                </a:lnTo>
                <a:lnTo>
                  <a:pt x="102" y="1547"/>
                </a:lnTo>
                <a:lnTo>
                  <a:pt x="89" y="1532"/>
                </a:lnTo>
                <a:lnTo>
                  <a:pt x="80" y="1519"/>
                </a:lnTo>
                <a:lnTo>
                  <a:pt x="72" y="1507"/>
                </a:lnTo>
                <a:lnTo>
                  <a:pt x="72" y="1507"/>
                </a:lnTo>
                <a:lnTo>
                  <a:pt x="63" y="1492"/>
                </a:lnTo>
                <a:lnTo>
                  <a:pt x="54" y="1480"/>
                </a:lnTo>
                <a:lnTo>
                  <a:pt x="45" y="1473"/>
                </a:lnTo>
                <a:lnTo>
                  <a:pt x="35" y="1467"/>
                </a:lnTo>
                <a:lnTo>
                  <a:pt x="24" y="1465"/>
                </a:lnTo>
                <a:lnTo>
                  <a:pt x="15" y="1467"/>
                </a:lnTo>
                <a:lnTo>
                  <a:pt x="8" y="1471"/>
                </a:lnTo>
                <a:lnTo>
                  <a:pt x="0" y="1479"/>
                </a:lnTo>
                <a:lnTo>
                  <a:pt x="0" y="2374"/>
                </a:lnTo>
                <a:lnTo>
                  <a:pt x="1979" y="2374"/>
                </a:lnTo>
                <a:lnTo>
                  <a:pt x="1979" y="1519"/>
                </a:lnTo>
                <a:lnTo>
                  <a:pt x="1979" y="1519"/>
                </a:lnTo>
                <a:lnTo>
                  <a:pt x="1981" y="1507"/>
                </a:lnTo>
                <a:lnTo>
                  <a:pt x="1982" y="1497"/>
                </a:lnTo>
                <a:lnTo>
                  <a:pt x="1985" y="1488"/>
                </a:lnTo>
                <a:lnTo>
                  <a:pt x="1988" y="1482"/>
                </a:lnTo>
                <a:lnTo>
                  <a:pt x="1993" y="1476"/>
                </a:lnTo>
                <a:lnTo>
                  <a:pt x="1999" y="1471"/>
                </a:lnTo>
                <a:lnTo>
                  <a:pt x="2003" y="1468"/>
                </a:lnTo>
                <a:lnTo>
                  <a:pt x="2009" y="1467"/>
                </a:lnTo>
                <a:lnTo>
                  <a:pt x="2017" y="1467"/>
                </a:lnTo>
                <a:lnTo>
                  <a:pt x="2023" y="1467"/>
                </a:lnTo>
                <a:lnTo>
                  <a:pt x="2030" y="1470"/>
                </a:lnTo>
                <a:lnTo>
                  <a:pt x="2036" y="1474"/>
                </a:lnTo>
                <a:lnTo>
                  <a:pt x="2044" y="1480"/>
                </a:lnTo>
                <a:lnTo>
                  <a:pt x="2050" y="1488"/>
                </a:lnTo>
                <a:lnTo>
                  <a:pt x="2056" y="1497"/>
                </a:lnTo>
                <a:lnTo>
                  <a:pt x="2062" y="1507"/>
                </a:lnTo>
                <a:lnTo>
                  <a:pt x="2062" y="1507"/>
                </a:lnTo>
                <a:lnTo>
                  <a:pt x="2069" y="1519"/>
                </a:lnTo>
                <a:lnTo>
                  <a:pt x="2078" y="1532"/>
                </a:lnTo>
                <a:lnTo>
                  <a:pt x="2092" y="1547"/>
                </a:lnTo>
                <a:lnTo>
                  <a:pt x="2101" y="1555"/>
                </a:lnTo>
                <a:lnTo>
                  <a:pt x="2110" y="1562"/>
                </a:lnTo>
                <a:lnTo>
                  <a:pt x="2121" y="1568"/>
                </a:lnTo>
                <a:lnTo>
                  <a:pt x="2132" y="1574"/>
                </a:lnTo>
                <a:lnTo>
                  <a:pt x="2145" y="1580"/>
                </a:lnTo>
                <a:lnTo>
                  <a:pt x="2159" y="1583"/>
                </a:lnTo>
                <a:lnTo>
                  <a:pt x="2174" y="1586"/>
                </a:lnTo>
                <a:lnTo>
                  <a:pt x="2190" y="1588"/>
                </a:lnTo>
                <a:lnTo>
                  <a:pt x="2190" y="1588"/>
                </a:lnTo>
                <a:lnTo>
                  <a:pt x="2210" y="1586"/>
                </a:lnTo>
                <a:lnTo>
                  <a:pt x="2228" y="1583"/>
                </a:lnTo>
                <a:lnTo>
                  <a:pt x="2246" y="1577"/>
                </a:lnTo>
                <a:lnTo>
                  <a:pt x="2262" y="1570"/>
                </a:lnTo>
                <a:lnTo>
                  <a:pt x="2278" y="1559"/>
                </a:lnTo>
                <a:lnTo>
                  <a:pt x="2293" y="1547"/>
                </a:lnTo>
                <a:lnTo>
                  <a:pt x="2308" y="1535"/>
                </a:lnTo>
                <a:lnTo>
                  <a:pt x="2322" y="1520"/>
                </a:lnTo>
                <a:lnTo>
                  <a:pt x="2332" y="1504"/>
                </a:lnTo>
                <a:lnTo>
                  <a:pt x="2344" y="1486"/>
                </a:lnTo>
                <a:lnTo>
                  <a:pt x="2353" y="1467"/>
                </a:lnTo>
                <a:lnTo>
                  <a:pt x="2361" y="1447"/>
                </a:lnTo>
                <a:lnTo>
                  <a:pt x="2367" y="1426"/>
                </a:lnTo>
                <a:lnTo>
                  <a:pt x="2371" y="1404"/>
                </a:lnTo>
                <a:lnTo>
                  <a:pt x="2374" y="1381"/>
                </a:lnTo>
                <a:lnTo>
                  <a:pt x="2376" y="1358"/>
                </a:lnTo>
                <a:lnTo>
                  <a:pt x="2376" y="1358"/>
                </a:lnTo>
                <a:lnTo>
                  <a:pt x="2374" y="1335"/>
                </a:lnTo>
                <a:lnTo>
                  <a:pt x="2371" y="1311"/>
                </a:lnTo>
                <a:lnTo>
                  <a:pt x="2367" y="1290"/>
                </a:lnTo>
                <a:lnTo>
                  <a:pt x="2361" y="1269"/>
                </a:lnTo>
                <a:lnTo>
                  <a:pt x="2353" y="1248"/>
                </a:lnTo>
                <a:lnTo>
                  <a:pt x="2344" y="1229"/>
                </a:lnTo>
                <a:lnTo>
                  <a:pt x="2332" y="1213"/>
                </a:lnTo>
                <a:lnTo>
                  <a:pt x="2322" y="1196"/>
                </a:lnTo>
                <a:lnTo>
                  <a:pt x="2308" y="1181"/>
                </a:lnTo>
                <a:lnTo>
                  <a:pt x="2293" y="1168"/>
                </a:lnTo>
                <a:lnTo>
                  <a:pt x="2278" y="1156"/>
                </a:lnTo>
                <a:lnTo>
                  <a:pt x="2262" y="1147"/>
                </a:lnTo>
                <a:lnTo>
                  <a:pt x="2246" y="1139"/>
                </a:lnTo>
                <a:lnTo>
                  <a:pt x="2228" y="1133"/>
                </a:lnTo>
                <a:lnTo>
                  <a:pt x="2210" y="1130"/>
                </a:lnTo>
                <a:lnTo>
                  <a:pt x="2190" y="1129"/>
                </a:lnTo>
                <a:lnTo>
                  <a:pt x="2190" y="1129"/>
                </a:lnTo>
                <a:close/>
              </a:path>
            </a:pathLst>
          </a:custGeom>
          <a:solidFill>
            <a:srgbClr val="0070C0"/>
          </a:solidFill>
          <a:ln w="28575">
            <a:solidFill>
              <a:schemeClr val="bg1">
                <a:lumMod val="50000"/>
              </a:schemeClr>
            </a:solidFill>
            <a:prstDash val="solid"/>
            <a:round/>
            <a:headEnd/>
            <a:tailEnd/>
          </a:ln>
        </p:spPr>
        <p:txBody>
          <a:bodyPr lIns="91440" tIns="45720" rIns="91440" bIns="3600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prstClr val="black"/>
              </a:solidFill>
              <a:latin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Arial"/>
              </a:rPr>
              <a:t>Paediatrician notes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Arial"/>
              </a:rPr>
              <a:t>    child not brought despite      	health visitor                                                      	referral regarding developmental concerns. </a:t>
            </a:r>
          </a:p>
        </p:txBody>
      </p:sp>
      <p:sp>
        <p:nvSpPr>
          <p:cNvPr id="5" name="Freeform 8">
            <a:extLst>
              <a:ext uri="{FF2B5EF4-FFF2-40B4-BE49-F238E27FC236}">
                <a16:creationId xmlns:a16="http://schemas.microsoft.com/office/drawing/2014/main" id="{5EDB658A-3ABB-FB0C-0E1A-06617C8E565E}"/>
              </a:ext>
            </a:extLst>
          </p:cNvPr>
          <p:cNvSpPr>
            <a:spLocks/>
          </p:cNvSpPr>
          <p:nvPr/>
        </p:nvSpPr>
        <p:spPr bwMode="auto">
          <a:xfrm>
            <a:off x="5524521" y="567499"/>
            <a:ext cx="3189322" cy="2356464"/>
          </a:xfrm>
          <a:custGeom>
            <a:avLst/>
            <a:gdLst>
              <a:gd name="T0" fmla="*/ 2222 w 2377"/>
              <a:gd name="T1" fmla="*/ 795 h 2371"/>
              <a:gd name="T2" fmla="*/ 2275 w 2377"/>
              <a:gd name="T3" fmla="*/ 827 h 2371"/>
              <a:gd name="T4" fmla="*/ 2314 w 2377"/>
              <a:gd name="T5" fmla="*/ 882 h 2371"/>
              <a:gd name="T6" fmla="*/ 2362 w 2377"/>
              <a:gd name="T7" fmla="*/ 907 h 2371"/>
              <a:gd name="T8" fmla="*/ 395 w 2377"/>
              <a:gd name="T9" fmla="*/ 855 h 2371"/>
              <a:gd name="T10" fmla="*/ 386 w 2377"/>
              <a:gd name="T11" fmla="*/ 892 h 2371"/>
              <a:gd name="T12" fmla="*/ 358 w 2377"/>
              <a:gd name="T13" fmla="*/ 907 h 2371"/>
              <a:gd name="T14" fmla="*/ 325 w 2377"/>
              <a:gd name="T15" fmla="*/ 886 h 2371"/>
              <a:gd name="T16" fmla="*/ 296 w 2377"/>
              <a:gd name="T17" fmla="*/ 842 h 2371"/>
              <a:gd name="T18" fmla="*/ 242 w 2377"/>
              <a:gd name="T19" fmla="*/ 800 h 2371"/>
              <a:gd name="T20" fmla="*/ 184 w 2377"/>
              <a:gd name="T21" fmla="*/ 786 h 2371"/>
              <a:gd name="T22" fmla="*/ 96 w 2377"/>
              <a:gd name="T23" fmla="*/ 815 h 2371"/>
              <a:gd name="T24" fmla="*/ 32 w 2377"/>
              <a:gd name="T25" fmla="*/ 888 h 2371"/>
              <a:gd name="T26" fmla="*/ 0 w 2377"/>
              <a:gd name="T27" fmla="*/ 993 h 2371"/>
              <a:gd name="T28" fmla="*/ 8 w 2377"/>
              <a:gd name="T29" fmla="*/ 1084 h 2371"/>
              <a:gd name="T30" fmla="*/ 54 w 2377"/>
              <a:gd name="T31" fmla="*/ 1178 h 2371"/>
              <a:gd name="T32" fmla="*/ 129 w 2377"/>
              <a:gd name="T33" fmla="*/ 1235 h 2371"/>
              <a:gd name="T34" fmla="*/ 201 w 2377"/>
              <a:gd name="T35" fmla="*/ 1245 h 2371"/>
              <a:gd name="T36" fmla="*/ 265 w 2377"/>
              <a:gd name="T37" fmla="*/ 1220 h 2371"/>
              <a:gd name="T38" fmla="*/ 313 w 2377"/>
              <a:gd name="T39" fmla="*/ 1164 h 2371"/>
              <a:gd name="T40" fmla="*/ 338 w 2377"/>
              <a:gd name="T41" fmla="*/ 1133 h 2371"/>
              <a:gd name="T42" fmla="*/ 371 w 2377"/>
              <a:gd name="T43" fmla="*/ 1126 h 2371"/>
              <a:gd name="T44" fmla="*/ 392 w 2377"/>
              <a:gd name="T45" fmla="*/ 1155 h 2371"/>
              <a:gd name="T46" fmla="*/ 1256 w 2377"/>
              <a:gd name="T47" fmla="*/ 1976 h 2371"/>
              <a:gd name="T48" fmla="*/ 1298 w 2377"/>
              <a:gd name="T49" fmla="*/ 1990 h 2371"/>
              <a:gd name="T50" fmla="*/ 1305 w 2377"/>
              <a:gd name="T51" fmla="*/ 2020 h 2371"/>
              <a:gd name="T52" fmla="*/ 1275 w 2377"/>
              <a:gd name="T53" fmla="*/ 2052 h 2371"/>
              <a:gd name="T54" fmla="*/ 1225 w 2377"/>
              <a:gd name="T55" fmla="*/ 2088 h 2371"/>
              <a:gd name="T56" fmla="*/ 1193 w 2377"/>
              <a:gd name="T57" fmla="*/ 2141 h 2371"/>
              <a:gd name="T58" fmla="*/ 1186 w 2377"/>
              <a:gd name="T59" fmla="*/ 2206 h 2371"/>
              <a:gd name="T60" fmla="*/ 1225 w 2377"/>
              <a:gd name="T61" fmla="*/ 2290 h 2371"/>
              <a:gd name="T62" fmla="*/ 1305 w 2377"/>
              <a:gd name="T63" fmla="*/ 2348 h 2371"/>
              <a:gd name="T64" fmla="*/ 1414 w 2377"/>
              <a:gd name="T65" fmla="*/ 2371 h 2371"/>
              <a:gd name="T66" fmla="*/ 1504 w 2377"/>
              <a:gd name="T67" fmla="*/ 2357 h 2371"/>
              <a:gd name="T68" fmla="*/ 1591 w 2377"/>
              <a:gd name="T69" fmla="*/ 2304 h 2371"/>
              <a:gd name="T70" fmla="*/ 1639 w 2377"/>
              <a:gd name="T71" fmla="*/ 2224 h 2371"/>
              <a:gd name="T72" fmla="*/ 1640 w 2377"/>
              <a:gd name="T73" fmla="*/ 2156 h 2371"/>
              <a:gd name="T74" fmla="*/ 1612 w 2377"/>
              <a:gd name="T75" fmla="*/ 2097 h 2371"/>
              <a:gd name="T76" fmla="*/ 1564 w 2377"/>
              <a:gd name="T77" fmla="*/ 2057 h 2371"/>
              <a:gd name="T78" fmla="*/ 1526 w 2377"/>
              <a:gd name="T79" fmla="*/ 2026 h 2371"/>
              <a:gd name="T80" fmla="*/ 1526 w 2377"/>
              <a:gd name="T81" fmla="*/ 1994 h 2371"/>
              <a:gd name="T82" fmla="*/ 1564 w 2377"/>
              <a:gd name="T83" fmla="*/ 1976 h 2371"/>
              <a:gd name="T84" fmla="*/ 2370 w 2377"/>
              <a:gd name="T85" fmla="*/ 1130 h 2371"/>
              <a:gd name="T86" fmla="*/ 2323 w 2377"/>
              <a:gd name="T87" fmla="*/ 1139 h 2371"/>
              <a:gd name="T88" fmla="*/ 2289 w 2377"/>
              <a:gd name="T89" fmla="*/ 1191 h 2371"/>
              <a:gd name="T90" fmla="*/ 2235 w 2377"/>
              <a:gd name="T91" fmla="*/ 1233 h 2371"/>
              <a:gd name="T92" fmla="*/ 2177 w 2377"/>
              <a:gd name="T93" fmla="*/ 1245 h 2371"/>
              <a:gd name="T94" fmla="*/ 2089 w 2377"/>
              <a:gd name="T95" fmla="*/ 1218 h 2371"/>
              <a:gd name="T96" fmla="*/ 2024 w 2377"/>
              <a:gd name="T97" fmla="*/ 1145 h 2371"/>
              <a:gd name="T98" fmla="*/ 1993 w 2377"/>
              <a:gd name="T99" fmla="*/ 1040 h 2371"/>
              <a:gd name="T100" fmla="*/ 2000 w 2377"/>
              <a:gd name="T101" fmla="*/ 948 h 2371"/>
              <a:gd name="T102" fmla="*/ 2047 w 2377"/>
              <a:gd name="T103" fmla="*/ 855 h 2371"/>
              <a:gd name="T104" fmla="*/ 2121 w 2377"/>
              <a:gd name="T105" fmla="*/ 797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7" h="2371">
                <a:moveTo>
                  <a:pt x="2177" y="788"/>
                </a:moveTo>
                <a:lnTo>
                  <a:pt x="2177" y="788"/>
                </a:lnTo>
                <a:lnTo>
                  <a:pt x="2193" y="788"/>
                </a:lnTo>
                <a:lnTo>
                  <a:pt x="2208" y="791"/>
                </a:lnTo>
                <a:lnTo>
                  <a:pt x="2222" y="795"/>
                </a:lnTo>
                <a:lnTo>
                  <a:pt x="2235" y="800"/>
                </a:lnTo>
                <a:lnTo>
                  <a:pt x="2247" y="806"/>
                </a:lnTo>
                <a:lnTo>
                  <a:pt x="2257" y="813"/>
                </a:lnTo>
                <a:lnTo>
                  <a:pt x="2266" y="819"/>
                </a:lnTo>
                <a:lnTo>
                  <a:pt x="2275" y="827"/>
                </a:lnTo>
                <a:lnTo>
                  <a:pt x="2289" y="842"/>
                </a:lnTo>
                <a:lnTo>
                  <a:pt x="2298" y="855"/>
                </a:lnTo>
                <a:lnTo>
                  <a:pt x="2305" y="867"/>
                </a:lnTo>
                <a:lnTo>
                  <a:pt x="2305" y="867"/>
                </a:lnTo>
                <a:lnTo>
                  <a:pt x="2314" y="882"/>
                </a:lnTo>
                <a:lnTo>
                  <a:pt x="2323" y="894"/>
                </a:lnTo>
                <a:lnTo>
                  <a:pt x="2334" y="901"/>
                </a:lnTo>
                <a:lnTo>
                  <a:pt x="2343" y="907"/>
                </a:lnTo>
                <a:lnTo>
                  <a:pt x="2353" y="909"/>
                </a:lnTo>
                <a:lnTo>
                  <a:pt x="2362" y="907"/>
                </a:lnTo>
                <a:lnTo>
                  <a:pt x="2370" y="903"/>
                </a:lnTo>
                <a:lnTo>
                  <a:pt x="2377" y="895"/>
                </a:lnTo>
                <a:lnTo>
                  <a:pt x="2377" y="0"/>
                </a:lnTo>
                <a:lnTo>
                  <a:pt x="395" y="0"/>
                </a:lnTo>
                <a:lnTo>
                  <a:pt x="395" y="855"/>
                </a:lnTo>
                <a:lnTo>
                  <a:pt x="395" y="855"/>
                </a:lnTo>
                <a:lnTo>
                  <a:pt x="393" y="867"/>
                </a:lnTo>
                <a:lnTo>
                  <a:pt x="392" y="877"/>
                </a:lnTo>
                <a:lnTo>
                  <a:pt x="389" y="886"/>
                </a:lnTo>
                <a:lnTo>
                  <a:pt x="386" y="892"/>
                </a:lnTo>
                <a:lnTo>
                  <a:pt x="382" y="898"/>
                </a:lnTo>
                <a:lnTo>
                  <a:pt x="377" y="903"/>
                </a:lnTo>
                <a:lnTo>
                  <a:pt x="371" y="906"/>
                </a:lnTo>
                <a:lnTo>
                  <a:pt x="365" y="907"/>
                </a:lnTo>
                <a:lnTo>
                  <a:pt x="358" y="907"/>
                </a:lnTo>
                <a:lnTo>
                  <a:pt x="352" y="907"/>
                </a:lnTo>
                <a:lnTo>
                  <a:pt x="344" y="904"/>
                </a:lnTo>
                <a:lnTo>
                  <a:pt x="338" y="900"/>
                </a:lnTo>
                <a:lnTo>
                  <a:pt x="331" y="894"/>
                </a:lnTo>
                <a:lnTo>
                  <a:pt x="325" y="886"/>
                </a:lnTo>
                <a:lnTo>
                  <a:pt x="319" y="877"/>
                </a:lnTo>
                <a:lnTo>
                  <a:pt x="313" y="867"/>
                </a:lnTo>
                <a:lnTo>
                  <a:pt x="313" y="867"/>
                </a:lnTo>
                <a:lnTo>
                  <a:pt x="305" y="855"/>
                </a:lnTo>
                <a:lnTo>
                  <a:pt x="296" y="842"/>
                </a:lnTo>
                <a:lnTo>
                  <a:pt x="283" y="827"/>
                </a:lnTo>
                <a:lnTo>
                  <a:pt x="274" y="819"/>
                </a:lnTo>
                <a:lnTo>
                  <a:pt x="265" y="812"/>
                </a:lnTo>
                <a:lnTo>
                  <a:pt x="254" y="806"/>
                </a:lnTo>
                <a:lnTo>
                  <a:pt x="242" y="800"/>
                </a:lnTo>
                <a:lnTo>
                  <a:pt x="229" y="794"/>
                </a:lnTo>
                <a:lnTo>
                  <a:pt x="216" y="791"/>
                </a:lnTo>
                <a:lnTo>
                  <a:pt x="201" y="788"/>
                </a:lnTo>
                <a:lnTo>
                  <a:pt x="184" y="786"/>
                </a:lnTo>
                <a:lnTo>
                  <a:pt x="184" y="786"/>
                </a:lnTo>
                <a:lnTo>
                  <a:pt x="165" y="788"/>
                </a:lnTo>
                <a:lnTo>
                  <a:pt x="147" y="791"/>
                </a:lnTo>
                <a:lnTo>
                  <a:pt x="129" y="797"/>
                </a:lnTo>
                <a:lnTo>
                  <a:pt x="112" y="804"/>
                </a:lnTo>
                <a:lnTo>
                  <a:pt x="96" y="815"/>
                </a:lnTo>
                <a:lnTo>
                  <a:pt x="81" y="825"/>
                </a:lnTo>
                <a:lnTo>
                  <a:pt x="66" y="839"/>
                </a:lnTo>
                <a:lnTo>
                  <a:pt x="54" y="854"/>
                </a:lnTo>
                <a:lnTo>
                  <a:pt x="42" y="870"/>
                </a:lnTo>
                <a:lnTo>
                  <a:pt x="32" y="888"/>
                </a:lnTo>
                <a:lnTo>
                  <a:pt x="21" y="907"/>
                </a:lnTo>
                <a:lnTo>
                  <a:pt x="14" y="927"/>
                </a:lnTo>
                <a:lnTo>
                  <a:pt x="8" y="948"/>
                </a:lnTo>
                <a:lnTo>
                  <a:pt x="3" y="970"/>
                </a:lnTo>
                <a:lnTo>
                  <a:pt x="0" y="993"/>
                </a:lnTo>
                <a:lnTo>
                  <a:pt x="0" y="1016"/>
                </a:lnTo>
                <a:lnTo>
                  <a:pt x="0" y="1016"/>
                </a:lnTo>
                <a:lnTo>
                  <a:pt x="0" y="1039"/>
                </a:lnTo>
                <a:lnTo>
                  <a:pt x="3" y="1063"/>
                </a:lnTo>
                <a:lnTo>
                  <a:pt x="8" y="1084"/>
                </a:lnTo>
                <a:lnTo>
                  <a:pt x="14" y="1105"/>
                </a:lnTo>
                <a:lnTo>
                  <a:pt x="21" y="1126"/>
                </a:lnTo>
                <a:lnTo>
                  <a:pt x="32" y="1145"/>
                </a:lnTo>
                <a:lnTo>
                  <a:pt x="42" y="1161"/>
                </a:lnTo>
                <a:lnTo>
                  <a:pt x="54" y="1178"/>
                </a:lnTo>
                <a:lnTo>
                  <a:pt x="66" y="1193"/>
                </a:lnTo>
                <a:lnTo>
                  <a:pt x="81" y="1206"/>
                </a:lnTo>
                <a:lnTo>
                  <a:pt x="96" y="1218"/>
                </a:lnTo>
                <a:lnTo>
                  <a:pt x="112" y="1227"/>
                </a:lnTo>
                <a:lnTo>
                  <a:pt x="129" y="1235"/>
                </a:lnTo>
                <a:lnTo>
                  <a:pt x="147" y="1241"/>
                </a:lnTo>
                <a:lnTo>
                  <a:pt x="165" y="1244"/>
                </a:lnTo>
                <a:lnTo>
                  <a:pt x="184" y="1245"/>
                </a:lnTo>
                <a:lnTo>
                  <a:pt x="184" y="1245"/>
                </a:lnTo>
                <a:lnTo>
                  <a:pt x="201" y="1245"/>
                </a:lnTo>
                <a:lnTo>
                  <a:pt x="216" y="1242"/>
                </a:lnTo>
                <a:lnTo>
                  <a:pt x="229" y="1238"/>
                </a:lnTo>
                <a:lnTo>
                  <a:pt x="242" y="1233"/>
                </a:lnTo>
                <a:lnTo>
                  <a:pt x="254" y="1227"/>
                </a:lnTo>
                <a:lnTo>
                  <a:pt x="265" y="1220"/>
                </a:lnTo>
                <a:lnTo>
                  <a:pt x="274" y="1212"/>
                </a:lnTo>
                <a:lnTo>
                  <a:pt x="283" y="1205"/>
                </a:lnTo>
                <a:lnTo>
                  <a:pt x="296" y="1190"/>
                </a:lnTo>
                <a:lnTo>
                  <a:pt x="305" y="1178"/>
                </a:lnTo>
                <a:lnTo>
                  <a:pt x="313" y="1164"/>
                </a:lnTo>
                <a:lnTo>
                  <a:pt x="313" y="1164"/>
                </a:lnTo>
                <a:lnTo>
                  <a:pt x="319" y="1155"/>
                </a:lnTo>
                <a:lnTo>
                  <a:pt x="325" y="1147"/>
                </a:lnTo>
                <a:lnTo>
                  <a:pt x="331" y="1139"/>
                </a:lnTo>
                <a:lnTo>
                  <a:pt x="338" y="1133"/>
                </a:lnTo>
                <a:lnTo>
                  <a:pt x="344" y="1129"/>
                </a:lnTo>
                <a:lnTo>
                  <a:pt x="352" y="1126"/>
                </a:lnTo>
                <a:lnTo>
                  <a:pt x="358" y="1124"/>
                </a:lnTo>
                <a:lnTo>
                  <a:pt x="365" y="1124"/>
                </a:lnTo>
                <a:lnTo>
                  <a:pt x="371" y="1126"/>
                </a:lnTo>
                <a:lnTo>
                  <a:pt x="377" y="1129"/>
                </a:lnTo>
                <a:lnTo>
                  <a:pt x="382" y="1133"/>
                </a:lnTo>
                <a:lnTo>
                  <a:pt x="386" y="1139"/>
                </a:lnTo>
                <a:lnTo>
                  <a:pt x="389" y="1147"/>
                </a:lnTo>
                <a:lnTo>
                  <a:pt x="392" y="1155"/>
                </a:lnTo>
                <a:lnTo>
                  <a:pt x="393" y="1166"/>
                </a:lnTo>
                <a:lnTo>
                  <a:pt x="395" y="1176"/>
                </a:lnTo>
                <a:lnTo>
                  <a:pt x="395" y="1979"/>
                </a:lnTo>
                <a:lnTo>
                  <a:pt x="1256" y="1976"/>
                </a:lnTo>
                <a:lnTo>
                  <a:pt x="1256" y="1976"/>
                </a:lnTo>
                <a:lnTo>
                  <a:pt x="1266" y="1978"/>
                </a:lnTo>
                <a:lnTo>
                  <a:pt x="1277" y="1979"/>
                </a:lnTo>
                <a:lnTo>
                  <a:pt x="1286" y="1982"/>
                </a:lnTo>
                <a:lnTo>
                  <a:pt x="1292" y="1985"/>
                </a:lnTo>
                <a:lnTo>
                  <a:pt x="1298" y="1990"/>
                </a:lnTo>
                <a:lnTo>
                  <a:pt x="1302" y="1996"/>
                </a:lnTo>
                <a:lnTo>
                  <a:pt x="1305" y="2000"/>
                </a:lnTo>
                <a:lnTo>
                  <a:pt x="1307" y="2006"/>
                </a:lnTo>
                <a:lnTo>
                  <a:pt x="1307" y="2014"/>
                </a:lnTo>
                <a:lnTo>
                  <a:pt x="1305" y="2020"/>
                </a:lnTo>
                <a:lnTo>
                  <a:pt x="1302" y="2027"/>
                </a:lnTo>
                <a:lnTo>
                  <a:pt x="1298" y="2033"/>
                </a:lnTo>
                <a:lnTo>
                  <a:pt x="1292" y="2040"/>
                </a:lnTo>
                <a:lnTo>
                  <a:pt x="1284" y="2046"/>
                </a:lnTo>
                <a:lnTo>
                  <a:pt x="1275" y="2052"/>
                </a:lnTo>
                <a:lnTo>
                  <a:pt x="1265" y="2057"/>
                </a:lnTo>
                <a:lnTo>
                  <a:pt x="1265" y="2057"/>
                </a:lnTo>
                <a:lnTo>
                  <a:pt x="1253" y="2064"/>
                </a:lnTo>
                <a:lnTo>
                  <a:pt x="1239" y="2075"/>
                </a:lnTo>
                <a:lnTo>
                  <a:pt x="1225" y="2088"/>
                </a:lnTo>
                <a:lnTo>
                  <a:pt x="1217" y="2097"/>
                </a:lnTo>
                <a:lnTo>
                  <a:pt x="1211" y="2106"/>
                </a:lnTo>
                <a:lnTo>
                  <a:pt x="1204" y="2117"/>
                </a:lnTo>
                <a:lnTo>
                  <a:pt x="1198" y="2129"/>
                </a:lnTo>
                <a:lnTo>
                  <a:pt x="1193" y="2141"/>
                </a:lnTo>
                <a:lnTo>
                  <a:pt x="1189" y="2156"/>
                </a:lnTo>
                <a:lnTo>
                  <a:pt x="1186" y="2171"/>
                </a:lnTo>
                <a:lnTo>
                  <a:pt x="1186" y="2187"/>
                </a:lnTo>
                <a:lnTo>
                  <a:pt x="1186" y="2187"/>
                </a:lnTo>
                <a:lnTo>
                  <a:pt x="1186" y="2206"/>
                </a:lnTo>
                <a:lnTo>
                  <a:pt x="1190" y="2224"/>
                </a:lnTo>
                <a:lnTo>
                  <a:pt x="1196" y="2242"/>
                </a:lnTo>
                <a:lnTo>
                  <a:pt x="1204" y="2259"/>
                </a:lnTo>
                <a:lnTo>
                  <a:pt x="1213" y="2275"/>
                </a:lnTo>
                <a:lnTo>
                  <a:pt x="1225" y="2290"/>
                </a:lnTo>
                <a:lnTo>
                  <a:pt x="1238" y="2304"/>
                </a:lnTo>
                <a:lnTo>
                  <a:pt x="1253" y="2317"/>
                </a:lnTo>
                <a:lnTo>
                  <a:pt x="1268" y="2329"/>
                </a:lnTo>
                <a:lnTo>
                  <a:pt x="1286" y="2339"/>
                </a:lnTo>
                <a:lnTo>
                  <a:pt x="1305" y="2348"/>
                </a:lnTo>
                <a:lnTo>
                  <a:pt x="1325" y="2357"/>
                </a:lnTo>
                <a:lnTo>
                  <a:pt x="1346" y="2363"/>
                </a:lnTo>
                <a:lnTo>
                  <a:pt x="1368" y="2368"/>
                </a:lnTo>
                <a:lnTo>
                  <a:pt x="1390" y="2371"/>
                </a:lnTo>
                <a:lnTo>
                  <a:pt x="1414" y="2371"/>
                </a:lnTo>
                <a:lnTo>
                  <a:pt x="1414" y="2371"/>
                </a:lnTo>
                <a:lnTo>
                  <a:pt x="1438" y="2371"/>
                </a:lnTo>
                <a:lnTo>
                  <a:pt x="1461" y="2368"/>
                </a:lnTo>
                <a:lnTo>
                  <a:pt x="1483" y="2363"/>
                </a:lnTo>
                <a:lnTo>
                  <a:pt x="1504" y="2357"/>
                </a:lnTo>
                <a:lnTo>
                  <a:pt x="1523" y="2348"/>
                </a:lnTo>
                <a:lnTo>
                  <a:pt x="1543" y="2339"/>
                </a:lnTo>
                <a:lnTo>
                  <a:pt x="1561" y="2329"/>
                </a:lnTo>
                <a:lnTo>
                  <a:pt x="1577" y="2317"/>
                </a:lnTo>
                <a:lnTo>
                  <a:pt x="1591" y="2304"/>
                </a:lnTo>
                <a:lnTo>
                  <a:pt x="1604" y="2290"/>
                </a:lnTo>
                <a:lnTo>
                  <a:pt x="1616" y="2275"/>
                </a:lnTo>
                <a:lnTo>
                  <a:pt x="1625" y="2259"/>
                </a:lnTo>
                <a:lnTo>
                  <a:pt x="1634" y="2242"/>
                </a:lnTo>
                <a:lnTo>
                  <a:pt x="1639" y="2224"/>
                </a:lnTo>
                <a:lnTo>
                  <a:pt x="1643" y="2206"/>
                </a:lnTo>
                <a:lnTo>
                  <a:pt x="1645" y="2187"/>
                </a:lnTo>
                <a:lnTo>
                  <a:pt x="1645" y="2187"/>
                </a:lnTo>
                <a:lnTo>
                  <a:pt x="1643" y="2171"/>
                </a:lnTo>
                <a:lnTo>
                  <a:pt x="1640" y="2156"/>
                </a:lnTo>
                <a:lnTo>
                  <a:pt x="1637" y="2141"/>
                </a:lnTo>
                <a:lnTo>
                  <a:pt x="1631" y="2129"/>
                </a:lnTo>
                <a:lnTo>
                  <a:pt x="1625" y="2117"/>
                </a:lnTo>
                <a:lnTo>
                  <a:pt x="1619" y="2106"/>
                </a:lnTo>
                <a:lnTo>
                  <a:pt x="1612" y="2097"/>
                </a:lnTo>
                <a:lnTo>
                  <a:pt x="1604" y="2088"/>
                </a:lnTo>
                <a:lnTo>
                  <a:pt x="1589" y="2075"/>
                </a:lnTo>
                <a:lnTo>
                  <a:pt x="1576" y="2064"/>
                </a:lnTo>
                <a:lnTo>
                  <a:pt x="1564" y="2057"/>
                </a:lnTo>
                <a:lnTo>
                  <a:pt x="1564" y="2057"/>
                </a:lnTo>
                <a:lnTo>
                  <a:pt x="1553" y="2052"/>
                </a:lnTo>
                <a:lnTo>
                  <a:pt x="1544" y="2046"/>
                </a:lnTo>
                <a:lnTo>
                  <a:pt x="1537" y="2039"/>
                </a:lnTo>
                <a:lnTo>
                  <a:pt x="1531" y="2033"/>
                </a:lnTo>
                <a:lnTo>
                  <a:pt x="1526" y="2026"/>
                </a:lnTo>
                <a:lnTo>
                  <a:pt x="1523" y="2020"/>
                </a:lnTo>
                <a:lnTo>
                  <a:pt x="1522" y="2012"/>
                </a:lnTo>
                <a:lnTo>
                  <a:pt x="1522" y="2006"/>
                </a:lnTo>
                <a:lnTo>
                  <a:pt x="1523" y="2000"/>
                </a:lnTo>
                <a:lnTo>
                  <a:pt x="1526" y="1994"/>
                </a:lnTo>
                <a:lnTo>
                  <a:pt x="1531" y="1990"/>
                </a:lnTo>
                <a:lnTo>
                  <a:pt x="1537" y="1985"/>
                </a:lnTo>
                <a:lnTo>
                  <a:pt x="1544" y="1981"/>
                </a:lnTo>
                <a:lnTo>
                  <a:pt x="1553" y="1978"/>
                </a:lnTo>
                <a:lnTo>
                  <a:pt x="1564" y="1976"/>
                </a:lnTo>
                <a:lnTo>
                  <a:pt x="1576" y="1976"/>
                </a:lnTo>
                <a:lnTo>
                  <a:pt x="2377" y="1976"/>
                </a:lnTo>
                <a:lnTo>
                  <a:pt x="2377" y="1138"/>
                </a:lnTo>
                <a:lnTo>
                  <a:pt x="2377" y="1138"/>
                </a:lnTo>
                <a:lnTo>
                  <a:pt x="2370" y="1130"/>
                </a:lnTo>
                <a:lnTo>
                  <a:pt x="2362" y="1126"/>
                </a:lnTo>
                <a:lnTo>
                  <a:pt x="2353" y="1124"/>
                </a:lnTo>
                <a:lnTo>
                  <a:pt x="2343" y="1127"/>
                </a:lnTo>
                <a:lnTo>
                  <a:pt x="2334" y="1132"/>
                </a:lnTo>
                <a:lnTo>
                  <a:pt x="2323" y="1139"/>
                </a:lnTo>
                <a:lnTo>
                  <a:pt x="2314" y="1151"/>
                </a:lnTo>
                <a:lnTo>
                  <a:pt x="2305" y="1166"/>
                </a:lnTo>
                <a:lnTo>
                  <a:pt x="2305" y="1166"/>
                </a:lnTo>
                <a:lnTo>
                  <a:pt x="2298" y="1178"/>
                </a:lnTo>
                <a:lnTo>
                  <a:pt x="2289" y="1191"/>
                </a:lnTo>
                <a:lnTo>
                  <a:pt x="2275" y="1206"/>
                </a:lnTo>
                <a:lnTo>
                  <a:pt x="2266" y="1214"/>
                </a:lnTo>
                <a:lnTo>
                  <a:pt x="2257" y="1220"/>
                </a:lnTo>
                <a:lnTo>
                  <a:pt x="2247" y="1227"/>
                </a:lnTo>
                <a:lnTo>
                  <a:pt x="2235" y="1233"/>
                </a:lnTo>
                <a:lnTo>
                  <a:pt x="2222" y="1239"/>
                </a:lnTo>
                <a:lnTo>
                  <a:pt x="2208" y="1242"/>
                </a:lnTo>
                <a:lnTo>
                  <a:pt x="2193" y="1245"/>
                </a:lnTo>
                <a:lnTo>
                  <a:pt x="2177" y="1245"/>
                </a:lnTo>
                <a:lnTo>
                  <a:pt x="2177" y="1245"/>
                </a:lnTo>
                <a:lnTo>
                  <a:pt x="2157" y="1245"/>
                </a:lnTo>
                <a:lnTo>
                  <a:pt x="2139" y="1241"/>
                </a:lnTo>
                <a:lnTo>
                  <a:pt x="2121" y="1236"/>
                </a:lnTo>
                <a:lnTo>
                  <a:pt x="2105" y="1227"/>
                </a:lnTo>
                <a:lnTo>
                  <a:pt x="2089" y="1218"/>
                </a:lnTo>
                <a:lnTo>
                  <a:pt x="2074" y="1206"/>
                </a:lnTo>
                <a:lnTo>
                  <a:pt x="2060" y="1193"/>
                </a:lnTo>
                <a:lnTo>
                  <a:pt x="2047" y="1179"/>
                </a:lnTo>
                <a:lnTo>
                  <a:pt x="2035" y="1163"/>
                </a:lnTo>
                <a:lnTo>
                  <a:pt x="2024" y="1145"/>
                </a:lnTo>
                <a:lnTo>
                  <a:pt x="2015" y="1126"/>
                </a:lnTo>
                <a:lnTo>
                  <a:pt x="2006" y="1106"/>
                </a:lnTo>
                <a:lnTo>
                  <a:pt x="2000" y="1085"/>
                </a:lnTo>
                <a:lnTo>
                  <a:pt x="1996" y="1063"/>
                </a:lnTo>
                <a:lnTo>
                  <a:pt x="1993" y="1040"/>
                </a:lnTo>
                <a:lnTo>
                  <a:pt x="1993" y="1016"/>
                </a:lnTo>
                <a:lnTo>
                  <a:pt x="1993" y="1016"/>
                </a:lnTo>
                <a:lnTo>
                  <a:pt x="1993" y="993"/>
                </a:lnTo>
                <a:lnTo>
                  <a:pt x="1996" y="970"/>
                </a:lnTo>
                <a:lnTo>
                  <a:pt x="2000" y="948"/>
                </a:lnTo>
                <a:lnTo>
                  <a:pt x="2006" y="927"/>
                </a:lnTo>
                <a:lnTo>
                  <a:pt x="2015" y="907"/>
                </a:lnTo>
                <a:lnTo>
                  <a:pt x="2024" y="888"/>
                </a:lnTo>
                <a:lnTo>
                  <a:pt x="2035" y="870"/>
                </a:lnTo>
                <a:lnTo>
                  <a:pt x="2047" y="855"/>
                </a:lnTo>
                <a:lnTo>
                  <a:pt x="2060" y="840"/>
                </a:lnTo>
                <a:lnTo>
                  <a:pt x="2074" y="827"/>
                </a:lnTo>
                <a:lnTo>
                  <a:pt x="2089" y="815"/>
                </a:lnTo>
                <a:lnTo>
                  <a:pt x="2105" y="806"/>
                </a:lnTo>
                <a:lnTo>
                  <a:pt x="2121" y="797"/>
                </a:lnTo>
                <a:lnTo>
                  <a:pt x="2139" y="792"/>
                </a:lnTo>
                <a:lnTo>
                  <a:pt x="2157" y="788"/>
                </a:lnTo>
                <a:lnTo>
                  <a:pt x="2177" y="788"/>
                </a:lnTo>
                <a:lnTo>
                  <a:pt x="2177" y="788"/>
                </a:lnTo>
                <a:close/>
              </a:path>
            </a:pathLst>
          </a:custGeom>
          <a:solidFill>
            <a:srgbClr val="77933C"/>
          </a:solidFill>
          <a:ln w="28575">
            <a:solidFill>
              <a:schemeClr val="bg1">
                <a:lumMod val="50000"/>
              </a:schemeClr>
            </a:solidFill>
            <a:prstDash val="solid"/>
            <a:round/>
            <a:headEnd/>
            <a:tailEnd/>
          </a:ln>
        </p:spPr>
        <p:txBody>
          <a:bodyPr lIns="91440" tIns="45720" rIns="91440" bIns="36000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Arial"/>
              </a:rPr>
              <a:t>	Nursery record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Arial"/>
              </a:rPr>
              <a:t>	significant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Arial"/>
              </a:rPr>
              <a:t>	amount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Arial"/>
              </a:rPr>
              <a:t>	bruising noticed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Arial"/>
              </a:rPr>
              <a:t>	to shins</a:t>
            </a:r>
            <a:endParaRPr kumimoji="0" lang="en-GB" sz="1800" b="0" i="0" u="none" strike="noStrike" kern="1200" cap="none" spc="0" normalizeH="0" baseline="0" noProof="0">
              <a:ln>
                <a:noFill/>
              </a:ln>
              <a:solidFill>
                <a:prstClr val="black"/>
              </a:solidFill>
              <a:effectLst/>
              <a:uLnTx/>
              <a:uFillTx/>
              <a:latin typeface="Calibri"/>
              <a:ea typeface="Calibri"/>
              <a:cs typeface="Arial" charset="0"/>
            </a:endParaRPr>
          </a:p>
        </p:txBody>
      </p:sp>
      <p:sp>
        <p:nvSpPr>
          <p:cNvPr id="6" name="Freeform 12">
            <a:extLst>
              <a:ext uri="{FF2B5EF4-FFF2-40B4-BE49-F238E27FC236}">
                <a16:creationId xmlns:a16="http://schemas.microsoft.com/office/drawing/2014/main" id="{5625C5CD-7E40-1D45-7AEC-8A5EA005FA66}"/>
              </a:ext>
            </a:extLst>
          </p:cNvPr>
          <p:cNvSpPr>
            <a:spLocks/>
          </p:cNvSpPr>
          <p:nvPr/>
        </p:nvSpPr>
        <p:spPr bwMode="auto">
          <a:xfrm>
            <a:off x="8207234" y="564391"/>
            <a:ext cx="3192006" cy="1963057"/>
          </a:xfrm>
          <a:custGeom>
            <a:avLst/>
            <a:gdLst>
              <a:gd name="T0" fmla="*/ 1586 w 2377"/>
              <a:gd name="T1" fmla="*/ 1797 h 1975"/>
              <a:gd name="T2" fmla="*/ 1564 w 2377"/>
              <a:gd name="T3" fmla="*/ 1845 h 1975"/>
              <a:gd name="T4" fmla="*/ 1522 w 2377"/>
              <a:gd name="T5" fmla="*/ 1886 h 1975"/>
              <a:gd name="T6" fmla="*/ 1489 w 2377"/>
              <a:gd name="T7" fmla="*/ 1906 h 1975"/>
              <a:gd name="T8" fmla="*/ 1470 w 2377"/>
              <a:gd name="T9" fmla="*/ 1933 h 1975"/>
              <a:gd name="T10" fmla="*/ 1473 w 2377"/>
              <a:gd name="T11" fmla="*/ 1957 h 1975"/>
              <a:gd name="T12" fmla="*/ 1500 w 2377"/>
              <a:gd name="T13" fmla="*/ 1973 h 1975"/>
              <a:gd name="T14" fmla="*/ 2377 w 2377"/>
              <a:gd name="T15" fmla="*/ 0 h 1975"/>
              <a:gd name="T16" fmla="*/ 395 w 2377"/>
              <a:gd name="T17" fmla="*/ 855 h 1975"/>
              <a:gd name="T18" fmla="*/ 390 w 2377"/>
              <a:gd name="T19" fmla="*/ 886 h 1975"/>
              <a:gd name="T20" fmla="*/ 371 w 2377"/>
              <a:gd name="T21" fmla="*/ 907 h 1975"/>
              <a:gd name="T22" fmla="*/ 346 w 2377"/>
              <a:gd name="T23" fmla="*/ 904 h 1975"/>
              <a:gd name="T24" fmla="*/ 320 w 2377"/>
              <a:gd name="T25" fmla="*/ 877 h 1975"/>
              <a:gd name="T26" fmla="*/ 298 w 2377"/>
              <a:gd name="T27" fmla="*/ 842 h 1975"/>
              <a:gd name="T28" fmla="*/ 254 w 2377"/>
              <a:gd name="T29" fmla="*/ 806 h 1975"/>
              <a:gd name="T30" fmla="*/ 201 w 2377"/>
              <a:gd name="T31" fmla="*/ 788 h 1975"/>
              <a:gd name="T32" fmla="*/ 148 w 2377"/>
              <a:gd name="T33" fmla="*/ 792 h 1975"/>
              <a:gd name="T34" fmla="*/ 83 w 2377"/>
              <a:gd name="T35" fmla="*/ 827 h 1975"/>
              <a:gd name="T36" fmla="*/ 32 w 2377"/>
              <a:gd name="T37" fmla="*/ 888 h 1975"/>
              <a:gd name="T38" fmla="*/ 5 w 2377"/>
              <a:gd name="T39" fmla="*/ 970 h 1975"/>
              <a:gd name="T40" fmla="*/ 2 w 2377"/>
              <a:gd name="T41" fmla="*/ 1040 h 1975"/>
              <a:gd name="T42" fmla="*/ 23 w 2377"/>
              <a:gd name="T43" fmla="*/ 1126 h 1975"/>
              <a:gd name="T44" fmla="*/ 68 w 2377"/>
              <a:gd name="T45" fmla="*/ 1193 h 1975"/>
              <a:gd name="T46" fmla="*/ 130 w 2377"/>
              <a:gd name="T47" fmla="*/ 1236 h 1975"/>
              <a:gd name="T48" fmla="*/ 184 w 2377"/>
              <a:gd name="T49" fmla="*/ 1245 h 1975"/>
              <a:gd name="T50" fmla="*/ 243 w 2377"/>
              <a:gd name="T51" fmla="*/ 1233 h 1975"/>
              <a:gd name="T52" fmla="*/ 283 w 2377"/>
              <a:gd name="T53" fmla="*/ 1206 h 1975"/>
              <a:gd name="T54" fmla="*/ 314 w 2377"/>
              <a:gd name="T55" fmla="*/ 1166 h 1975"/>
              <a:gd name="T56" fmla="*/ 340 w 2377"/>
              <a:gd name="T57" fmla="*/ 1133 h 1975"/>
              <a:gd name="T58" fmla="*/ 365 w 2377"/>
              <a:gd name="T59" fmla="*/ 1124 h 1975"/>
              <a:gd name="T60" fmla="*/ 388 w 2377"/>
              <a:gd name="T61" fmla="*/ 1139 h 1975"/>
              <a:gd name="T62" fmla="*/ 395 w 2377"/>
              <a:gd name="T63" fmla="*/ 1178 h 1975"/>
              <a:gd name="T64" fmla="*/ 1199 w 2377"/>
              <a:gd name="T65" fmla="*/ 1975 h 1975"/>
              <a:gd name="T66" fmla="*/ 1229 w 2377"/>
              <a:gd name="T67" fmla="*/ 1970 h 1975"/>
              <a:gd name="T68" fmla="*/ 1250 w 2377"/>
              <a:gd name="T69" fmla="*/ 1951 h 1975"/>
              <a:gd name="T70" fmla="*/ 1247 w 2377"/>
              <a:gd name="T71" fmla="*/ 1925 h 1975"/>
              <a:gd name="T72" fmla="*/ 1222 w 2377"/>
              <a:gd name="T73" fmla="*/ 1900 h 1975"/>
              <a:gd name="T74" fmla="*/ 1186 w 2377"/>
              <a:gd name="T75" fmla="*/ 1878 h 1975"/>
              <a:gd name="T76" fmla="*/ 1150 w 2377"/>
              <a:gd name="T77" fmla="*/ 1834 h 1975"/>
              <a:gd name="T78" fmla="*/ 1132 w 2377"/>
              <a:gd name="T79" fmla="*/ 1780 h 1975"/>
              <a:gd name="T80" fmla="*/ 1135 w 2377"/>
              <a:gd name="T81" fmla="*/ 1728 h 1975"/>
              <a:gd name="T82" fmla="*/ 1169 w 2377"/>
              <a:gd name="T83" fmla="*/ 1662 h 1975"/>
              <a:gd name="T84" fmla="*/ 1232 w 2377"/>
              <a:gd name="T85" fmla="*/ 1611 h 1975"/>
              <a:gd name="T86" fmla="*/ 1314 w 2377"/>
              <a:gd name="T87" fmla="*/ 1585 h 1975"/>
              <a:gd name="T88" fmla="*/ 1383 w 2377"/>
              <a:gd name="T89" fmla="*/ 1582 h 1975"/>
              <a:gd name="T90" fmla="*/ 1470 w 2377"/>
              <a:gd name="T91" fmla="*/ 1602 h 1975"/>
              <a:gd name="T92" fmla="*/ 1537 w 2377"/>
              <a:gd name="T93" fmla="*/ 1647 h 1975"/>
              <a:gd name="T94" fmla="*/ 1579 w 2377"/>
              <a:gd name="T95" fmla="*/ 1710 h 1975"/>
              <a:gd name="T96" fmla="*/ 1589 w 2377"/>
              <a:gd name="T97" fmla="*/ 1764 h 1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77" h="1975">
                <a:moveTo>
                  <a:pt x="1589" y="1764"/>
                </a:moveTo>
                <a:lnTo>
                  <a:pt x="1589" y="1764"/>
                </a:lnTo>
                <a:lnTo>
                  <a:pt x="1588" y="1780"/>
                </a:lnTo>
                <a:lnTo>
                  <a:pt x="1586" y="1797"/>
                </a:lnTo>
                <a:lnTo>
                  <a:pt x="1582" y="1810"/>
                </a:lnTo>
                <a:lnTo>
                  <a:pt x="1577" y="1822"/>
                </a:lnTo>
                <a:lnTo>
                  <a:pt x="1571" y="1834"/>
                </a:lnTo>
                <a:lnTo>
                  <a:pt x="1564" y="1845"/>
                </a:lnTo>
                <a:lnTo>
                  <a:pt x="1556" y="1855"/>
                </a:lnTo>
                <a:lnTo>
                  <a:pt x="1549" y="1863"/>
                </a:lnTo>
                <a:lnTo>
                  <a:pt x="1534" y="1878"/>
                </a:lnTo>
                <a:lnTo>
                  <a:pt x="1522" y="1886"/>
                </a:lnTo>
                <a:lnTo>
                  <a:pt x="1509" y="1894"/>
                </a:lnTo>
                <a:lnTo>
                  <a:pt x="1509" y="1894"/>
                </a:lnTo>
                <a:lnTo>
                  <a:pt x="1498" y="1900"/>
                </a:lnTo>
                <a:lnTo>
                  <a:pt x="1489" y="1906"/>
                </a:lnTo>
                <a:lnTo>
                  <a:pt x="1483" y="1912"/>
                </a:lnTo>
                <a:lnTo>
                  <a:pt x="1477" y="1919"/>
                </a:lnTo>
                <a:lnTo>
                  <a:pt x="1473" y="1925"/>
                </a:lnTo>
                <a:lnTo>
                  <a:pt x="1470" y="1933"/>
                </a:lnTo>
                <a:lnTo>
                  <a:pt x="1468" y="1939"/>
                </a:lnTo>
                <a:lnTo>
                  <a:pt x="1468" y="1945"/>
                </a:lnTo>
                <a:lnTo>
                  <a:pt x="1470" y="1951"/>
                </a:lnTo>
                <a:lnTo>
                  <a:pt x="1473" y="1957"/>
                </a:lnTo>
                <a:lnTo>
                  <a:pt x="1477" y="1963"/>
                </a:lnTo>
                <a:lnTo>
                  <a:pt x="1483" y="1967"/>
                </a:lnTo>
                <a:lnTo>
                  <a:pt x="1491" y="1970"/>
                </a:lnTo>
                <a:lnTo>
                  <a:pt x="1500" y="1973"/>
                </a:lnTo>
                <a:lnTo>
                  <a:pt x="1509" y="1975"/>
                </a:lnTo>
                <a:lnTo>
                  <a:pt x="1521" y="1975"/>
                </a:lnTo>
                <a:lnTo>
                  <a:pt x="2377" y="1975"/>
                </a:lnTo>
                <a:lnTo>
                  <a:pt x="2377" y="0"/>
                </a:lnTo>
                <a:lnTo>
                  <a:pt x="398" y="0"/>
                </a:lnTo>
                <a:lnTo>
                  <a:pt x="398" y="454"/>
                </a:lnTo>
                <a:lnTo>
                  <a:pt x="395" y="454"/>
                </a:lnTo>
                <a:lnTo>
                  <a:pt x="395" y="855"/>
                </a:lnTo>
                <a:lnTo>
                  <a:pt x="395" y="855"/>
                </a:lnTo>
                <a:lnTo>
                  <a:pt x="395" y="867"/>
                </a:lnTo>
                <a:lnTo>
                  <a:pt x="393" y="877"/>
                </a:lnTo>
                <a:lnTo>
                  <a:pt x="390" y="886"/>
                </a:lnTo>
                <a:lnTo>
                  <a:pt x="388" y="894"/>
                </a:lnTo>
                <a:lnTo>
                  <a:pt x="383" y="900"/>
                </a:lnTo>
                <a:lnTo>
                  <a:pt x="377" y="904"/>
                </a:lnTo>
                <a:lnTo>
                  <a:pt x="371" y="907"/>
                </a:lnTo>
                <a:lnTo>
                  <a:pt x="365" y="909"/>
                </a:lnTo>
                <a:lnTo>
                  <a:pt x="359" y="909"/>
                </a:lnTo>
                <a:lnTo>
                  <a:pt x="353" y="907"/>
                </a:lnTo>
                <a:lnTo>
                  <a:pt x="346" y="904"/>
                </a:lnTo>
                <a:lnTo>
                  <a:pt x="340" y="900"/>
                </a:lnTo>
                <a:lnTo>
                  <a:pt x="332" y="894"/>
                </a:lnTo>
                <a:lnTo>
                  <a:pt x="326" y="886"/>
                </a:lnTo>
                <a:lnTo>
                  <a:pt x="320" y="877"/>
                </a:lnTo>
                <a:lnTo>
                  <a:pt x="314" y="867"/>
                </a:lnTo>
                <a:lnTo>
                  <a:pt x="314" y="867"/>
                </a:lnTo>
                <a:lnTo>
                  <a:pt x="307" y="855"/>
                </a:lnTo>
                <a:lnTo>
                  <a:pt x="298" y="842"/>
                </a:lnTo>
                <a:lnTo>
                  <a:pt x="283" y="827"/>
                </a:lnTo>
                <a:lnTo>
                  <a:pt x="275" y="819"/>
                </a:lnTo>
                <a:lnTo>
                  <a:pt x="265" y="813"/>
                </a:lnTo>
                <a:lnTo>
                  <a:pt x="254" y="806"/>
                </a:lnTo>
                <a:lnTo>
                  <a:pt x="243" y="800"/>
                </a:lnTo>
                <a:lnTo>
                  <a:pt x="231" y="795"/>
                </a:lnTo>
                <a:lnTo>
                  <a:pt x="217" y="791"/>
                </a:lnTo>
                <a:lnTo>
                  <a:pt x="201" y="788"/>
                </a:lnTo>
                <a:lnTo>
                  <a:pt x="184" y="788"/>
                </a:lnTo>
                <a:lnTo>
                  <a:pt x="184" y="788"/>
                </a:lnTo>
                <a:lnTo>
                  <a:pt x="166" y="788"/>
                </a:lnTo>
                <a:lnTo>
                  <a:pt x="148" y="792"/>
                </a:lnTo>
                <a:lnTo>
                  <a:pt x="130" y="797"/>
                </a:lnTo>
                <a:lnTo>
                  <a:pt x="112" y="806"/>
                </a:lnTo>
                <a:lnTo>
                  <a:pt x="98" y="815"/>
                </a:lnTo>
                <a:lnTo>
                  <a:pt x="83" y="827"/>
                </a:lnTo>
                <a:lnTo>
                  <a:pt x="68" y="840"/>
                </a:lnTo>
                <a:lnTo>
                  <a:pt x="54" y="855"/>
                </a:lnTo>
                <a:lnTo>
                  <a:pt x="42" y="870"/>
                </a:lnTo>
                <a:lnTo>
                  <a:pt x="32" y="888"/>
                </a:lnTo>
                <a:lnTo>
                  <a:pt x="23" y="907"/>
                </a:lnTo>
                <a:lnTo>
                  <a:pt x="15" y="927"/>
                </a:lnTo>
                <a:lnTo>
                  <a:pt x="9" y="948"/>
                </a:lnTo>
                <a:lnTo>
                  <a:pt x="5" y="970"/>
                </a:lnTo>
                <a:lnTo>
                  <a:pt x="2" y="993"/>
                </a:lnTo>
                <a:lnTo>
                  <a:pt x="0" y="1016"/>
                </a:lnTo>
                <a:lnTo>
                  <a:pt x="0" y="1016"/>
                </a:lnTo>
                <a:lnTo>
                  <a:pt x="2" y="1040"/>
                </a:lnTo>
                <a:lnTo>
                  <a:pt x="5" y="1063"/>
                </a:lnTo>
                <a:lnTo>
                  <a:pt x="9" y="1085"/>
                </a:lnTo>
                <a:lnTo>
                  <a:pt x="15" y="1106"/>
                </a:lnTo>
                <a:lnTo>
                  <a:pt x="23" y="1126"/>
                </a:lnTo>
                <a:lnTo>
                  <a:pt x="32" y="1145"/>
                </a:lnTo>
                <a:lnTo>
                  <a:pt x="42" y="1163"/>
                </a:lnTo>
                <a:lnTo>
                  <a:pt x="54" y="1179"/>
                </a:lnTo>
                <a:lnTo>
                  <a:pt x="68" y="1193"/>
                </a:lnTo>
                <a:lnTo>
                  <a:pt x="83" y="1206"/>
                </a:lnTo>
                <a:lnTo>
                  <a:pt x="98" y="1218"/>
                </a:lnTo>
                <a:lnTo>
                  <a:pt x="112" y="1227"/>
                </a:lnTo>
                <a:lnTo>
                  <a:pt x="130" y="1236"/>
                </a:lnTo>
                <a:lnTo>
                  <a:pt x="148" y="1241"/>
                </a:lnTo>
                <a:lnTo>
                  <a:pt x="166" y="1245"/>
                </a:lnTo>
                <a:lnTo>
                  <a:pt x="184" y="1245"/>
                </a:lnTo>
                <a:lnTo>
                  <a:pt x="184" y="1245"/>
                </a:lnTo>
                <a:lnTo>
                  <a:pt x="201" y="1245"/>
                </a:lnTo>
                <a:lnTo>
                  <a:pt x="217" y="1242"/>
                </a:lnTo>
                <a:lnTo>
                  <a:pt x="231" y="1239"/>
                </a:lnTo>
                <a:lnTo>
                  <a:pt x="243" y="1233"/>
                </a:lnTo>
                <a:lnTo>
                  <a:pt x="254" y="1227"/>
                </a:lnTo>
                <a:lnTo>
                  <a:pt x="265" y="1220"/>
                </a:lnTo>
                <a:lnTo>
                  <a:pt x="275" y="1214"/>
                </a:lnTo>
                <a:lnTo>
                  <a:pt x="283" y="1206"/>
                </a:lnTo>
                <a:lnTo>
                  <a:pt x="298" y="1191"/>
                </a:lnTo>
                <a:lnTo>
                  <a:pt x="307" y="1178"/>
                </a:lnTo>
                <a:lnTo>
                  <a:pt x="314" y="1166"/>
                </a:lnTo>
                <a:lnTo>
                  <a:pt x="314" y="1166"/>
                </a:lnTo>
                <a:lnTo>
                  <a:pt x="320" y="1155"/>
                </a:lnTo>
                <a:lnTo>
                  <a:pt x="326" y="1147"/>
                </a:lnTo>
                <a:lnTo>
                  <a:pt x="332" y="1139"/>
                </a:lnTo>
                <a:lnTo>
                  <a:pt x="340" y="1133"/>
                </a:lnTo>
                <a:lnTo>
                  <a:pt x="346" y="1129"/>
                </a:lnTo>
                <a:lnTo>
                  <a:pt x="353" y="1126"/>
                </a:lnTo>
                <a:lnTo>
                  <a:pt x="359" y="1124"/>
                </a:lnTo>
                <a:lnTo>
                  <a:pt x="365" y="1124"/>
                </a:lnTo>
                <a:lnTo>
                  <a:pt x="371" y="1126"/>
                </a:lnTo>
                <a:lnTo>
                  <a:pt x="377" y="1129"/>
                </a:lnTo>
                <a:lnTo>
                  <a:pt x="383" y="1133"/>
                </a:lnTo>
                <a:lnTo>
                  <a:pt x="388" y="1139"/>
                </a:lnTo>
                <a:lnTo>
                  <a:pt x="390" y="1147"/>
                </a:lnTo>
                <a:lnTo>
                  <a:pt x="393" y="1155"/>
                </a:lnTo>
                <a:lnTo>
                  <a:pt x="395" y="1166"/>
                </a:lnTo>
                <a:lnTo>
                  <a:pt x="395" y="1178"/>
                </a:lnTo>
                <a:lnTo>
                  <a:pt x="395" y="1429"/>
                </a:lnTo>
                <a:lnTo>
                  <a:pt x="398" y="1429"/>
                </a:lnTo>
                <a:lnTo>
                  <a:pt x="398" y="1975"/>
                </a:lnTo>
                <a:lnTo>
                  <a:pt x="1199" y="1975"/>
                </a:lnTo>
                <a:lnTo>
                  <a:pt x="1199" y="1975"/>
                </a:lnTo>
                <a:lnTo>
                  <a:pt x="1211" y="1975"/>
                </a:lnTo>
                <a:lnTo>
                  <a:pt x="1220" y="1973"/>
                </a:lnTo>
                <a:lnTo>
                  <a:pt x="1229" y="1970"/>
                </a:lnTo>
                <a:lnTo>
                  <a:pt x="1237" y="1967"/>
                </a:lnTo>
                <a:lnTo>
                  <a:pt x="1242" y="1963"/>
                </a:lnTo>
                <a:lnTo>
                  <a:pt x="1247" y="1957"/>
                </a:lnTo>
                <a:lnTo>
                  <a:pt x="1250" y="1951"/>
                </a:lnTo>
                <a:lnTo>
                  <a:pt x="1251" y="1945"/>
                </a:lnTo>
                <a:lnTo>
                  <a:pt x="1251" y="1939"/>
                </a:lnTo>
                <a:lnTo>
                  <a:pt x="1250" y="1933"/>
                </a:lnTo>
                <a:lnTo>
                  <a:pt x="1247" y="1925"/>
                </a:lnTo>
                <a:lnTo>
                  <a:pt x="1242" y="1919"/>
                </a:lnTo>
                <a:lnTo>
                  <a:pt x="1238" y="1912"/>
                </a:lnTo>
                <a:lnTo>
                  <a:pt x="1231" y="1906"/>
                </a:lnTo>
                <a:lnTo>
                  <a:pt x="1222" y="1900"/>
                </a:lnTo>
                <a:lnTo>
                  <a:pt x="1211" y="1894"/>
                </a:lnTo>
                <a:lnTo>
                  <a:pt x="1211" y="1894"/>
                </a:lnTo>
                <a:lnTo>
                  <a:pt x="1198" y="1886"/>
                </a:lnTo>
                <a:lnTo>
                  <a:pt x="1186" y="1878"/>
                </a:lnTo>
                <a:lnTo>
                  <a:pt x="1171" y="1863"/>
                </a:lnTo>
                <a:lnTo>
                  <a:pt x="1163" y="1855"/>
                </a:lnTo>
                <a:lnTo>
                  <a:pt x="1156" y="1845"/>
                </a:lnTo>
                <a:lnTo>
                  <a:pt x="1150" y="1834"/>
                </a:lnTo>
                <a:lnTo>
                  <a:pt x="1142" y="1822"/>
                </a:lnTo>
                <a:lnTo>
                  <a:pt x="1138" y="1810"/>
                </a:lnTo>
                <a:lnTo>
                  <a:pt x="1133" y="1797"/>
                </a:lnTo>
                <a:lnTo>
                  <a:pt x="1132" y="1780"/>
                </a:lnTo>
                <a:lnTo>
                  <a:pt x="1130" y="1764"/>
                </a:lnTo>
                <a:lnTo>
                  <a:pt x="1130" y="1764"/>
                </a:lnTo>
                <a:lnTo>
                  <a:pt x="1132" y="1746"/>
                </a:lnTo>
                <a:lnTo>
                  <a:pt x="1135" y="1728"/>
                </a:lnTo>
                <a:lnTo>
                  <a:pt x="1141" y="1710"/>
                </a:lnTo>
                <a:lnTo>
                  <a:pt x="1148" y="1692"/>
                </a:lnTo>
                <a:lnTo>
                  <a:pt x="1159" y="1677"/>
                </a:lnTo>
                <a:lnTo>
                  <a:pt x="1169" y="1662"/>
                </a:lnTo>
                <a:lnTo>
                  <a:pt x="1183" y="1647"/>
                </a:lnTo>
                <a:lnTo>
                  <a:pt x="1198" y="1634"/>
                </a:lnTo>
                <a:lnTo>
                  <a:pt x="1214" y="1622"/>
                </a:lnTo>
                <a:lnTo>
                  <a:pt x="1232" y="1611"/>
                </a:lnTo>
                <a:lnTo>
                  <a:pt x="1250" y="1602"/>
                </a:lnTo>
                <a:lnTo>
                  <a:pt x="1271" y="1595"/>
                </a:lnTo>
                <a:lnTo>
                  <a:pt x="1292" y="1589"/>
                </a:lnTo>
                <a:lnTo>
                  <a:pt x="1314" y="1585"/>
                </a:lnTo>
                <a:lnTo>
                  <a:pt x="1337" y="1582"/>
                </a:lnTo>
                <a:lnTo>
                  <a:pt x="1361" y="1580"/>
                </a:lnTo>
                <a:lnTo>
                  <a:pt x="1361" y="1580"/>
                </a:lnTo>
                <a:lnTo>
                  <a:pt x="1383" y="1582"/>
                </a:lnTo>
                <a:lnTo>
                  <a:pt x="1405" y="1585"/>
                </a:lnTo>
                <a:lnTo>
                  <a:pt x="1428" y="1589"/>
                </a:lnTo>
                <a:lnTo>
                  <a:pt x="1449" y="1595"/>
                </a:lnTo>
                <a:lnTo>
                  <a:pt x="1470" y="1602"/>
                </a:lnTo>
                <a:lnTo>
                  <a:pt x="1488" y="1611"/>
                </a:lnTo>
                <a:lnTo>
                  <a:pt x="1506" y="1622"/>
                </a:lnTo>
                <a:lnTo>
                  <a:pt x="1522" y="1634"/>
                </a:lnTo>
                <a:lnTo>
                  <a:pt x="1537" y="1647"/>
                </a:lnTo>
                <a:lnTo>
                  <a:pt x="1550" y="1662"/>
                </a:lnTo>
                <a:lnTo>
                  <a:pt x="1561" y="1677"/>
                </a:lnTo>
                <a:lnTo>
                  <a:pt x="1571" y="1692"/>
                </a:lnTo>
                <a:lnTo>
                  <a:pt x="1579" y="1710"/>
                </a:lnTo>
                <a:lnTo>
                  <a:pt x="1585" y="1728"/>
                </a:lnTo>
                <a:lnTo>
                  <a:pt x="1588" y="1746"/>
                </a:lnTo>
                <a:lnTo>
                  <a:pt x="1589" y="1764"/>
                </a:lnTo>
                <a:lnTo>
                  <a:pt x="1589" y="1764"/>
                </a:lnTo>
                <a:close/>
              </a:path>
            </a:pathLst>
          </a:custGeom>
          <a:solidFill>
            <a:schemeClr val="accent3">
              <a:lumMod val="75000"/>
            </a:schemeClr>
          </a:solidFill>
          <a:ln w="28575">
            <a:solidFill>
              <a:schemeClr val="bg1">
                <a:lumMod val="50000"/>
              </a:schemeClr>
            </a:solidFill>
            <a:prstDash val="solid"/>
            <a:round/>
            <a:headEnd/>
            <a:tailEnd/>
          </a:ln>
        </p:spPr>
        <p:txBody>
          <a:bodyPr lIns="91440" tIns="45720" rIns="91440" bIns="36000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Calibri"/>
                <a:cs typeface="Calibri"/>
              </a:rPr>
              <a:t>	Nursery concerned 	about soiled clothing 	and full nappies 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Calibri"/>
                <a:cs typeface="Calibri"/>
              </a:rPr>
              <a:t>	arrival in the	mornings.            </a:t>
            </a:r>
            <a:endParaRPr kumimoji="0" lang="en-US"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8" name="Freeform 13">
            <a:extLst>
              <a:ext uri="{FF2B5EF4-FFF2-40B4-BE49-F238E27FC236}">
                <a16:creationId xmlns:a16="http://schemas.microsoft.com/office/drawing/2014/main" id="{C5C9DB82-768E-A48E-CDA3-D75DC722788B}"/>
              </a:ext>
            </a:extLst>
          </p:cNvPr>
          <p:cNvSpPr>
            <a:spLocks/>
          </p:cNvSpPr>
          <p:nvPr/>
        </p:nvSpPr>
        <p:spPr bwMode="auto">
          <a:xfrm>
            <a:off x="8704751" y="4110766"/>
            <a:ext cx="2655082" cy="2360437"/>
          </a:xfrm>
          <a:custGeom>
            <a:avLst/>
            <a:gdLst>
              <a:gd name="T0" fmla="*/ 179 w 1976"/>
              <a:gd name="T1" fmla="*/ 1584 h 2375"/>
              <a:gd name="T2" fmla="*/ 130 w 1976"/>
              <a:gd name="T3" fmla="*/ 1563 h 2375"/>
              <a:gd name="T4" fmla="*/ 88 w 1976"/>
              <a:gd name="T5" fmla="*/ 1520 h 2375"/>
              <a:gd name="T6" fmla="*/ 70 w 1976"/>
              <a:gd name="T7" fmla="*/ 1489 h 2375"/>
              <a:gd name="T8" fmla="*/ 43 w 1976"/>
              <a:gd name="T9" fmla="*/ 1468 h 2375"/>
              <a:gd name="T10" fmla="*/ 18 w 1976"/>
              <a:gd name="T11" fmla="*/ 1472 h 2375"/>
              <a:gd name="T12" fmla="*/ 1 w 1976"/>
              <a:gd name="T13" fmla="*/ 1498 h 2375"/>
              <a:gd name="T14" fmla="*/ 1976 w 1976"/>
              <a:gd name="T15" fmla="*/ 2375 h 2375"/>
              <a:gd name="T16" fmla="*/ 1120 w 1976"/>
              <a:gd name="T17" fmla="*/ 394 h 2375"/>
              <a:gd name="T18" fmla="*/ 1088 w 1976"/>
              <a:gd name="T19" fmla="*/ 390 h 2375"/>
              <a:gd name="T20" fmla="*/ 1069 w 1976"/>
              <a:gd name="T21" fmla="*/ 370 h 2375"/>
              <a:gd name="T22" fmla="*/ 1070 w 1976"/>
              <a:gd name="T23" fmla="*/ 345 h 2375"/>
              <a:gd name="T24" fmla="*/ 1097 w 1976"/>
              <a:gd name="T25" fmla="*/ 318 h 2375"/>
              <a:gd name="T26" fmla="*/ 1133 w 1976"/>
              <a:gd name="T27" fmla="*/ 296 h 2375"/>
              <a:gd name="T28" fmla="*/ 1169 w 1976"/>
              <a:gd name="T29" fmla="*/ 254 h 2375"/>
              <a:gd name="T30" fmla="*/ 1187 w 1976"/>
              <a:gd name="T31" fmla="*/ 200 h 2375"/>
              <a:gd name="T32" fmla="*/ 1184 w 1976"/>
              <a:gd name="T33" fmla="*/ 146 h 2375"/>
              <a:gd name="T34" fmla="*/ 1149 w 1976"/>
              <a:gd name="T35" fmla="*/ 80 h 2375"/>
              <a:gd name="T36" fmla="*/ 1087 w 1976"/>
              <a:gd name="T37" fmla="*/ 31 h 2375"/>
              <a:gd name="T38" fmla="*/ 1004 w 1976"/>
              <a:gd name="T39" fmla="*/ 3 h 2375"/>
              <a:gd name="T40" fmla="*/ 936 w 1976"/>
              <a:gd name="T41" fmla="*/ 1 h 2375"/>
              <a:gd name="T42" fmla="*/ 849 w 1976"/>
              <a:gd name="T43" fmla="*/ 22 h 2375"/>
              <a:gd name="T44" fmla="*/ 782 w 1976"/>
              <a:gd name="T45" fmla="*/ 67 h 2375"/>
              <a:gd name="T46" fmla="*/ 740 w 1976"/>
              <a:gd name="T47" fmla="*/ 130 h 2375"/>
              <a:gd name="T48" fmla="*/ 729 w 1976"/>
              <a:gd name="T49" fmla="*/ 184 h 2375"/>
              <a:gd name="T50" fmla="*/ 741 w 1976"/>
              <a:gd name="T51" fmla="*/ 242 h 2375"/>
              <a:gd name="T52" fmla="*/ 770 w 1976"/>
              <a:gd name="T53" fmla="*/ 282 h 2375"/>
              <a:gd name="T54" fmla="*/ 810 w 1976"/>
              <a:gd name="T55" fmla="*/ 314 h 2375"/>
              <a:gd name="T56" fmla="*/ 841 w 1976"/>
              <a:gd name="T57" fmla="*/ 338 h 2375"/>
              <a:gd name="T58" fmla="*/ 850 w 1976"/>
              <a:gd name="T59" fmla="*/ 364 h 2375"/>
              <a:gd name="T60" fmla="*/ 836 w 1976"/>
              <a:gd name="T61" fmla="*/ 385 h 2375"/>
              <a:gd name="T62" fmla="*/ 798 w 1976"/>
              <a:gd name="T63" fmla="*/ 394 h 2375"/>
              <a:gd name="T64" fmla="*/ 0 w 1976"/>
              <a:gd name="T65" fmla="*/ 1199 h 2375"/>
              <a:gd name="T66" fmla="*/ 4 w 1976"/>
              <a:gd name="T67" fmla="*/ 1228 h 2375"/>
              <a:gd name="T68" fmla="*/ 24 w 1976"/>
              <a:gd name="T69" fmla="*/ 1249 h 2375"/>
              <a:gd name="T70" fmla="*/ 49 w 1976"/>
              <a:gd name="T71" fmla="*/ 1246 h 2375"/>
              <a:gd name="T72" fmla="*/ 76 w 1976"/>
              <a:gd name="T73" fmla="*/ 1219 h 2375"/>
              <a:gd name="T74" fmla="*/ 99 w 1976"/>
              <a:gd name="T75" fmla="*/ 1185 h 2375"/>
              <a:gd name="T76" fmla="*/ 140 w 1976"/>
              <a:gd name="T77" fmla="*/ 1148 h 2375"/>
              <a:gd name="T78" fmla="*/ 194 w 1976"/>
              <a:gd name="T79" fmla="*/ 1130 h 2375"/>
              <a:gd name="T80" fmla="*/ 248 w 1976"/>
              <a:gd name="T81" fmla="*/ 1134 h 2375"/>
              <a:gd name="T82" fmla="*/ 314 w 1976"/>
              <a:gd name="T83" fmla="*/ 1169 h 2375"/>
              <a:gd name="T84" fmla="*/ 363 w 1976"/>
              <a:gd name="T85" fmla="*/ 1230 h 2375"/>
              <a:gd name="T86" fmla="*/ 392 w 1976"/>
              <a:gd name="T87" fmla="*/ 1312 h 2375"/>
              <a:gd name="T88" fmla="*/ 393 w 1976"/>
              <a:gd name="T89" fmla="*/ 1382 h 2375"/>
              <a:gd name="T90" fmla="*/ 372 w 1976"/>
              <a:gd name="T91" fmla="*/ 1468 h 2375"/>
              <a:gd name="T92" fmla="*/ 327 w 1976"/>
              <a:gd name="T93" fmla="*/ 1536 h 2375"/>
              <a:gd name="T94" fmla="*/ 265 w 1976"/>
              <a:gd name="T95" fmla="*/ 1578 h 2375"/>
              <a:gd name="T96" fmla="*/ 211 w 1976"/>
              <a:gd name="T97" fmla="*/ 1589 h 2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6" h="2375">
                <a:moveTo>
                  <a:pt x="211" y="1589"/>
                </a:moveTo>
                <a:lnTo>
                  <a:pt x="211" y="1589"/>
                </a:lnTo>
                <a:lnTo>
                  <a:pt x="194" y="1587"/>
                </a:lnTo>
                <a:lnTo>
                  <a:pt x="179" y="1584"/>
                </a:lnTo>
                <a:lnTo>
                  <a:pt x="164" y="1581"/>
                </a:lnTo>
                <a:lnTo>
                  <a:pt x="152" y="1575"/>
                </a:lnTo>
                <a:lnTo>
                  <a:pt x="140" y="1569"/>
                </a:lnTo>
                <a:lnTo>
                  <a:pt x="130" y="1563"/>
                </a:lnTo>
                <a:lnTo>
                  <a:pt x="121" y="1556"/>
                </a:lnTo>
                <a:lnTo>
                  <a:pt x="112" y="1548"/>
                </a:lnTo>
                <a:lnTo>
                  <a:pt x="99" y="1533"/>
                </a:lnTo>
                <a:lnTo>
                  <a:pt x="88" y="1520"/>
                </a:lnTo>
                <a:lnTo>
                  <a:pt x="81" y="1508"/>
                </a:lnTo>
                <a:lnTo>
                  <a:pt x="81" y="1508"/>
                </a:lnTo>
                <a:lnTo>
                  <a:pt x="76" y="1498"/>
                </a:lnTo>
                <a:lnTo>
                  <a:pt x="70" y="1489"/>
                </a:lnTo>
                <a:lnTo>
                  <a:pt x="63" y="1481"/>
                </a:lnTo>
                <a:lnTo>
                  <a:pt x="57" y="1475"/>
                </a:lnTo>
                <a:lnTo>
                  <a:pt x="49" y="1471"/>
                </a:lnTo>
                <a:lnTo>
                  <a:pt x="43" y="1468"/>
                </a:lnTo>
                <a:lnTo>
                  <a:pt x="36" y="1468"/>
                </a:lnTo>
                <a:lnTo>
                  <a:pt x="30" y="1468"/>
                </a:lnTo>
                <a:lnTo>
                  <a:pt x="24" y="1469"/>
                </a:lnTo>
                <a:lnTo>
                  <a:pt x="18" y="1472"/>
                </a:lnTo>
                <a:lnTo>
                  <a:pt x="13" y="1477"/>
                </a:lnTo>
                <a:lnTo>
                  <a:pt x="9" y="1483"/>
                </a:lnTo>
                <a:lnTo>
                  <a:pt x="4" y="1489"/>
                </a:lnTo>
                <a:lnTo>
                  <a:pt x="1" y="1498"/>
                </a:lnTo>
                <a:lnTo>
                  <a:pt x="0" y="1508"/>
                </a:lnTo>
                <a:lnTo>
                  <a:pt x="0" y="1520"/>
                </a:lnTo>
                <a:lnTo>
                  <a:pt x="0" y="2375"/>
                </a:lnTo>
                <a:lnTo>
                  <a:pt x="1976" y="2375"/>
                </a:lnTo>
                <a:lnTo>
                  <a:pt x="1976" y="396"/>
                </a:lnTo>
                <a:lnTo>
                  <a:pt x="1522" y="396"/>
                </a:lnTo>
                <a:lnTo>
                  <a:pt x="1522" y="394"/>
                </a:lnTo>
                <a:lnTo>
                  <a:pt x="1120" y="394"/>
                </a:lnTo>
                <a:lnTo>
                  <a:pt x="1120" y="394"/>
                </a:lnTo>
                <a:lnTo>
                  <a:pt x="1108" y="394"/>
                </a:lnTo>
                <a:lnTo>
                  <a:pt x="1097" y="393"/>
                </a:lnTo>
                <a:lnTo>
                  <a:pt x="1088" y="390"/>
                </a:lnTo>
                <a:lnTo>
                  <a:pt x="1082" y="385"/>
                </a:lnTo>
                <a:lnTo>
                  <a:pt x="1076" y="381"/>
                </a:lnTo>
                <a:lnTo>
                  <a:pt x="1072" y="376"/>
                </a:lnTo>
                <a:lnTo>
                  <a:pt x="1069" y="370"/>
                </a:lnTo>
                <a:lnTo>
                  <a:pt x="1067" y="364"/>
                </a:lnTo>
                <a:lnTo>
                  <a:pt x="1067" y="358"/>
                </a:lnTo>
                <a:lnTo>
                  <a:pt x="1067" y="351"/>
                </a:lnTo>
                <a:lnTo>
                  <a:pt x="1070" y="345"/>
                </a:lnTo>
                <a:lnTo>
                  <a:pt x="1075" y="338"/>
                </a:lnTo>
                <a:lnTo>
                  <a:pt x="1081" y="332"/>
                </a:lnTo>
                <a:lnTo>
                  <a:pt x="1088" y="324"/>
                </a:lnTo>
                <a:lnTo>
                  <a:pt x="1097" y="318"/>
                </a:lnTo>
                <a:lnTo>
                  <a:pt x="1108" y="314"/>
                </a:lnTo>
                <a:lnTo>
                  <a:pt x="1108" y="314"/>
                </a:lnTo>
                <a:lnTo>
                  <a:pt x="1120" y="306"/>
                </a:lnTo>
                <a:lnTo>
                  <a:pt x="1133" y="296"/>
                </a:lnTo>
                <a:lnTo>
                  <a:pt x="1148" y="282"/>
                </a:lnTo>
                <a:lnTo>
                  <a:pt x="1155" y="273"/>
                </a:lnTo>
                <a:lnTo>
                  <a:pt x="1163" y="264"/>
                </a:lnTo>
                <a:lnTo>
                  <a:pt x="1169" y="254"/>
                </a:lnTo>
                <a:lnTo>
                  <a:pt x="1175" y="242"/>
                </a:lnTo>
                <a:lnTo>
                  <a:pt x="1181" y="230"/>
                </a:lnTo>
                <a:lnTo>
                  <a:pt x="1184" y="215"/>
                </a:lnTo>
                <a:lnTo>
                  <a:pt x="1187" y="200"/>
                </a:lnTo>
                <a:lnTo>
                  <a:pt x="1188" y="184"/>
                </a:lnTo>
                <a:lnTo>
                  <a:pt x="1188" y="184"/>
                </a:lnTo>
                <a:lnTo>
                  <a:pt x="1187" y="166"/>
                </a:lnTo>
                <a:lnTo>
                  <a:pt x="1184" y="146"/>
                </a:lnTo>
                <a:lnTo>
                  <a:pt x="1178" y="130"/>
                </a:lnTo>
                <a:lnTo>
                  <a:pt x="1170" y="112"/>
                </a:lnTo>
                <a:lnTo>
                  <a:pt x="1160" y="95"/>
                </a:lnTo>
                <a:lnTo>
                  <a:pt x="1149" y="80"/>
                </a:lnTo>
                <a:lnTo>
                  <a:pt x="1136" y="67"/>
                </a:lnTo>
                <a:lnTo>
                  <a:pt x="1121" y="53"/>
                </a:lnTo>
                <a:lnTo>
                  <a:pt x="1105" y="42"/>
                </a:lnTo>
                <a:lnTo>
                  <a:pt x="1087" y="31"/>
                </a:lnTo>
                <a:lnTo>
                  <a:pt x="1067" y="22"/>
                </a:lnTo>
                <a:lnTo>
                  <a:pt x="1048" y="15"/>
                </a:lnTo>
                <a:lnTo>
                  <a:pt x="1027" y="7"/>
                </a:lnTo>
                <a:lnTo>
                  <a:pt x="1004" y="3"/>
                </a:lnTo>
                <a:lnTo>
                  <a:pt x="982" y="1"/>
                </a:lnTo>
                <a:lnTo>
                  <a:pt x="958" y="0"/>
                </a:lnTo>
                <a:lnTo>
                  <a:pt x="958" y="0"/>
                </a:lnTo>
                <a:lnTo>
                  <a:pt x="936" y="1"/>
                </a:lnTo>
                <a:lnTo>
                  <a:pt x="912" y="3"/>
                </a:lnTo>
                <a:lnTo>
                  <a:pt x="891" y="7"/>
                </a:lnTo>
                <a:lnTo>
                  <a:pt x="870" y="15"/>
                </a:lnTo>
                <a:lnTo>
                  <a:pt x="849" y="22"/>
                </a:lnTo>
                <a:lnTo>
                  <a:pt x="830" y="31"/>
                </a:lnTo>
                <a:lnTo>
                  <a:pt x="813" y="42"/>
                </a:lnTo>
                <a:lnTo>
                  <a:pt x="797" y="53"/>
                </a:lnTo>
                <a:lnTo>
                  <a:pt x="782" y="67"/>
                </a:lnTo>
                <a:lnTo>
                  <a:pt x="768" y="80"/>
                </a:lnTo>
                <a:lnTo>
                  <a:pt x="756" y="95"/>
                </a:lnTo>
                <a:lnTo>
                  <a:pt x="747" y="112"/>
                </a:lnTo>
                <a:lnTo>
                  <a:pt x="740" y="130"/>
                </a:lnTo>
                <a:lnTo>
                  <a:pt x="734" y="146"/>
                </a:lnTo>
                <a:lnTo>
                  <a:pt x="731" y="166"/>
                </a:lnTo>
                <a:lnTo>
                  <a:pt x="729" y="184"/>
                </a:lnTo>
                <a:lnTo>
                  <a:pt x="729" y="184"/>
                </a:lnTo>
                <a:lnTo>
                  <a:pt x="729" y="200"/>
                </a:lnTo>
                <a:lnTo>
                  <a:pt x="732" y="215"/>
                </a:lnTo>
                <a:lnTo>
                  <a:pt x="737" y="230"/>
                </a:lnTo>
                <a:lnTo>
                  <a:pt x="741" y="242"/>
                </a:lnTo>
                <a:lnTo>
                  <a:pt x="747" y="254"/>
                </a:lnTo>
                <a:lnTo>
                  <a:pt x="755" y="264"/>
                </a:lnTo>
                <a:lnTo>
                  <a:pt x="762" y="273"/>
                </a:lnTo>
                <a:lnTo>
                  <a:pt x="770" y="282"/>
                </a:lnTo>
                <a:lnTo>
                  <a:pt x="785" y="296"/>
                </a:lnTo>
                <a:lnTo>
                  <a:pt x="797" y="306"/>
                </a:lnTo>
                <a:lnTo>
                  <a:pt x="810" y="314"/>
                </a:lnTo>
                <a:lnTo>
                  <a:pt x="810" y="314"/>
                </a:lnTo>
                <a:lnTo>
                  <a:pt x="819" y="318"/>
                </a:lnTo>
                <a:lnTo>
                  <a:pt x="828" y="324"/>
                </a:lnTo>
                <a:lnTo>
                  <a:pt x="836" y="332"/>
                </a:lnTo>
                <a:lnTo>
                  <a:pt x="841" y="338"/>
                </a:lnTo>
                <a:lnTo>
                  <a:pt x="846" y="345"/>
                </a:lnTo>
                <a:lnTo>
                  <a:pt x="849" y="351"/>
                </a:lnTo>
                <a:lnTo>
                  <a:pt x="850" y="358"/>
                </a:lnTo>
                <a:lnTo>
                  <a:pt x="850" y="364"/>
                </a:lnTo>
                <a:lnTo>
                  <a:pt x="849" y="370"/>
                </a:lnTo>
                <a:lnTo>
                  <a:pt x="846" y="376"/>
                </a:lnTo>
                <a:lnTo>
                  <a:pt x="841" y="381"/>
                </a:lnTo>
                <a:lnTo>
                  <a:pt x="836" y="385"/>
                </a:lnTo>
                <a:lnTo>
                  <a:pt x="828" y="390"/>
                </a:lnTo>
                <a:lnTo>
                  <a:pt x="819" y="393"/>
                </a:lnTo>
                <a:lnTo>
                  <a:pt x="809" y="394"/>
                </a:lnTo>
                <a:lnTo>
                  <a:pt x="798" y="394"/>
                </a:lnTo>
                <a:lnTo>
                  <a:pt x="547" y="394"/>
                </a:lnTo>
                <a:lnTo>
                  <a:pt x="547" y="396"/>
                </a:lnTo>
                <a:lnTo>
                  <a:pt x="0" y="396"/>
                </a:lnTo>
                <a:lnTo>
                  <a:pt x="0" y="1199"/>
                </a:lnTo>
                <a:lnTo>
                  <a:pt x="0" y="1199"/>
                </a:lnTo>
                <a:lnTo>
                  <a:pt x="0" y="1209"/>
                </a:lnTo>
                <a:lnTo>
                  <a:pt x="1" y="1219"/>
                </a:lnTo>
                <a:lnTo>
                  <a:pt x="4" y="1228"/>
                </a:lnTo>
                <a:lnTo>
                  <a:pt x="9" y="1236"/>
                </a:lnTo>
                <a:lnTo>
                  <a:pt x="13" y="1242"/>
                </a:lnTo>
                <a:lnTo>
                  <a:pt x="18" y="1246"/>
                </a:lnTo>
                <a:lnTo>
                  <a:pt x="24" y="1249"/>
                </a:lnTo>
                <a:lnTo>
                  <a:pt x="30" y="1251"/>
                </a:lnTo>
                <a:lnTo>
                  <a:pt x="36" y="1251"/>
                </a:lnTo>
                <a:lnTo>
                  <a:pt x="43" y="1249"/>
                </a:lnTo>
                <a:lnTo>
                  <a:pt x="49" y="1246"/>
                </a:lnTo>
                <a:lnTo>
                  <a:pt x="57" y="1242"/>
                </a:lnTo>
                <a:lnTo>
                  <a:pt x="63" y="1236"/>
                </a:lnTo>
                <a:lnTo>
                  <a:pt x="70" y="1228"/>
                </a:lnTo>
                <a:lnTo>
                  <a:pt x="76" y="1219"/>
                </a:lnTo>
                <a:lnTo>
                  <a:pt x="81" y="1211"/>
                </a:lnTo>
                <a:lnTo>
                  <a:pt x="81" y="1211"/>
                </a:lnTo>
                <a:lnTo>
                  <a:pt x="88" y="1197"/>
                </a:lnTo>
                <a:lnTo>
                  <a:pt x="99" y="1185"/>
                </a:lnTo>
                <a:lnTo>
                  <a:pt x="112" y="1170"/>
                </a:lnTo>
                <a:lnTo>
                  <a:pt x="121" y="1163"/>
                </a:lnTo>
                <a:lnTo>
                  <a:pt x="130" y="1155"/>
                </a:lnTo>
                <a:lnTo>
                  <a:pt x="140" y="1148"/>
                </a:lnTo>
                <a:lnTo>
                  <a:pt x="152" y="1142"/>
                </a:lnTo>
                <a:lnTo>
                  <a:pt x="164" y="1137"/>
                </a:lnTo>
                <a:lnTo>
                  <a:pt x="179" y="1133"/>
                </a:lnTo>
                <a:lnTo>
                  <a:pt x="194" y="1130"/>
                </a:lnTo>
                <a:lnTo>
                  <a:pt x="211" y="1130"/>
                </a:lnTo>
                <a:lnTo>
                  <a:pt x="211" y="1130"/>
                </a:lnTo>
                <a:lnTo>
                  <a:pt x="229" y="1131"/>
                </a:lnTo>
                <a:lnTo>
                  <a:pt x="248" y="1134"/>
                </a:lnTo>
                <a:lnTo>
                  <a:pt x="265" y="1140"/>
                </a:lnTo>
                <a:lnTo>
                  <a:pt x="282" y="1148"/>
                </a:lnTo>
                <a:lnTo>
                  <a:pt x="299" y="1157"/>
                </a:lnTo>
                <a:lnTo>
                  <a:pt x="314" y="1169"/>
                </a:lnTo>
                <a:lnTo>
                  <a:pt x="327" y="1182"/>
                </a:lnTo>
                <a:lnTo>
                  <a:pt x="341" y="1197"/>
                </a:lnTo>
                <a:lnTo>
                  <a:pt x="353" y="1214"/>
                </a:lnTo>
                <a:lnTo>
                  <a:pt x="363" y="1230"/>
                </a:lnTo>
                <a:lnTo>
                  <a:pt x="372" y="1249"/>
                </a:lnTo>
                <a:lnTo>
                  <a:pt x="380" y="1270"/>
                </a:lnTo>
                <a:lnTo>
                  <a:pt x="387" y="1291"/>
                </a:lnTo>
                <a:lnTo>
                  <a:pt x="392" y="1312"/>
                </a:lnTo>
                <a:lnTo>
                  <a:pt x="393" y="1336"/>
                </a:lnTo>
                <a:lnTo>
                  <a:pt x="395" y="1359"/>
                </a:lnTo>
                <a:lnTo>
                  <a:pt x="395" y="1359"/>
                </a:lnTo>
                <a:lnTo>
                  <a:pt x="393" y="1382"/>
                </a:lnTo>
                <a:lnTo>
                  <a:pt x="392" y="1405"/>
                </a:lnTo>
                <a:lnTo>
                  <a:pt x="387" y="1427"/>
                </a:lnTo>
                <a:lnTo>
                  <a:pt x="380" y="1448"/>
                </a:lnTo>
                <a:lnTo>
                  <a:pt x="372" y="1468"/>
                </a:lnTo>
                <a:lnTo>
                  <a:pt x="363" y="1487"/>
                </a:lnTo>
                <a:lnTo>
                  <a:pt x="353" y="1505"/>
                </a:lnTo>
                <a:lnTo>
                  <a:pt x="341" y="1521"/>
                </a:lnTo>
                <a:lnTo>
                  <a:pt x="327" y="1536"/>
                </a:lnTo>
                <a:lnTo>
                  <a:pt x="314" y="1548"/>
                </a:lnTo>
                <a:lnTo>
                  <a:pt x="299" y="1560"/>
                </a:lnTo>
                <a:lnTo>
                  <a:pt x="282" y="1571"/>
                </a:lnTo>
                <a:lnTo>
                  <a:pt x="265" y="1578"/>
                </a:lnTo>
                <a:lnTo>
                  <a:pt x="248" y="1584"/>
                </a:lnTo>
                <a:lnTo>
                  <a:pt x="229" y="1587"/>
                </a:lnTo>
                <a:lnTo>
                  <a:pt x="211" y="1589"/>
                </a:lnTo>
                <a:lnTo>
                  <a:pt x="211" y="1589"/>
                </a:lnTo>
                <a:close/>
              </a:path>
            </a:pathLst>
          </a:custGeom>
          <a:solidFill>
            <a:srgbClr val="0070C0"/>
          </a:solidFill>
          <a:ln w="28575">
            <a:solidFill>
              <a:schemeClr val="bg1">
                <a:lumMod val="50000"/>
              </a:schemeClr>
            </a:solidFill>
            <a:prstDash val="solid"/>
            <a:round/>
            <a:headEnd/>
            <a:tailEnd/>
          </a:ln>
        </p:spPr>
        <p:txBody>
          <a:bodyPr lIns="91440" tIns="45720" rIns="91440" bIns="360000" anchor="ctr"/>
          <a:lstStyle/>
          <a:p>
            <a:pPr algn="ctr"/>
            <a:endParaRPr lang="en-GB" sz="1600">
              <a:solidFill>
                <a:prstClr val="black"/>
              </a:solidFill>
              <a:ea typeface="Calibri"/>
              <a:cs typeface="Arial"/>
            </a:endParaRPr>
          </a:p>
          <a:p>
            <a:pPr algn="ctr"/>
            <a:r>
              <a:rPr lang="en-GB" sz="1600">
                <a:solidFill>
                  <a:prstClr val="black"/>
                </a:solidFill>
                <a:ea typeface="Calibri"/>
                <a:cs typeface="Arial"/>
              </a:rPr>
              <a:t>GP record notes ambulance attendance for Faizal. </a:t>
            </a:r>
          </a:p>
          <a:p>
            <a:pPr algn="ctr"/>
            <a:r>
              <a:rPr lang="en-GB" sz="1600">
                <a:solidFill>
                  <a:prstClr val="black"/>
                </a:solidFill>
                <a:ea typeface="Calibri"/>
                <a:cs typeface="Arial"/>
              </a:rPr>
              <a:t>	House reported to 	be "dirty", and smells of "stale urine“.</a:t>
            </a:r>
          </a:p>
        </p:txBody>
      </p:sp>
      <p:sp>
        <p:nvSpPr>
          <p:cNvPr id="9" name="Freeform 5">
            <a:extLst>
              <a:ext uri="{FF2B5EF4-FFF2-40B4-BE49-F238E27FC236}">
                <a16:creationId xmlns:a16="http://schemas.microsoft.com/office/drawing/2014/main" id="{62E2BD91-F3A6-D003-6168-F23F032948A7}"/>
              </a:ext>
            </a:extLst>
          </p:cNvPr>
          <p:cNvSpPr>
            <a:spLocks/>
          </p:cNvSpPr>
          <p:nvPr/>
        </p:nvSpPr>
        <p:spPr bwMode="auto">
          <a:xfrm>
            <a:off x="688289" y="2537385"/>
            <a:ext cx="2657767" cy="2362423"/>
          </a:xfrm>
          <a:custGeom>
            <a:avLst/>
            <a:gdLst>
              <a:gd name="T0" fmla="*/ 1810 w 1979"/>
              <a:gd name="T1" fmla="*/ 795 h 2378"/>
              <a:gd name="T2" fmla="*/ 1859 w 1979"/>
              <a:gd name="T3" fmla="*/ 816 h 2378"/>
              <a:gd name="T4" fmla="*/ 1901 w 1979"/>
              <a:gd name="T5" fmla="*/ 859 h 2378"/>
              <a:gd name="T6" fmla="*/ 1925 w 1979"/>
              <a:gd name="T7" fmla="*/ 897 h 2378"/>
              <a:gd name="T8" fmla="*/ 1964 w 1979"/>
              <a:gd name="T9" fmla="*/ 912 h 2378"/>
              <a:gd name="T10" fmla="*/ 1131 w 1979"/>
              <a:gd name="T11" fmla="*/ 0 h 2378"/>
              <a:gd name="T12" fmla="*/ 1125 w 1979"/>
              <a:gd name="T13" fmla="*/ 24 h 2378"/>
              <a:gd name="T14" fmla="*/ 1152 w 1979"/>
              <a:gd name="T15" fmla="*/ 58 h 2378"/>
              <a:gd name="T16" fmla="*/ 1191 w 1979"/>
              <a:gd name="T17" fmla="*/ 82 h 2378"/>
              <a:gd name="T18" fmla="*/ 1229 w 1979"/>
              <a:gd name="T19" fmla="*/ 125 h 2378"/>
              <a:gd name="T20" fmla="*/ 1245 w 1979"/>
              <a:gd name="T21" fmla="*/ 178 h 2378"/>
              <a:gd name="T22" fmla="*/ 1242 w 1979"/>
              <a:gd name="T23" fmla="*/ 231 h 2378"/>
              <a:gd name="T24" fmla="*/ 1208 w 1979"/>
              <a:gd name="T25" fmla="*/ 297 h 2378"/>
              <a:gd name="T26" fmla="*/ 1145 w 1979"/>
              <a:gd name="T27" fmla="*/ 348 h 2378"/>
              <a:gd name="T28" fmla="*/ 1063 w 1979"/>
              <a:gd name="T29" fmla="*/ 375 h 2378"/>
              <a:gd name="T30" fmla="*/ 994 w 1979"/>
              <a:gd name="T31" fmla="*/ 378 h 2378"/>
              <a:gd name="T32" fmla="*/ 907 w 1979"/>
              <a:gd name="T33" fmla="*/ 357 h 2378"/>
              <a:gd name="T34" fmla="*/ 840 w 1979"/>
              <a:gd name="T35" fmla="*/ 312 h 2378"/>
              <a:gd name="T36" fmla="*/ 798 w 1979"/>
              <a:gd name="T37" fmla="*/ 249 h 2378"/>
              <a:gd name="T38" fmla="*/ 788 w 1979"/>
              <a:gd name="T39" fmla="*/ 194 h 2378"/>
              <a:gd name="T40" fmla="*/ 800 w 1979"/>
              <a:gd name="T41" fmla="*/ 136 h 2378"/>
              <a:gd name="T42" fmla="*/ 828 w 1979"/>
              <a:gd name="T43" fmla="*/ 95 h 2378"/>
              <a:gd name="T44" fmla="*/ 868 w 1979"/>
              <a:gd name="T45" fmla="*/ 65 h 2378"/>
              <a:gd name="T46" fmla="*/ 906 w 1979"/>
              <a:gd name="T47" fmla="*/ 33 h 2378"/>
              <a:gd name="T48" fmla="*/ 903 w 1979"/>
              <a:gd name="T49" fmla="*/ 0 h 2378"/>
              <a:gd name="T50" fmla="*/ 856 w 1979"/>
              <a:gd name="T51" fmla="*/ 1982 h 2378"/>
              <a:gd name="T52" fmla="*/ 894 w 1979"/>
              <a:gd name="T53" fmla="*/ 1991 h 2378"/>
              <a:gd name="T54" fmla="*/ 909 w 1979"/>
              <a:gd name="T55" fmla="*/ 2013 h 2378"/>
              <a:gd name="T56" fmla="*/ 900 w 1979"/>
              <a:gd name="T57" fmla="*/ 2039 h 2378"/>
              <a:gd name="T58" fmla="*/ 868 w 1979"/>
              <a:gd name="T59" fmla="*/ 2064 h 2378"/>
              <a:gd name="T60" fmla="*/ 828 w 1979"/>
              <a:gd name="T61" fmla="*/ 2095 h 2378"/>
              <a:gd name="T62" fmla="*/ 800 w 1979"/>
              <a:gd name="T63" fmla="*/ 2134 h 2378"/>
              <a:gd name="T64" fmla="*/ 788 w 1979"/>
              <a:gd name="T65" fmla="*/ 2193 h 2378"/>
              <a:gd name="T66" fmla="*/ 798 w 1979"/>
              <a:gd name="T67" fmla="*/ 2248 h 2378"/>
              <a:gd name="T68" fmla="*/ 840 w 1979"/>
              <a:gd name="T69" fmla="*/ 2311 h 2378"/>
              <a:gd name="T70" fmla="*/ 907 w 1979"/>
              <a:gd name="T71" fmla="*/ 2356 h 2378"/>
              <a:gd name="T72" fmla="*/ 994 w 1979"/>
              <a:gd name="T73" fmla="*/ 2376 h 2378"/>
              <a:gd name="T74" fmla="*/ 1063 w 1979"/>
              <a:gd name="T75" fmla="*/ 2374 h 2378"/>
              <a:gd name="T76" fmla="*/ 1145 w 1979"/>
              <a:gd name="T77" fmla="*/ 2347 h 2378"/>
              <a:gd name="T78" fmla="*/ 1206 w 1979"/>
              <a:gd name="T79" fmla="*/ 2296 h 2378"/>
              <a:gd name="T80" fmla="*/ 1242 w 1979"/>
              <a:gd name="T81" fmla="*/ 2230 h 2378"/>
              <a:gd name="T82" fmla="*/ 1245 w 1979"/>
              <a:gd name="T83" fmla="*/ 2178 h 2378"/>
              <a:gd name="T84" fmla="*/ 1227 w 1979"/>
              <a:gd name="T85" fmla="*/ 2124 h 2378"/>
              <a:gd name="T86" fmla="*/ 1191 w 1979"/>
              <a:gd name="T87" fmla="*/ 2081 h 2378"/>
              <a:gd name="T88" fmla="*/ 1155 w 1979"/>
              <a:gd name="T89" fmla="*/ 2058 h 2378"/>
              <a:gd name="T90" fmla="*/ 1128 w 1979"/>
              <a:gd name="T91" fmla="*/ 2033 h 2378"/>
              <a:gd name="T92" fmla="*/ 1127 w 1979"/>
              <a:gd name="T93" fmla="*/ 2006 h 2378"/>
              <a:gd name="T94" fmla="*/ 1146 w 1979"/>
              <a:gd name="T95" fmla="*/ 1988 h 2378"/>
              <a:gd name="T96" fmla="*/ 1979 w 1979"/>
              <a:gd name="T97" fmla="*/ 1982 h 2378"/>
              <a:gd name="T98" fmla="*/ 1964 w 1979"/>
              <a:gd name="T99" fmla="*/ 1130 h 2378"/>
              <a:gd name="T100" fmla="*/ 1925 w 1979"/>
              <a:gd name="T101" fmla="*/ 1143 h 2378"/>
              <a:gd name="T102" fmla="*/ 1901 w 1979"/>
              <a:gd name="T103" fmla="*/ 1182 h 2378"/>
              <a:gd name="T104" fmla="*/ 1859 w 1979"/>
              <a:gd name="T105" fmla="*/ 1224 h 2378"/>
              <a:gd name="T106" fmla="*/ 1810 w 1979"/>
              <a:gd name="T107" fmla="*/ 1246 h 2378"/>
              <a:gd name="T108" fmla="*/ 1759 w 1979"/>
              <a:gd name="T109" fmla="*/ 1248 h 2378"/>
              <a:gd name="T110" fmla="*/ 1690 w 1979"/>
              <a:gd name="T111" fmla="*/ 1222 h 2378"/>
              <a:gd name="T112" fmla="*/ 1637 w 1979"/>
              <a:gd name="T113" fmla="*/ 1166 h 2378"/>
              <a:gd name="T114" fmla="*/ 1602 w 1979"/>
              <a:gd name="T115" fmla="*/ 1088 h 2378"/>
              <a:gd name="T116" fmla="*/ 1595 w 1979"/>
              <a:gd name="T117" fmla="*/ 1021 h 2378"/>
              <a:gd name="T118" fmla="*/ 1610 w 1979"/>
              <a:gd name="T119" fmla="*/ 931 h 2378"/>
              <a:gd name="T120" fmla="*/ 1649 w 1979"/>
              <a:gd name="T121" fmla="*/ 858 h 2378"/>
              <a:gd name="T122" fmla="*/ 1707 w 1979"/>
              <a:gd name="T123" fmla="*/ 808 h 2378"/>
              <a:gd name="T124" fmla="*/ 1779 w 1979"/>
              <a:gd name="T125" fmla="*/ 790 h 2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79" h="2378">
                <a:moveTo>
                  <a:pt x="1779" y="790"/>
                </a:moveTo>
                <a:lnTo>
                  <a:pt x="1779" y="790"/>
                </a:lnTo>
                <a:lnTo>
                  <a:pt x="1795" y="792"/>
                </a:lnTo>
                <a:lnTo>
                  <a:pt x="1810" y="795"/>
                </a:lnTo>
                <a:lnTo>
                  <a:pt x="1825" y="798"/>
                </a:lnTo>
                <a:lnTo>
                  <a:pt x="1837" y="804"/>
                </a:lnTo>
                <a:lnTo>
                  <a:pt x="1849" y="810"/>
                </a:lnTo>
                <a:lnTo>
                  <a:pt x="1859" y="816"/>
                </a:lnTo>
                <a:lnTo>
                  <a:pt x="1868" y="823"/>
                </a:lnTo>
                <a:lnTo>
                  <a:pt x="1877" y="831"/>
                </a:lnTo>
                <a:lnTo>
                  <a:pt x="1891" y="846"/>
                </a:lnTo>
                <a:lnTo>
                  <a:pt x="1901" y="859"/>
                </a:lnTo>
                <a:lnTo>
                  <a:pt x="1909" y="871"/>
                </a:lnTo>
                <a:lnTo>
                  <a:pt x="1909" y="871"/>
                </a:lnTo>
                <a:lnTo>
                  <a:pt x="1916" y="886"/>
                </a:lnTo>
                <a:lnTo>
                  <a:pt x="1925" y="897"/>
                </a:lnTo>
                <a:lnTo>
                  <a:pt x="1936" y="906"/>
                </a:lnTo>
                <a:lnTo>
                  <a:pt x="1945" y="910"/>
                </a:lnTo>
                <a:lnTo>
                  <a:pt x="1955" y="913"/>
                </a:lnTo>
                <a:lnTo>
                  <a:pt x="1964" y="912"/>
                </a:lnTo>
                <a:lnTo>
                  <a:pt x="1972" y="907"/>
                </a:lnTo>
                <a:lnTo>
                  <a:pt x="1979" y="900"/>
                </a:lnTo>
                <a:lnTo>
                  <a:pt x="1979" y="0"/>
                </a:lnTo>
                <a:lnTo>
                  <a:pt x="1131" y="0"/>
                </a:lnTo>
                <a:lnTo>
                  <a:pt x="1131" y="0"/>
                </a:lnTo>
                <a:lnTo>
                  <a:pt x="1127" y="7"/>
                </a:lnTo>
                <a:lnTo>
                  <a:pt x="1125" y="15"/>
                </a:lnTo>
                <a:lnTo>
                  <a:pt x="1125" y="24"/>
                </a:lnTo>
                <a:lnTo>
                  <a:pt x="1128" y="33"/>
                </a:lnTo>
                <a:lnTo>
                  <a:pt x="1134" y="42"/>
                </a:lnTo>
                <a:lnTo>
                  <a:pt x="1142" y="50"/>
                </a:lnTo>
                <a:lnTo>
                  <a:pt x="1152" y="58"/>
                </a:lnTo>
                <a:lnTo>
                  <a:pt x="1166" y="65"/>
                </a:lnTo>
                <a:lnTo>
                  <a:pt x="1166" y="65"/>
                </a:lnTo>
                <a:lnTo>
                  <a:pt x="1179" y="73"/>
                </a:lnTo>
                <a:lnTo>
                  <a:pt x="1191" y="82"/>
                </a:lnTo>
                <a:lnTo>
                  <a:pt x="1206" y="95"/>
                </a:lnTo>
                <a:lnTo>
                  <a:pt x="1214" y="104"/>
                </a:lnTo>
                <a:lnTo>
                  <a:pt x="1221" y="113"/>
                </a:lnTo>
                <a:lnTo>
                  <a:pt x="1229" y="125"/>
                </a:lnTo>
                <a:lnTo>
                  <a:pt x="1235" y="136"/>
                </a:lnTo>
                <a:lnTo>
                  <a:pt x="1239" y="149"/>
                </a:lnTo>
                <a:lnTo>
                  <a:pt x="1244" y="163"/>
                </a:lnTo>
                <a:lnTo>
                  <a:pt x="1245" y="178"/>
                </a:lnTo>
                <a:lnTo>
                  <a:pt x="1247" y="194"/>
                </a:lnTo>
                <a:lnTo>
                  <a:pt x="1247" y="194"/>
                </a:lnTo>
                <a:lnTo>
                  <a:pt x="1245" y="213"/>
                </a:lnTo>
                <a:lnTo>
                  <a:pt x="1242" y="231"/>
                </a:lnTo>
                <a:lnTo>
                  <a:pt x="1236" y="249"/>
                </a:lnTo>
                <a:lnTo>
                  <a:pt x="1229" y="266"/>
                </a:lnTo>
                <a:lnTo>
                  <a:pt x="1218" y="282"/>
                </a:lnTo>
                <a:lnTo>
                  <a:pt x="1208" y="297"/>
                </a:lnTo>
                <a:lnTo>
                  <a:pt x="1194" y="312"/>
                </a:lnTo>
                <a:lnTo>
                  <a:pt x="1179" y="326"/>
                </a:lnTo>
                <a:lnTo>
                  <a:pt x="1163" y="336"/>
                </a:lnTo>
                <a:lnTo>
                  <a:pt x="1145" y="348"/>
                </a:lnTo>
                <a:lnTo>
                  <a:pt x="1127" y="357"/>
                </a:lnTo>
                <a:lnTo>
                  <a:pt x="1106" y="364"/>
                </a:lnTo>
                <a:lnTo>
                  <a:pt x="1085" y="370"/>
                </a:lnTo>
                <a:lnTo>
                  <a:pt x="1063" y="375"/>
                </a:lnTo>
                <a:lnTo>
                  <a:pt x="1040" y="378"/>
                </a:lnTo>
                <a:lnTo>
                  <a:pt x="1018" y="379"/>
                </a:lnTo>
                <a:lnTo>
                  <a:pt x="1018" y="379"/>
                </a:lnTo>
                <a:lnTo>
                  <a:pt x="994" y="378"/>
                </a:lnTo>
                <a:lnTo>
                  <a:pt x="972" y="375"/>
                </a:lnTo>
                <a:lnTo>
                  <a:pt x="949" y="370"/>
                </a:lnTo>
                <a:lnTo>
                  <a:pt x="928" y="364"/>
                </a:lnTo>
                <a:lnTo>
                  <a:pt x="907" y="357"/>
                </a:lnTo>
                <a:lnTo>
                  <a:pt x="889" y="348"/>
                </a:lnTo>
                <a:lnTo>
                  <a:pt x="871" y="336"/>
                </a:lnTo>
                <a:lnTo>
                  <a:pt x="855" y="326"/>
                </a:lnTo>
                <a:lnTo>
                  <a:pt x="840" y="312"/>
                </a:lnTo>
                <a:lnTo>
                  <a:pt x="827" y="297"/>
                </a:lnTo>
                <a:lnTo>
                  <a:pt x="816" y="282"/>
                </a:lnTo>
                <a:lnTo>
                  <a:pt x="806" y="266"/>
                </a:lnTo>
                <a:lnTo>
                  <a:pt x="798" y="249"/>
                </a:lnTo>
                <a:lnTo>
                  <a:pt x="792" y="231"/>
                </a:lnTo>
                <a:lnTo>
                  <a:pt x="789" y="213"/>
                </a:lnTo>
                <a:lnTo>
                  <a:pt x="788" y="194"/>
                </a:lnTo>
                <a:lnTo>
                  <a:pt x="788" y="194"/>
                </a:lnTo>
                <a:lnTo>
                  <a:pt x="789" y="178"/>
                </a:lnTo>
                <a:lnTo>
                  <a:pt x="791" y="163"/>
                </a:lnTo>
                <a:lnTo>
                  <a:pt x="795" y="149"/>
                </a:lnTo>
                <a:lnTo>
                  <a:pt x="800" y="136"/>
                </a:lnTo>
                <a:lnTo>
                  <a:pt x="807" y="125"/>
                </a:lnTo>
                <a:lnTo>
                  <a:pt x="813" y="113"/>
                </a:lnTo>
                <a:lnTo>
                  <a:pt x="821" y="104"/>
                </a:lnTo>
                <a:lnTo>
                  <a:pt x="828" y="95"/>
                </a:lnTo>
                <a:lnTo>
                  <a:pt x="843" y="82"/>
                </a:lnTo>
                <a:lnTo>
                  <a:pt x="855" y="73"/>
                </a:lnTo>
                <a:lnTo>
                  <a:pt x="868" y="65"/>
                </a:lnTo>
                <a:lnTo>
                  <a:pt x="868" y="65"/>
                </a:lnTo>
                <a:lnTo>
                  <a:pt x="882" y="58"/>
                </a:lnTo>
                <a:lnTo>
                  <a:pt x="892" y="50"/>
                </a:lnTo>
                <a:lnTo>
                  <a:pt x="900" y="42"/>
                </a:lnTo>
                <a:lnTo>
                  <a:pt x="906" y="33"/>
                </a:lnTo>
                <a:lnTo>
                  <a:pt x="909" y="24"/>
                </a:lnTo>
                <a:lnTo>
                  <a:pt x="909" y="15"/>
                </a:lnTo>
                <a:lnTo>
                  <a:pt x="907" y="7"/>
                </a:lnTo>
                <a:lnTo>
                  <a:pt x="903" y="0"/>
                </a:lnTo>
                <a:lnTo>
                  <a:pt x="0" y="0"/>
                </a:lnTo>
                <a:lnTo>
                  <a:pt x="0" y="1982"/>
                </a:lnTo>
                <a:lnTo>
                  <a:pt x="856" y="1982"/>
                </a:lnTo>
                <a:lnTo>
                  <a:pt x="856" y="1982"/>
                </a:lnTo>
                <a:lnTo>
                  <a:pt x="867" y="1983"/>
                </a:lnTo>
                <a:lnTo>
                  <a:pt x="877" y="1985"/>
                </a:lnTo>
                <a:lnTo>
                  <a:pt x="886" y="1988"/>
                </a:lnTo>
                <a:lnTo>
                  <a:pt x="894" y="1991"/>
                </a:lnTo>
                <a:lnTo>
                  <a:pt x="900" y="1995"/>
                </a:lnTo>
                <a:lnTo>
                  <a:pt x="904" y="2001"/>
                </a:lnTo>
                <a:lnTo>
                  <a:pt x="907" y="2006"/>
                </a:lnTo>
                <a:lnTo>
                  <a:pt x="909" y="2013"/>
                </a:lnTo>
                <a:lnTo>
                  <a:pt x="909" y="2019"/>
                </a:lnTo>
                <a:lnTo>
                  <a:pt x="907" y="2025"/>
                </a:lnTo>
                <a:lnTo>
                  <a:pt x="904" y="2033"/>
                </a:lnTo>
                <a:lnTo>
                  <a:pt x="900" y="2039"/>
                </a:lnTo>
                <a:lnTo>
                  <a:pt x="894" y="2046"/>
                </a:lnTo>
                <a:lnTo>
                  <a:pt x="886" y="2052"/>
                </a:lnTo>
                <a:lnTo>
                  <a:pt x="877" y="2058"/>
                </a:lnTo>
                <a:lnTo>
                  <a:pt x="868" y="2064"/>
                </a:lnTo>
                <a:lnTo>
                  <a:pt x="868" y="2064"/>
                </a:lnTo>
                <a:lnTo>
                  <a:pt x="855" y="2072"/>
                </a:lnTo>
                <a:lnTo>
                  <a:pt x="843" y="2081"/>
                </a:lnTo>
                <a:lnTo>
                  <a:pt x="828" y="2095"/>
                </a:lnTo>
                <a:lnTo>
                  <a:pt x="821" y="2103"/>
                </a:lnTo>
                <a:lnTo>
                  <a:pt x="813" y="2113"/>
                </a:lnTo>
                <a:lnTo>
                  <a:pt x="806" y="2124"/>
                </a:lnTo>
                <a:lnTo>
                  <a:pt x="800" y="2134"/>
                </a:lnTo>
                <a:lnTo>
                  <a:pt x="795" y="2148"/>
                </a:lnTo>
                <a:lnTo>
                  <a:pt x="791" y="2161"/>
                </a:lnTo>
                <a:lnTo>
                  <a:pt x="788" y="2178"/>
                </a:lnTo>
                <a:lnTo>
                  <a:pt x="788" y="2193"/>
                </a:lnTo>
                <a:lnTo>
                  <a:pt x="788" y="2193"/>
                </a:lnTo>
                <a:lnTo>
                  <a:pt x="789" y="2212"/>
                </a:lnTo>
                <a:lnTo>
                  <a:pt x="792" y="2230"/>
                </a:lnTo>
                <a:lnTo>
                  <a:pt x="798" y="2248"/>
                </a:lnTo>
                <a:lnTo>
                  <a:pt x="806" y="2264"/>
                </a:lnTo>
                <a:lnTo>
                  <a:pt x="815" y="2281"/>
                </a:lnTo>
                <a:lnTo>
                  <a:pt x="827" y="2296"/>
                </a:lnTo>
                <a:lnTo>
                  <a:pt x="840" y="2311"/>
                </a:lnTo>
                <a:lnTo>
                  <a:pt x="855" y="2324"/>
                </a:lnTo>
                <a:lnTo>
                  <a:pt x="871" y="2336"/>
                </a:lnTo>
                <a:lnTo>
                  <a:pt x="888" y="2347"/>
                </a:lnTo>
                <a:lnTo>
                  <a:pt x="907" y="2356"/>
                </a:lnTo>
                <a:lnTo>
                  <a:pt x="928" y="2363"/>
                </a:lnTo>
                <a:lnTo>
                  <a:pt x="949" y="2369"/>
                </a:lnTo>
                <a:lnTo>
                  <a:pt x="970" y="2374"/>
                </a:lnTo>
                <a:lnTo>
                  <a:pt x="994" y="2376"/>
                </a:lnTo>
                <a:lnTo>
                  <a:pt x="1016" y="2378"/>
                </a:lnTo>
                <a:lnTo>
                  <a:pt x="1016" y="2378"/>
                </a:lnTo>
                <a:lnTo>
                  <a:pt x="1040" y="2376"/>
                </a:lnTo>
                <a:lnTo>
                  <a:pt x="1063" y="2374"/>
                </a:lnTo>
                <a:lnTo>
                  <a:pt x="1085" y="2369"/>
                </a:lnTo>
                <a:lnTo>
                  <a:pt x="1106" y="2363"/>
                </a:lnTo>
                <a:lnTo>
                  <a:pt x="1125" y="2356"/>
                </a:lnTo>
                <a:lnTo>
                  <a:pt x="1145" y="2347"/>
                </a:lnTo>
                <a:lnTo>
                  <a:pt x="1163" y="2336"/>
                </a:lnTo>
                <a:lnTo>
                  <a:pt x="1179" y="2324"/>
                </a:lnTo>
                <a:lnTo>
                  <a:pt x="1194" y="2311"/>
                </a:lnTo>
                <a:lnTo>
                  <a:pt x="1206" y="2296"/>
                </a:lnTo>
                <a:lnTo>
                  <a:pt x="1218" y="2281"/>
                </a:lnTo>
                <a:lnTo>
                  <a:pt x="1229" y="2264"/>
                </a:lnTo>
                <a:lnTo>
                  <a:pt x="1236" y="2248"/>
                </a:lnTo>
                <a:lnTo>
                  <a:pt x="1242" y="2230"/>
                </a:lnTo>
                <a:lnTo>
                  <a:pt x="1245" y="2212"/>
                </a:lnTo>
                <a:lnTo>
                  <a:pt x="1247" y="2193"/>
                </a:lnTo>
                <a:lnTo>
                  <a:pt x="1247" y="2193"/>
                </a:lnTo>
                <a:lnTo>
                  <a:pt x="1245" y="2178"/>
                </a:lnTo>
                <a:lnTo>
                  <a:pt x="1242" y="2161"/>
                </a:lnTo>
                <a:lnTo>
                  <a:pt x="1239" y="2148"/>
                </a:lnTo>
                <a:lnTo>
                  <a:pt x="1233" y="2134"/>
                </a:lnTo>
                <a:lnTo>
                  <a:pt x="1227" y="2124"/>
                </a:lnTo>
                <a:lnTo>
                  <a:pt x="1221" y="2113"/>
                </a:lnTo>
                <a:lnTo>
                  <a:pt x="1214" y="2103"/>
                </a:lnTo>
                <a:lnTo>
                  <a:pt x="1206" y="2095"/>
                </a:lnTo>
                <a:lnTo>
                  <a:pt x="1191" y="2081"/>
                </a:lnTo>
                <a:lnTo>
                  <a:pt x="1178" y="2072"/>
                </a:lnTo>
                <a:lnTo>
                  <a:pt x="1166" y="2064"/>
                </a:lnTo>
                <a:lnTo>
                  <a:pt x="1166" y="2064"/>
                </a:lnTo>
                <a:lnTo>
                  <a:pt x="1155" y="2058"/>
                </a:lnTo>
                <a:lnTo>
                  <a:pt x="1146" y="2052"/>
                </a:lnTo>
                <a:lnTo>
                  <a:pt x="1139" y="2046"/>
                </a:lnTo>
                <a:lnTo>
                  <a:pt x="1133" y="2039"/>
                </a:lnTo>
                <a:lnTo>
                  <a:pt x="1128" y="2033"/>
                </a:lnTo>
                <a:lnTo>
                  <a:pt x="1125" y="2025"/>
                </a:lnTo>
                <a:lnTo>
                  <a:pt x="1125" y="2019"/>
                </a:lnTo>
                <a:lnTo>
                  <a:pt x="1125" y="2013"/>
                </a:lnTo>
                <a:lnTo>
                  <a:pt x="1127" y="2006"/>
                </a:lnTo>
                <a:lnTo>
                  <a:pt x="1130" y="2001"/>
                </a:lnTo>
                <a:lnTo>
                  <a:pt x="1134" y="1995"/>
                </a:lnTo>
                <a:lnTo>
                  <a:pt x="1140" y="1991"/>
                </a:lnTo>
                <a:lnTo>
                  <a:pt x="1146" y="1988"/>
                </a:lnTo>
                <a:lnTo>
                  <a:pt x="1155" y="1985"/>
                </a:lnTo>
                <a:lnTo>
                  <a:pt x="1166" y="1983"/>
                </a:lnTo>
                <a:lnTo>
                  <a:pt x="1178" y="1982"/>
                </a:lnTo>
                <a:lnTo>
                  <a:pt x="1979" y="1982"/>
                </a:lnTo>
                <a:lnTo>
                  <a:pt x="1979" y="1142"/>
                </a:lnTo>
                <a:lnTo>
                  <a:pt x="1979" y="1142"/>
                </a:lnTo>
                <a:lnTo>
                  <a:pt x="1972" y="1134"/>
                </a:lnTo>
                <a:lnTo>
                  <a:pt x="1964" y="1130"/>
                </a:lnTo>
                <a:lnTo>
                  <a:pt x="1955" y="1128"/>
                </a:lnTo>
                <a:lnTo>
                  <a:pt x="1945" y="1130"/>
                </a:lnTo>
                <a:lnTo>
                  <a:pt x="1936" y="1136"/>
                </a:lnTo>
                <a:lnTo>
                  <a:pt x="1925" y="1143"/>
                </a:lnTo>
                <a:lnTo>
                  <a:pt x="1916" y="1155"/>
                </a:lnTo>
                <a:lnTo>
                  <a:pt x="1909" y="1170"/>
                </a:lnTo>
                <a:lnTo>
                  <a:pt x="1909" y="1170"/>
                </a:lnTo>
                <a:lnTo>
                  <a:pt x="1901" y="1182"/>
                </a:lnTo>
                <a:lnTo>
                  <a:pt x="1891" y="1196"/>
                </a:lnTo>
                <a:lnTo>
                  <a:pt x="1877" y="1209"/>
                </a:lnTo>
                <a:lnTo>
                  <a:pt x="1868" y="1216"/>
                </a:lnTo>
                <a:lnTo>
                  <a:pt x="1859" y="1224"/>
                </a:lnTo>
                <a:lnTo>
                  <a:pt x="1849" y="1231"/>
                </a:lnTo>
                <a:lnTo>
                  <a:pt x="1837" y="1237"/>
                </a:lnTo>
                <a:lnTo>
                  <a:pt x="1825" y="1242"/>
                </a:lnTo>
                <a:lnTo>
                  <a:pt x="1810" y="1246"/>
                </a:lnTo>
                <a:lnTo>
                  <a:pt x="1795" y="1249"/>
                </a:lnTo>
                <a:lnTo>
                  <a:pt x="1779" y="1249"/>
                </a:lnTo>
                <a:lnTo>
                  <a:pt x="1779" y="1249"/>
                </a:lnTo>
                <a:lnTo>
                  <a:pt x="1759" y="1248"/>
                </a:lnTo>
                <a:lnTo>
                  <a:pt x="1741" y="1245"/>
                </a:lnTo>
                <a:lnTo>
                  <a:pt x="1723" y="1239"/>
                </a:lnTo>
                <a:lnTo>
                  <a:pt x="1707" y="1231"/>
                </a:lnTo>
                <a:lnTo>
                  <a:pt x="1690" y="1222"/>
                </a:lnTo>
                <a:lnTo>
                  <a:pt x="1676" y="1211"/>
                </a:lnTo>
                <a:lnTo>
                  <a:pt x="1662" y="1197"/>
                </a:lnTo>
                <a:lnTo>
                  <a:pt x="1649" y="1182"/>
                </a:lnTo>
                <a:lnTo>
                  <a:pt x="1637" y="1166"/>
                </a:lnTo>
                <a:lnTo>
                  <a:pt x="1626" y="1149"/>
                </a:lnTo>
                <a:lnTo>
                  <a:pt x="1617" y="1130"/>
                </a:lnTo>
                <a:lnTo>
                  <a:pt x="1610" y="1110"/>
                </a:lnTo>
                <a:lnTo>
                  <a:pt x="1602" y="1088"/>
                </a:lnTo>
                <a:lnTo>
                  <a:pt x="1598" y="1067"/>
                </a:lnTo>
                <a:lnTo>
                  <a:pt x="1595" y="1043"/>
                </a:lnTo>
                <a:lnTo>
                  <a:pt x="1595" y="1021"/>
                </a:lnTo>
                <a:lnTo>
                  <a:pt x="1595" y="1021"/>
                </a:lnTo>
                <a:lnTo>
                  <a:pt x="1595" y="997"/>
                </a:lnTo>
                <a:lnTo>
                  <a:pt x="1598" y="974"/>
                </a:lnTo>
                <a:lnTo>
                  <a:pt x="1602" y="952"/>
                </a:lnTo>
                <a:lnTo>
                  <a:pt x="1610" y="931"/>
                </a:lnTo>
                <a:lnTo>
                  <a:pt x="1617" y="912"/>
                </a:lnTo>
                <a:lnTo>
                  <a:pt x="1626" y="892"/>
                </a:lnTo>
                <a:lnTo>
                  <a:pt x="1637" y="874"/>
                </a:lnTo>
                <a:lnTo>
                  <a:pt x="1649" y="858"/>
                </a:lnTo>
                <a:lnTo>
                  <a:pt x="1662" y="843"/>
                </a:lnTo>
                <a:lnTo>
                  <a:pt x="1676" y="831"/>
                </a:lnTo>
                <a:lnTo>
                  <a:pt x="1690" y="819"/>
                </a:lnTo>
                <a:lnTo>
                  <a:pt x="1707" y="808"/>
                </a:lnTo>
                <a:lnTo>
                  <a:pt x="1723" y="801"/>
                </a:lnTo>
                <a:lnTo>
                  <a:pt x="1741" y="795"/>
                </a:lnTo>
                <a:lnTo>
                  <a:pt x="1759" y="792"/>
                </a:lnTo>
                <a:lnTo>
                  <a:pt x="1779" y="790"/>
                </a:lnTo>
                <a:lnTo>
                  <a:pt x="1779" y="790"/>
                </a:lnTo>
                <a:close/>
              </a:path>
            </a:pathLst>
          </a:custGeom>
          <a:solidFill>
            <a:srgbClr val="FFC000"/>
          </a:solidFill>
          <a:ln w="28575">
            <a:solidFill>
              <a:schemeClr val="bg1">
                <a:lumMod val="50000"/>
              </a:schemeClr>
            </a:solidFill>
            <a:prstDash val="solid"/>
            <a:round/>
            <a:headEnd/>
            <a:tailEnd/>
          </a:ln>
        </p:spPr>
        <p:txBody>
          <a:bodyPr lIns="91440" tIns="45720" rIns="91440" bIns="360000" anchor="ctr"/>
          <a:lstStyle/>
          <a:p>
            <a:r>
              <a:rPr lang="en-GB">
                <a:cs typeface="Arial" charset="0"/>
              </a:rPr>
              <a:t>Family Support Worker completes school enrolment forms </a:t>
            </a:r>
            <a:r>
              <a:rPr lang="en-GB" u="sng">
                <a:cs typeface="Arial" charset="0"/>
              </a:rPr>
              <a:t>for</a:t>
            </a:r>
            <a:r>
              <a:rPr lang="en-GB">
                <a:cs typeface="Arial" charset="0"/>
              </a:rPr>
              <a:t> mother. </a:t>
            </a:r>
          </a:p>
        </p:txBody>
      </p:sp>
      <p:sp>
        <p:nvSpPr>
          <p:cNvPr id="10" name="Freeform 10">
            <a:extLst>
              <a:ext uri="{FF2B5EF4-FFF2-40B4-BE49-F238E27FC236}">
                <a16:creationId xmlns:a16="http://schemas.microsoft.com/office/drawing/2014/main" id="{D9E86A2B-8814-DEB9-7646-20D96CF08CC1}"/>
              </a:ext>
            </a:extLst>
          </p:cNvPr>
          <p:cNvSpPr>
            <a:spLocks/>
          </p:cNvSpPr>
          <p:nvPr/>
        </p:nvSpPr>
        <p:spPr bwMode="auto">
          <a:xfrm>
            <a:off x="699005" y="551856"/>
            <a:ext cx="2652398" cy="2360437"/>
          </a:xfrm>
          <a:custGeom>
            <a:avLst/>
            <a:gdLst>
              <a:gd name="T0" fmla="*/ 1797 w 1976"/>
              <a:gd name="T1" fmla="*/ 791 h 2375"/>
              <a:gd name="T2" fmla="*/ 1846 w 1976"/>
              <a:gd name="T3" fmla="*/ 812 h 2375"/>
              <a:gd name="T4" fmla="*/ 1886 w 1976"/>
              <a:gd name="T5" fmla="*/ 855 h 2375"/>
              <a:gd name="T6" fmla="*/ 1906 w 1976"/>
              <a:gd name="T7" fmla="*/ 886 h 2375"/>
              <a:gd name="T8" fmla="*/ 1933 w 1976"/>
              <a:gd name="T9" fmla="*/ 907 h 2375"/>
              <a:gd name="T10" fmla="*/ 1958 w 1976"/>
              <a:gd name="T11" fmla="*/ 903 h 2375"/>
              <a:gd name="T12" fmla="*/ 1973 w 1976"/>
              <a:gd name="T13" fmla="*/ 877 h 2375"/>
              <a:gd name="T14" fmla="*/ 0 w 1976"/>
              <a:gd name="T15" fmla="*/ 0 h 2375"/>
              <a:gd name="T16" fmla="*/ 856 w 1976"/>
              <a:gd name="T17" fmla="*/ 1981 h 2375"/>
              <a:gd name="T18" fmla="*/ 886 w 1976"/>
              <a:gd name="T19" fmla="*/ 1985 h 2375"/>
              <a:gd name="T20" fmla="*/ 907 w 1976"/>
              <a:gd name="T21" fmla="*/ 2005 h 2375"/>
              <a:gd name="T22" fmla="*/ 904 w 1976"/>
              <a:gd name="T23" fmla="*/ 2030 h 2375"/>
              <a:gd name="T24" fmla="*/ 879 w 1976"/>
              <a:gd name="T25" fmla="*/ 2057 h 2375"/>
              <a:gd name="T26" fmla="*/ 843 w 1976"/>
              <a:gd name="T27" fmla="*/ 2079 h 2375"/>
              <a:gd name="T28" fmla="*/ 807 w 1976"/>
              <a:gd name="T29" fmla="*/ 2121 h 2375"/>
              <a:gd name="T30" fmla="*/ 789 w 1976"/>
              <a:gd name="T31" fmla="*/ 2175 h 2375"/>
              <a:gd name="T32" fmla="*/ 792 w 1976"/>
              <a:gd name="T33" fmla="*/ 2229 h 2375"/>
              <a:gd name="T34" fmla="*/ 827 w 1976"/>
              <a:gd name="T35" fmla="*/ 2295 h 2375"/>
              <a:gd name="T36" fmla="*/ 889 w 1976"/>
              <a:gd name="T37" fmla="*/ 2344 h 2375"/>
              <a:gd name="T38" fmla="*/ 972 w 1976"/>
              <a:gd name="T39" fmla="*/ 2372 h 2375"/>
              <a:gd name="T40" fmla="*/ 1040 w 1976"/>
              <a:gd name="T41" fmla="*/ 2374 h 2375"/>
              <a:gd name="T42" fmla="*/ 1127 w 1976"/>
              <a:gd name="T43" fmla="*/ 2353 h 2375"/>
              <a:gd name="T44" fmla="*/ 1194 w 1976"/>
              <a:gd name="T45" fmla="*/ 2308 h 2375"/>
              <a:gd name="T46" fmla="*/ 1236 w 1976"/>
              <a:gd name="T47" fmla="*/ 2245 h 2375"/>
              <a:gd name="T48" fmla="*/ 1247 w 1976"/>
              <a:gd name="T49" fmla="*/ 2191 h 2375"/>
              <a:gd name="T50" fmla="*/ 1235 w 1976"/>
              <a:gd name="T51" fmla="*/ 2133 h 2375"/>
              <a:gd name="T52" fmla="*/ 1206 w 1976"/>
              <a:gd name="T53" fmla="*/ 2093 h 2375"/>
              <a:gd name="T54" fmla="*/ 1166 w 1976"/>
              <a:gd name="T55" fmla="*/ 2061 h 2375"/>
              <a:gd name="T56" fmla="*/ 1134 w 1976"/>
              <a:gd name="T57" fmla="*/ 2037 h 2375"/>
              <a:gd name="T58" fmla="*/ 1125 w 1976"/>
              <a:gd name="T59" fmla="*/ 2011 h 2375"/>
              <a:gd name="T60" fmla="*/ 1140 w 1976"/>
              <a:gd name="T61" fmla="*/ 1990 h 2375"/>
              <a:gd name="T62" fmla="*/ 1178 w 1976"/>
              <a:gd name="T63" fmla="*/ 1981 h 2375"/>
              <a:gd name="T64" fmla="*/ 1976 w 1976"/>
              <a:gd name="T65" fmla="*/ 1176 h 2375"/>
              <a:gd name="T66" fmla="*/ 1972 w 1976"/>
              <a:gd name="T67" fmla="*/ 1147 h 2375"/>
              <a:gd name="T68" fmla="*/ 1952 w 1976"/>
              <a:gd name="T69" fmla="*/ 1126 h 2375"/>
              <a:gd name="T70" fmla="*/ 1927 w 1976"/>
              <a:gd name="T71" fmla="*/ 1129 h 2375"/>
              <a:gd name="T72" fmla="*/ 1900 w 1976"/>
              <a:gd name="T73" fmla="*/ 1155 h 2375"/>
              <a:gd name="T74" fmla="*/ 1877 w 1976"/>
              <a:gd name="T75" fmla="*/ 1190 h 2375"/>
              <a:gd name="T76" fmla="*/ 1835 w 1976"/>
              <a:gd name="T77" fmla="*/ 1227 h 2375"/>
              <a:gd name="T78" fmla="*/ 1782 w 1976"/>
              <a:gd name="T79" fmla="*/ 1245 h 2375"/>
              <a:gd name="T80" fmla="*/ 1728 w 1976"/>
              <a:gd name="T81" fmla="*/ 1241 h 2375"/>
              <a:gd name="T82" fmla="*/ 1662 w 1976"/>
              <a:gd name="T83" fmla="*/ 1206 h 2375"/>
              <a:gd name="T84" fmla="*/ 1613 w 1976"/>
              <a:gd name="T85" fmla="*/ 1145 h 2375"/>
              <a:gd name="T86" fmla="*/ 1584 w 1976"/>
              <a:gd name="T87" fmla="*/ 1063 h 2375"/>
              <a:gd name="T88" fmla="*/ 1581 w 1976"/>
              <a:gd name="T89" fmla="*/ 993 h 2375"/>
              <a:gd name="T90" fmla="*/ 1604 w 1976"/>
              <a:gd name="T91" fmla="*/ 907 h 2375"/>
              <a:gd name="T92" fmla="*/ 1649 w 1976"/>
              <a:gd name="T93" fmla="*/ 839 h 2375"/>
              <a:gd name="T94" fmla="*/ 1710 w 1976"/>
              <a:gd name="T95" fmla="*/ 797 h 2375"/>
              <a:gd name="T96" fmla="*/ 1765 w 1976"/>
              <a:gd name="T97" fmla="*/ 786 h 2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6" h="2375">
                <a:moveTo>
                  <a:pt x="1765" y="786"/>
                </a:moveTo>
                <a:lnTo>
                  <a:pt x="1765" y="786"/>
                </a:lnTo>
                <a:lnTo>
                  <a:pt x="1782" y="788"/>
                </a:lnTo>
                <a:lnTo>
                  <a:pt x="1797" y="791"/>
                </a:lnTo>
                <a:lnTo>
                  <a:pt x="1810" y="794"/>
                </a:lnTo>
                <a:lnTo>
                  <a:pt x="1824" y="800"/>
                </a:lnTo>
                <a:lnTo>
                  <a:pt x="1835" y="806"/>
                </a:lnTo>
                <a:lnTo>
                  <a:pt x="1846" y="812"/>
                </a:lnTo>
                <a:lnTo>
                  <a:pt x="1855" y="819"/>
                </a:lnTo>
                <a:lnTo>
                  <a:pt x="1864" y="827"/>
                </a:lnTo>
                <a:lnTo>
                  <a:pt x="1877" y="842"/>
                </a:lnTo>
                <a:lnTo>
                  <a:pt x="1886" y="855"/>
                </a:lnTo>
                <a:lnTo>
                  <a:pt x="1894" y="867"/>
                </a:lnTo>
                <a:lnTo>
                  <a:pt x="1894" y="867"/>
                </a:lnTo>
                <a:lnTo>
                  <a:pt x="1900" y="877"/>
                </a:lnTo>
                <a:lnTo>
                  <a:pt x="1906" y="886"/>
                </a:lnTo>
                <a:lnTo>
                  <a:pt x="1913" y="894"/>
                </a:lnTo>
                <a:lnTo>
                  <a:pt x="1919" y="900"/>
                </a:lnTo>
                <a:lnTo>
                  <a:pt x="1927" y="904"/>
                </a:lnTo>
                <a:lnTo>
                  <a:pt x="1933" y="907"/>
                </a:lnTo>
                <a:lnTo>
                  <a:pt x="1940" y="907"/>
                </a:lnTo>
                <a:lnTo>
                  <a:pt x="1946" y="907"/>
                </a:lnTo>
                <a:lnTo>
                  <a:pt x="1952" y="906"/>
                </a:lnTo>
                <a:lnTo>
                  <a:pt x="1958" y="903"/>
                </a:lnTo>
                <a:lnTo>
                  <a:pt x="1963" y="898"/>
                </a:lnTo>
                <a:lnTo>
                  <a:pt x="1967" y="892"/>
                </a:lnTo>
                <a:lnTo>
                  <a:pt x="1972" y="886"/>
                </a:lnTo>
                <a:lnTo>
                  <a:pt x="1973" y="877"/>
                </a:lnTo>
                <a:lnTo>
                  <a:pt x="1976" y="867"/>
                </a:lnTo>
                <a:lnTo>
                  <a:pt x="1976" y="855"/>
                </a:lnTo>
                <a:lnTo>
                  <a:pt x="1976" y="0"/>
                </a:lnTo>
                <a:lnTo>
                  <a:pt x="0" y="0"/>
                </a:lnTo>
                <a:lnTo>
                  <a:pt x="0" y="1979"/>
                </a:lnTo>
                <a:lnTo>
                  <a:pt x="454" y="1979"/>
                </a:lnTo>
                <a:lnTo>
                  <a:pt x="454" y="1981"/>
                </a:lnTo>
                <a:lnTo>
                  <a:pt x="856" y="1981"/>
                </a:lnTo>
                <a:lnTo>
                  <a:pt x="856" y="1981"/>
                </a:lnTo>
                <a:lnTo>
                  <a:pt x="868" y="1981"/>
                </a:lnTo>
                <a:lnTo>
                  <a:pt x="877" y="1982"/>
                </a:lnTo>
                <a:lnTo>
                  <a:pt x="886" y="1985"/>
                </a:lnTo>
                <a:lnTo>
                  <a:pt x="894" y="1990"/>
                </a:lnTo>
                <a:lnTo>
                  <a:pt x="900" y="1994"/>
                </a:lnTo>
                <a:lnTo>
                  <a:pt x="904" y="1999"/>
                </a:lnTo>
                <a:lnTo>
                  <a:pt x="907" y="2005"/>
                </a:lnTo>
                <a:lnTo>
                  <a:pt x="909" y="2011"/>
                </a:lnTo>
                <a:lnTo>
                  <a:pt x="909" y="2017"/>
                </a:lnTo>
                <a:lnTo>
                  <a:pt x="907" y="2024"/>
                </a:lnTo>
                <a:lnTo>
                  <a:pt x="904" y="2030"/>
                </a:lnTo>
                <a:lnTo>
                  <a:pt x="900" y="2037"/>
                </a:lnTo>
                <a:lnTo>
                  <a:pt x="895" y="2043"/>
                </a:lnTo>
                <a:lnTo>
                  <a:pt x="888" y="2051"/>
                </a:lnTo>
                <a:lnTo>
                  <a:pt x="879" y="2057"/>
                </a:lnTo>
                <a:lnTo>
                  <a:pt x="868" y="2061"/>
                </a:lnTo>
                <a:lnTo>
                  <a:pt x="868" y="2061"/>
                </a:lnTo>
                <a:lnTo>
                  <a:pt x="855" y="2069"/>
                </a:lnTo>
                <a:lnTo>
                  <a:pt x="843" y="2079"/>
                </a:lnTo>
                <a:lnTo>
                  <a:pt x="828" y="2093"/>
                </a:lnTo>
                <a:lnTo>
                  <a:pt x="821" y="2102"/>
                </a:lnTo>
                <a:lnTo>
                  <a:pt x="813" y="2111"/>
                </a:lnTo>
                <a:lnTo>
                  <a:pt x="807" y="2121"/>
                </a:lnTo>
                <a:lnTo>
                  <a:pt x="800" y="2133"/>
                </a:lnTo>
                <a:lnTo>
                  <a:pt x="795" y="2145"/>
                </a:lnTo>
                <a:lnTo>
                  <a:pt x="791" y="2160"/>
                </a:lnTo>
                <a:lnTo>
                  <a:pt x="789" y="2175"/>
                </a:lnTo>
                <a:lnTo>
                  <a:pt x="788" y="2191"/>
                </a:lnTo>
                <a:lnTo>
                  <a:pt x="788" y="2191"/>
                </a:lnTo>
                <a:lnTo>
                  <a:pt x="789" y="2209"/>
                </a:lnTo>
                <a:lnTo>
                  <a:pt x="792" y="2229"/>
                </a:lnTo>
                <a:lnTo>
                  <a:pt x="798" y="2245"/>
                </a:lnTo>
                <a:lnTo>
                  <a:pt x="806" y="2263"/>
                </a:lnTo>
                <a:lnTo>
                  <a:pt x="816" y="2280"/>
                </a:lnTo>
                <a:lnTo>
                  <a:pt x="827" y="2295"/>
                </a:lnTo>
                <a:lnTo>
                  <a:pt x="840" y="2308"/>
                </a:lnTo>
                <a:lnTo>
                  <a:pt x="855" y="2321"/>
                </a:lnTo>
                <a:lnTo>
                  <a:pt x="871" y="2333"/>
                </a:lnTo>
                <a:lnTo>
                  <a:pt x="889" y="2344"/>
                </a:lnTo>
                <a:lnTo>
                  <a:pt x="907" y="2353"/>
                </a:lnTo>
                <a:lnTo>
                  <a:pt x="928" y="2360"/>
                </a:lnTo>
                <a:lnTo>
                  <a:pt x="949" y="2368"/>
                </a:lnTo>
                <a:lnTo>
                  <a:pt x="972" y="2372"/>
                </a:lnTo>
                <a:lnTo>
                  <a:pt x="994" y="2374"/>
                </a:lnTo>
                <a:lnTo>
                  <a:pt x="1018" y="2375"/>
                </a:lnTo>
                <a:lnTo>
                  <a:pt x="1018" y="2375"/>
                </a:lnTo>
                <a:lnTo>
                  <a:pt x="1040" y="2374"/>
                </a:lnTo>
                <a:lnTo>
                  <a:pt x="1063" y="2372"/>
                </a:lnTo>
                <a:lnTo>
                  <a:pt x="1085" y="2368"/>
                </a:lnTo>
                <a:lnTo>
                  <a:pt x="1106" y="2360"/>
                </a:lnTo>
                <a:lnTo>
                  <a:pt x="1127" y="2353"/>
                </a:lnTo>
                <a:lnTo>
                  <a:pt x="1145" y="2344"/>
                </a:lnTo>
                <a:lnTo>
                  <a:pt x="1163" y="2333"/>
                </a:lnTo>
                <a:lnTo>
                  <a:pt x="1179" y="2321"/>
                </a:lnTo>
                <a:lnTo>
                  <a:pt x="1194" y="2308"/>
                </a:lnTo>
                <a:lnTo>
                  <a:pt x="1208" y="2295"/>
                </a:lnTo>
                <a:lnTo>
                  <a:pt x="1218" y="2280"/>
                </a:lnTo>
                <a:lnTo>
                  <a:pt x="1229" y="2263"/>
                </a:lnTo>
                <a:lnTo>
                  <a:pt x="1236" y="2245"/>
                </a:lnTo>
                <a:lnTo>
                  <a:pt x="1242" y="2229"/>
                </a:lnTo>
                <a:lnTo>
                  <a:pt x="1245" y="2209"/>
                </a:lnTo>
                <a:lnTo>
                  <a:pt x="1247" y="2191"/>
                </a:lnTo>
                <a:lnTo>
                  <a:pt x="1247" y="2191"/>
                </a:lnTo>
                <a:lnTo>
                  <a:pt x="1245" y="2175"/>
                </a:lnTo>
                <a:lnTo>
                  <a:pt x="1244" y="2160"/>
                </a:lnTo>
                <a:lnTo>
                  <a:pt x="1239" y="2145"/>
                </a:lnTo>
                <a:lnTo>
                  <a:pt x="1235" y="2133"/>
                </a:lnTo>
                <a:lnTo>
                  <a:pt x="1229" y="2121"/>
                </a:lnTo>
                <a:lnTo>
                  <a:pt x="1221" y="2111"/>
                </a:lnTo>
                <a:lnTo>
                  <a:pt x="1214" y="2102"/>
                </a:lnTo>
                <a:lnTo>
                  <a:pt x="1206" y="2093"/>
                </a:lnTo>
                <a:lnTo>
                  <a:pt x="1191" y="2079"/>
                </a:lnTo>
                <a:lnTo>
                  <a:pt x="1179" y="2069"/>
                </a:lnTo>
                <a:lnTo>
                  <a:pt x="1166" y="2061"/>
                </a:lnTo>
                <a:lnTo>
                  <a:pt x="1166" y="2061"/>
                </a:lnTo>
                <a:lnTo>
                  <a:pt x="1155" y="2057"/>
                </a:lnTo>
                <a:lnTo>
                  <a:pt x="1146" y="2051"/>
                </a:lnTo>
                <a:lnTo>
                  <a:pt x="1139" y="2043"/>
                </a:lnTo>
                <a:lnTo>
                  <a:pt x="1134" y="2037"/>
                </a:lnTo>
                <a:lnTo>
                  <a:pt x="1130" y="2030"/>
                </a:lnTo>
                <a:lnTo>
                  <a:pt x="1127" y="2024"/>
                </a:lnTo>
                <a:lnTo>
                  <a:pt x="1125" y="2017"/>
                </a:lnTo>
                <a:lnTo>
                  <a:pt x="1125" y="2011"/>
                </a:lnTo>
                <a:lnTo>
                  <a:pt x="1127" y="2005"/>
                </a:lnTo>
                <a:lnTo>
                  <a:pt x="1130" y="1999"/>
                </a:lnTo>
                <a:lnTo>
                  <a:pt x="1134" y="1994"/>
                </a:lnTo>
                <a:lnTo>
                  <a:pt x="1140" y="1990"/>
                </a:lnTo>
                <a:lnTo>
                  <a:pt x="1148" y="1985"/>
                </a:lnTo>
                <a:lnTo>
                  <a:pt x="1157" y="1982"/>
                </a:lnTo>
                <a:lnTo>
                  <a:pt x="1166" y="1981"/>
                </a:lnTo>
                <a:lnTo>
                  <a:pt x="1178" y="1981"/>
                </a:lnTo>
                <a:lnTo>
                  <a:pt x="1429" y="1981"/>
                </a:lnTo>
                <a:lnTo>
                  <a:pt x="1429" y="1979"/>
                </a:lnTo>
                <a:lnTo>
                  <a:pt x="1976" y="1979"/>
                </a:lnTo>
                <a:lnTo>
                  <a:pt x="1976" y="1176"/>
                </a:lnTo>
                <a:lnTo>
                  <a:pt x="1976" y="1176"/>
                </a:lnTo>
                <a:lnTo>
                  <a:pt x="1976" y="1166"/>
                </a:lnTo>
                <a:lnTo>
                  <a:pt x="1973" y="1155"/>
                </a:lnTo>
                <a:lnTo>
                  <a:pt x="1972" y="1147"/>
                </a:lnTo>
                <a:lnTo>
                  <a:pt x="1967" y="1139"/>
                </a:lnTo>
                <a:lnTo>
                  <a:pt x="1963" y="1133"/>
                </a:lnTo>
                <a:lnTo>
                  <a:pt x="1958" y="1129"/>
                </a:lnTo>
                <a:lnTo>
                  <a:pt x="1952" y="1126"/>
                </a:lnTo>
                <a:lnTo>
                  <a:pt x="1946" y="1124"/>
                </a:lnTo>
                <a:lnTo>
                  <a:pt x="1940" y="1124"/>
                </a:lnTo>
                <a:lnTo>
                  <a:pt x="1933" y="1126"/>
                </a:lnTo>
                <a:lnTo>
                  <a:pt x="1927" y="1129"/>
                </a:lnTo>
                <a:lnTo>
                  <a:pt x="1919" y="1133"/>
                </a:lnTo>
                <a:lnTo>
                  <a:pt x="1913" y="1139"/>
                </a:lnTo>
                <a:lnTo>
                  <a:pt x="1906" y="1147"/>
                </a:lnTo>
                <a:lnTo>
                  <a:pt x="1900" y="1155"/>
                </a:lnTo>
                <a:lnTo>
                  <a:pt x="1894" y="1164"/>
                </a:lnTo>
                <a:lnTo>
                  <a:pt x="1894" y="1164"/>
                </a:lnTo>
                <a:lnTo>
                  <a:pt x="1886" y="1178"/>
                </a:lnTo>
                <a:lnTo>
                  <a:pt x="1877" y="1190"/>
                </a:lnTo>
                <a:lnTo>
                  <a:pt x="1864" y="1205"/>
                </a:lnTo>
                <a:lnTo>
                  <a:pt x="1855" y="1212"/>
                </a:lnTo>
                <a:lnTo>
                  <a:pt x="1846" y="1220"/>
                </a:lnTo>
                <a:lnTo>
                  <a:pt x="1835" y="1227"/>
                </a:lnTo>
                <a:lnTo>
                  <a:pt x="1824" y="1233"/>
                </a:lnTo>
                <a:lnTo>
                  <a:pt x="1810" y="1238"/>
                </a:lnTo>
                <a:lnTo>
                  <a:pt x="1797" y="1242"/>
                </a:lnTo>
                <a:lnTo>
                  <a:pt x="1782" y="1245"/>
                </a:lnTo>
                <a:lnTo>
                  <a:pt x="1765" y="1245"/>
                </a:lnTo>
                <a:lnTo>
                  <a:pt x="1765" y="1245"/>
                </a:lnTo>
                <a:lnTo>
                  <a:pt x="1746" y="1244"/>
                </a:lnTo>
                <a:lnTo>
                  <a:pt x="1728" y="1241"/>
                </a:lnTo>
                <a:lnTo>
                  <a:pt x="1710" y="1235"/>
                </a:lnTo>
                <a:lnTo>
                  <a:pt x="1693" y="1227"/>
                </a:lnTo>
                <a:lnTo>
                  <a:pt x="1677" y="1218"/>
                </a:lnTo>
                <a:lnTo>
                  <a:pt x="1662" y="1206"/>
                </a:lnTo>
                <a:lnTo>
                  <a:pt x="1649" y="1193"/>
                </a:lnTo>
                <a:lnTo>
                  <a:pt x="1635" y="1178"/>
                </a:lnTo>
                <a:lnTo>
                  <a:pt x="1623" y="1161"/>
                </a:lnTo>
                <a:lnTo>
                  <a:pt x="1613" y="1145"/>
                </a:lnTo>
                <a:lnTo>
                  <a:pt x="1604" y="1126"/>
                </a:lnTo>
                <a:lnTo>
                  <a:pt x="1595" y="1105"/>
                </a:lnTo>
                <a:lnTo>
                  <a:pt x="1589" y="1084"/>
                </a:lnTo>
                <a:lnTo>
                  <a:pt x="1584" y="1063"/>
                </a:lnTo>
                <a:lnTo>
                  <a:pt x="1581" y="1039"/>
                </a:lnTo>
                <a:lnTo>
                  <a:pt x="1581" y="1016"/>
                </a:lnTo>
                <a:lnTo>
                  <a:pt x="1581" y="1016"/>
                </a:lnTo>
                <a:lnTo>
                  <a:pt x="1581" y="993"/>
                </a:lnTo>
                <a:lnTo>
                  <a:pt x="1584" y="970"/>
                </a:lnTo>
                <a:lnTo>
                  <a:pt x="1589" y="948"/>
                </a:lnTo>
                <a:lnTo>
                  <a:pt x="1595" y="927"/>
                </a:lnTo>
                <a:lnTo>
                  <a:pt x="1604" y="907"/>
                </a:lnTo>
                <a:lnTo>
                  <a:pt x="1613" y="888"/>
                </a:lnTo>
                <a:lnTo>
                  <a:pt x="1623" y="870"/>
                </a:lnTo>
                <a:lnTo>
                  <a:pt x="1635" y="854"/>
                </a:lnTo>
                <a:lnTo>
                  <a:pt x="1649" y="839"/>
                </a:lnTo>
                <a:lnTo>
                  <a:pt x="1662" y="825"/>
                </a:lnTo>
                <a:lnTo>
                  <a:pt x="1677" y="815"/>
                </a:lnTo>
                <a:lnTo>
                  <a:pt x="1693" y="804"/>
                </a:lnTo>
                <a:lnTo>
                  <a:pt x="1710" y="797"/>
                </a:lnTo>
                <a:lnTo>
                  <a:pt x="1728" y="791"/>
                </a:lnTo>
                <a:lnTo>
                  <a:pt x="1746" y="788"/>
                </a:lnTo>
                <a:lnTo>
                  <a:pt x="1765" y="786"/>
                </a:lnTo>
                <a:lnTo>
                  <a:pt x="1765" y="786"/>
                </a:lnTo>
                <a:close/>
              </a:path>
            </a:pathLst>
          </a:custGeom>
          <a:solidFill>
            <a:srgbClr val="FFC000"/>
          </a:solidFill>
          <a:ln w="28575">
            <a:solidFill>
              <a:schemeClr val="bg1">
                <a:lumMod val="50000"/>
              </a:schemeClr>
            </a:solidFill>
            <a:prstDash val="solid"/>
            <a:round/>
            <a:headEnd/>
            <a:tailEnd/>
          </a:ln>
        </p:spPr>
        <p:txBody>
          <a:bodyPr lIns="91440" tIns="45720" rIns="91440" bIns="360000" anchor="ctr"/>
          <a:lstStyle/>
          <a:p>
            <a:r>
              <a:rPr lang="en-GB" sz="2000">
                <a:latin typeface="Calibri" panose="020F0502020204030204" pitchFamily="34" charset="0"/>
                <a:ea typeface="Calibri" panose="020F0502020204030204" pitchFamily="34" charset="0"/>
                <a:cs typeface="Calibri" panose="020F0502020204030204" pitchFamily="34" charset="0"/>
              </a:rPr>
              <a:t>Social Worker starts</a:t>
            </a:r>
          </a:p>
          <a:p>
            <a:r>
              <a:rPr lang="en-GB" sz="2000">
                <a:latin typeface="Calibri" panose="020F0502020204030204" pitchFamily="34" charset="0"/>
                <a:ea typeface="Calibri" panose="020F0502020204030204" pitchFamily="34" charset="0"/>
                <a:cs typeface="Calibri" panose="020F0502020204030204" pitchFamily="34" charset="0"/>
              </a:rPr>
              <a:t>neglect toolkit as </a:t>
            </a:r>
          </a:p>
          <a:p>
            <a:r>
              <a:rPr lang="en-GB" sz="2000">
                <a:latin typeface="Calibri" panose="020F0502020204030204" pitchFamily="34" charset="0"/>
                <a:ea typeface="Calibri" panose="020F0502020204030204" pitchFamily="34" charset="0"/>
                <a:cs typeface="Calibri" panose="020F0502020204030204" pitchFamily="34" charset="0"/>
              </a:rPr>
              <a:t>part of Family Help Assessment and Plan</a:t>
            </a:r>
          </a:p>
        </p:txBody>
      </p:sp>
      <p:sp>
        <p:nvSpPr>
          <p:cNvPr id="11" name="Freeform 11">
            <a:extLst>
              <a:ext uri="{FF2B5EF4-FFF2-40B4-BE49-F238E27FC236}">
                <a16:creationId xmlns:a16="http://schemas.microsoft.com/office/drawing/2014/main" id="{20345C6C-F175-1991-90A5-A6BCECA31022}"/>
              </a:ext>
            </a:extLst>
          </p:cNvPr>
          <p:cNvSpPr>
            <a:spLocks/>
          </p:cNvSpPr>
          <p:nvPr/>
        </p:nvSpPr>
        <p:spPr bwMode="auto">
          <a:xfrm>
            <a:off x="688289" y="4502427"/>
            <a:ext cx="3192006" cy="1965045"/>
          </a:xfrm>
          <a:custGeom>
            <a:avLst/>
            <a:gdLst>
              <a:gd name="T0" fmla="*/ 791 w 2377"/>
              <a:gd name="T1" fmla="*/ 179 h 1976"/>
              <a:gd name="T2" fmla="*/ 813 w 2377"/>
              <a:gd name="T3" fmla="*/ 131 h 1976"/>
              <a:gd name="T4" fmla="*/ 855 w 2377"/>
              <a:gd name="T5" fmla="*/ 89 h 1976"/>
              <a:gd name="T6" fmla="*/ 886 w 2377"/>
              <a:gd name="T7" fmla="*/ 70 h 1976"/>
              <a:gd name="T8" fmla="*/ 907 w 2377"/>
              <a:gd name="T9" fmla="*/ 43 h 1976"/>
              <a:gd name="T10" fmla="*/ 904 w 2377"/>
              <a:gd name="T11" fmla="*/ 19 h 1976"/>
              <a:gd name="T12" fmla="*/ 877 w 2377"/>
              <a:gd name="T13" fmla="*/ 3 h 1976"/>
              <a:gd name="T14" fmla="*/ 0 w 2377"/>
              <a:gd name="T15" fmla="*/ 1976 h 1976"/>
              <a:gd name="T16" fmla="*/ 1980 w 2377"/>
              <a:gd name="T17" fmla="*/ 1121 h 1976"/>
              <a:gd name="T18" fmla="*/ 1986 w 2377"/>
              <a:gd name="T19" fmla="*/ 1090 h 1976"/>
              <a:gd name="T20" fmla="*/ 2004 w 2377"/>
              <a:gd name="T21" fmla="*/ 1069 h 1976"/>
              <a:gd name="T22" fmla="*/ 2031 w 2377"/>
              <a:gd name="T23" fmla="*/ 1072 h 1976"/>
              <a:gd name="T24" fmla="*/ 2057 w 2377"/>
              <a:gd name="T25" fmla="*/ 1099 h 1976"/>
              <a:gd name="T26" fmla="*/ 2079 w 2377"/>
              <a:gd name="T27" fmla="*/ 1134 h 1976"/>
              <a:gd name="T28" fmla="*/ 2121 w 2377"/>
              <a:gd name="T29" fmla="*/ 1170 h 1976"/>
              <a:gd name="T30" fmla="*/ 2175 w 2377"/>
              <a:gd name="T31" fmla="*/ 1188 h 1976"/>
              <a:gd name="T32" fmla="*/ 2229 w 2377"/>
              <a:gd name="T33" fmla="*/ 1184 h 1976"/>
              <a:gd name="T34" fmla="*/ 2294 w 2377"/>
              <a:gd name="T35" fmla="*/ 1149 h 1976"/>
              <a:gd name="T36" fmla="*/ 2345 w 2377"/>
              <a:gd name="T37" fmla="*/ 1088 h 1976"/>
              <a:gd name="T38" fmla="*/ 2372 w 2377"/>
              <a:gd name="T39" fmla="*/ 1006 h 1976"/>
              <a:gd name="T40" fmla="*/ 2375 w 2377"/>
              <a:gd name="T41" fmla="*/ 936 h 1976"/>
              <a:gd name="T42" fmla="*/ 2354 w 2377"/>
              <a:gd name="T43" fmla="*/ 850 h 1976"/>
              <a:gd name="T44" fmla="*/ 2309 w 2377"/>
              <a:gd name="T45" fmla="*/ 783 h 1976"/>
              <a:gd name="T46" fmla="*/ 2247 w 2377"/>
              <a:gd name="T47" fmla="*/ 740 h 1976"/>
              <a:gd name="T48" fmla="*/ 2191 w 2377"/>
              <a:gd name="T49" fmla="*/ 729 h 1976"/>
              <a:gd name="T50" fmla="*/ 2133 w 2377"/>
              <a:gd name="T51" fmla="*/ 743 h 1976"/>
              <a:gd name="T52" fmla="*/ 2093 w 2377"/>
              <a:gd name="T53" fmla="*/ 770 h 1976"/>
              <a:gd name="T54" fmla="*/ 2063 w 2377"/>
              <a:gd name="T55" fmla="*/ 810 h 1976"/>
              <a:gd name="T56" fmla="*/ 2037 w 2377"/>
              <a:gd name="T57" fmla="*/ 843 h 1976"/>
              <a:gd name="T58" fmla="*/ 2010 w 2377"/>
              <a:gd name="T59" fmla="*/ 852 h 1976"/>
              <a:gd name="T60" fmla="*/ 1989 w 2377"/>
              <a:gd name="T61" fmla="*/ 837 h 1976"/>
              <a:gd name="T62" fmla="*/ 1980 w 2377"/>
              <a:gd name="T63" fmla="*/ 798 h 1976"/>
              <a:gd name="T64" fmla="*/ 1178 w 2377"/>
              <a:gd name="T65" fmla="*/ 0 h 1976"/>
              <a:gd name="T66" fmla="*/ 1146 w 2377"/>
              <a:gd name="T67" fmla="*/ 6 h 1976"/>
              <a:gd name="T68" fmla="*/ 1127 w 2377"/>
              <a:gd name="T69" fmla="*/ 25 h 1976"/>
              <a:gd name="T70" fmla="*/ 1128 w 2377"/>
              <a:gd name="T71" fmla="*/ 51 h 1976"/>
              <a:gd name="T72" fmla="*/ 1155 w 2377"/>
              <a:gd name="T73" fmla="*/ 76 h 1976"/>
              <a:gd name="T74" fmla="*/ 1191 w 2377"/>
              <a:gd name="T75" fmla="*/ 98 h 1976"/>
              <a:gd name="T76" fmla="*/ 1227 w 2377"/>
              <a:gd name="T77" fmla="*/ 142 h 1976"/>
              <a:gd name="T78" fmla="*/ 1245 w 2377"/>
              <a:gd name="T79" fmla="*/ 196 h 1976"/>
              <a:gd name="T80" fmla="*/ 1242 w 2377"/>
              <a:gd name="T81" fmla="*/ 248 h 1976"/>
              <a:gd name="T82" fmla="*/ 1206 w 2377"/>
              <a:gd name="T83" fmla="*/ 314 h 1976"/>
              <a:gd name="T84" fmla="*/ 1145 w 2377"/>
              <a:gd name="T85" fmla="*/ 365 h 1976"/>
              <a:gd name="T86" fmla="*/ 1063 w 2377"/>
              <a:gd name="T87" fmla="*/ 391 h 1976"/>
              <a:gd name="T88" fmla="*/ 994 w 2377"/>
              <a:gd name="T89" fmla="*/ 394 h 1976"/>
              <a:gd name="T90" fmla="*/ 907 w 2377"/>
              <a:gd name="T91" fmla="*/ 374 h 1976"/>
              <a:gd name="T92" fmla="*/ 840 w 2377"/>
              <a:gd name="T93" fmla="*/ 329 h 1976"/>
              <a:gd name="T94" fmla="*/ 798 w 2377"/>
              <a:gd name="T95" fmla="*/ 266 h 1976"/>
              <a:gd name="T96" fmla="*/ 788 w 2377"/>
              <a:gd name="T97" fmla="*/ 212 h 1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77" h="1976">
                <a:moveTo>
                  <a:pt x="788" y="212"/>
                </a:moveTo>
                <a:lnTo>
                  <a:pt x="788" y="212"/>
                </a:lnTo>
                <a:lnTo>
                  <a:pt x="788" y="196"/>
                </a:lnTo>
                <a:lnTo>
                  <a:pt x="791" y="179"/>
                </a:lnTo>
                <a:lnTo>
                  <a:pt x="795" y="166"/>
                </a:lnTo>
                <a:lnTo>
                  <a:pt x="800" y="152"/>
                </a:lnTo>
                <a:lnTo>
                  <a:pt x="806" y="142"/>
                </a:lnTo>
                <a:lnTo>
                  <a:pt x="813" y="131"/>
                </a:lnTo>
                <a:lnTo>
                  <a:pt x="821" y="121"/>
                </a:lnTo>
                <a:lnTo>
                  <a:pt x="828" y="113"/>
                </a:lnTo>
                <a:lnTo>
                  <a:pt x="843" y="98"/>
                </a:lnTo>
                <a:lnTo>
                  <a:pt x="855" y="89"/>
                </a:lnTo>
                <a:lnTo>
                  <a:pt x="868" y="82"/>
                </a:lnTo>
                <a:lnTo>
                  <a:pt x="868" y="82"/>
                </a:lnTo>
                <a:lnTo>
                  <a:pt x="877" y="76"/>
                </a:lnTo>
                <a:lnTo>
                  <a:pt x="886" y="70"/>
                </a:lnTo>
                <a:lnTo>
                  <a:pt x="894" y="64"/>
                </a:lnTo>
                <a:lnTo>
                  <a:pt x="900" y="57"/>
                </a:lnTo>
                <a:lnTo>
                  <a:pt x="904" y="51"/>
                </a:lnTo>
                <a:lnTo>
                  <a:pt x="907" y="43"/>
                </a:lnTo>
                <a:lnTo>
                  <a:pt x="909" y="37"/>
                </a:lnTo>
                <a:lnTo>
                  <a:pt x="909" y="31"/>
                </a:lnTo>
                <a:lnTo>
                  <a:pt x="907" y="25"/>
                </a:lnTo>
                <a:lnTo>
                  <a:pt x="904" y="19"/>
                </a:lnTo>
                <a:lnTo>
                  <a:pt x="900" y="13"/>
                </a:lnTo>
                <a:lnTo>
                  <a:pt x="894" y="9"/>
                </a:lnTo>
                <a:lnTo>
                  <a:pt x="886" y="6"/>
                </a:lnTo>
                <a:lnTo>
                  <a:pt x="877" y="3"/>
                </a:lnTo>
                <a:lnTo>
                  <a:pt x="867" y="1"/>
                </a:lnTo>
                <a:lnTo>
                  <a:pt x="856" y="0"/>
                </a:lnTo>
                <a:lnTo>
                  <a:pt x="0" y="0"/>
                </a:lnTo>
                <a:lnTo>
                  <a:pt x="0" y="1976"/>
                </a:lnTo>
                <a:lnTo>
                  <a:pt x="1979" y="1976"/>
                </a:lnTo>
                <a:lnTo>
                  <a:pt x="1979" y="1522"/>
                </a:lnTo>
                <a:lnTo>
                  <a:pt x="1980" y="1522"/>
                </a:lnTo>
                <a:lnTo>
                  <a:pt x="1980" y="1121"/>
                </a:lnTo>
                <a:lnTo>
                  <a:pt x="1980" y="1121"/>
                </a:lnTo>
                <a:lnTo>
                  <a:pt x="1982" y="1109"/>
                </a:lnTo>
                <a:lnTo>
                  <a:pt x="1983" y="1099"/>
                </a:lnTo>
                <a:lnTo>
                  <a:pt x="1986" y="1090"/>
                </a:lnTo>
                <a:lnTo>
                  <a:pt x="1989" y="1082"/>
                </a:lnTo>
                <a:lnTo>
                  <a:pt x="1994" y="1076"/>
                </a:lnTo>
                <a:lnTo>
                  <a:pt x="2000" y="1072"/>
                </a:lnTo>
                <a:lnTo>
                  <a:pt x="2004" y="1069"/>
                </a:lnTo>
                <a:lnTo>
                  <a:pt x="2010" y="1067"/>
                </a:lnTo>
                <a:lnTo>
                  <a:pt x="2018" y="1067"/>
                </a:lnTo>
                <a:lnTo>
                  <a:pt x="2024" y="1069"/>
                </a:lnTo>
                <a:lnTo>
                  <a:pt x="2031" y="1072"/>
                </a:lnTo>
                <a:lnTo>
                  <a:pt x="2037" y="1076"/>
                </a:lnTo>
                <a:lnTo>
                  <a:pt x="2045" y="1082"/>
                </a:lnTo>
                <a:lnTo>
                  <a:pt x="2051" y="1090"/>
                </a:lnTo>
                <a:lnTo>
                  <a:pt x="2057" y="1099"/>
                </a:lnTo>
                <a:lnTo>
                  <a:pt x="2063" y="1109"/>
                </a:lnTo>
                <a:lnTo>
                  <a:pt x="2063" y="1109"/>
                </a:lnTo>
                <a:lnTo>
                  <a:pt x="2070" y="1121"/>
                </a:lnTo>
                <a:lnTo>
                  <a:pt x="2079" y="1134"/>
                </a:lnTo>
                <a:lnTo>
                  <a:pt x="2093" y="1149"/>
                </a:lnTo>
                <a:lnTo>
                  <a:pt x="2102" y="1157"/>
                </a:lnTo>
                <a:lnTo>
                  <a:pt x="2111" y="1163"/>
                </a:lnTo>
                <a:lnTo>
                  <a:pt x="2121" y="1170"/>
                </a:lnTo>
                <a:lnTo>
                  <a:pt x="2133" y="1176"/>
                </a:lnTo>
                <a:lnTo>
                  <a:pt x="2146" y="1181"/>
                </a:lnTo>
                <a:lnTo>
                  <a:pt x="2160" y="1185"/>
                </a:lnTo>
                <a:lnTo>
                  <a:pt x="2175" y="1188"/>
                </a:lnTo>
                <a:lnTo>
                  <a:pt x="2191" y="1188"/>
                </a:lnTo>
                <a:lnTo>
                  <a:pt x="2191" y="1188"/>
                </a:lnTo>
                <a:lnTo>
                  <a:pt x="2211" y="1188"/>
                </a:lnTo>
                <a:lnTo>
                  <a:pt x="2229" y="1184"/>
                </a:lnTo>
                <a:lnTo>
                  <a:pt x="2247" y="1179"/>
                </a:lnTo>
                <a:lnTo>
                  <a:pt x="2263" y="1170"/>
                </a:lnTo>
                <a:lnTo>
                  <a:pt x="2279" y="1161"/>
                </a:lnTo>
                <a:lnTo>
                  <a:pt x="2294" y="1149"/>
                </a:lnTo>
                <a:lnTo>
                  <a:pt x="2309" y="1136"/>
                </a:lnTo>
                <a:lnTo>
                  <a:pt x="2321" y="1121"/>
                </a:lnTo>
                <a:lnTo>
                  <a:pt x="2333" y="1106"/>
                </a:lnTo>
                <a:lnTo>
                  <a:pt x="2345" y="1088"/>
                </a:lnTo>
                <a:lnTo>
                  <a:pt x="2354" y="1069"/>
                </a:lnTo>
                <a:lnTo>
                  <a:pt x="2362" y="1049"/>
                </a:lnTo>
                <a:lnTo>
                  <a:pt x="2368" y="1028"/>
                </a:lnTo>
                <a:lnTo>
                  <a:pt x="2372" y="1006"/>
                </a:lnTo>
                <a:lnTo>
                  <a:pt x="2375" y="983"/>
                </a:lnTo>
                <a:lnTo>
                  <a:pt x="2377" y="960"/>
                </a:lnTo>
                <a:lnTo>
                  <a:pt x="2377" y="960"/>
                </a:lnTo>
                <a:lnTo>
                  <a:pt x="2375" y="936"/>
                </a:lnTo>
                <a:lnTo>
                  <a:pt x="2372" y="913"/>
                </a:lnTo>
                <a:lnTo>
                  <a:pt x="2368" y="891"/>
                </a:lnTo>
                <a:lnTo>
                  <a:pt x="2362" y="870"/>
                </a:lnTo>
                <a:lnTo>
                  <a:pt x="2354" y="850"/>
                </a:lnTo>
                <a:lnTo>
                  <a:pt x="2345" y="831"/>
                </a:lnTo>
                <a:lnTo>
                  <a:pt x="2333" y="813"/>
                </a:lnTo>
                <a:lnTo>
                  <a:pt x="2321" y="797"/>
                </a:lnTo>
                <a:lnTo>
                  <a:pt x="2309" y="783"/>
                </a:lnTo>
                <a:lnTo>
                  <a:pt x="2294" y="770"/>
                </a:lnTo>
                <a:lnTo>
                  <a:pt x="2279" y="758"/>
                </a:lnTo>
                <a:lnTo>
                  <a:pt x="2263" y="749"/>
                </a:lnTo>
                <a:lnTo>
                  <a:pt x="2247" y="740"/>
                </a:lnTo>
                <a:lnTo>
                  <a:pt x="2229" y="735"/>
                </a:lnTo>
                <a:lnTo>
                  <a:pt x="2211" y="731"/>
                </a:lnTo>
                <a:lnTo>
                  <a:pt x="2191" y="729"/>
                </a:lnTo>
                <a:lnTo>
                  <a:pt x="2191" y="729"/>
                </a:lnTo>
                <a:lnTo>
                  <a:pt x="2175" y="731"/>
                </a:lnTo>
                <a:lnTo>
                  <a:pt x="2160" y="734"/>
                </a:lnTo>
                <a:lnTo>
                  <a:pt x="2146" y="737"/>
                </a:lnTo>
                <a:lnTo>
                  <a:pt x="2133" y="743"/>
                </a:lnTo>
                <a:lnTo>
                  <a:pt x="2121" y="749"/>
                </a:lnTo>
                <a:lnTo>
                  <a:pt x="2111" y="755"/>
                </a:lnTo>
                <a:lnTo>
                  <a:pt x="2102" y="762"/>
                </a:lnTo>
                <a:lnTo>
                  <a:pt x="2093" y="770"/>
                </a:lnTo>
                <a:lnTo>
                  <a:pt x="2079" y="785"/>
                </a:lnTo>
                <a:lnTo>
                  <a:pt x="2070" y="798"/>
                </a:lnTo>
                <a:lnTo>
                  <a:pt x="2063" y="810"/>
                </a:lnTo>
                <a:lnTo>
                  <a:pt x="2063" y="810"/>
                </a:lnTo>
                <a:lnTo>
                  <a:pt x="2057" y="820"/>
                </a:lnTo>
                <a:lnTo>
                  <a:pt x="2051" y="829"/>
                </a:lnTo>
                <a:lnTo>
                  <a:pt x="2045" y="837"/>
                </a:lnTo>
                <a:lnTo>
                  <a:pt x="2037" y="843"/>
                </a:lnTo>
                <a:lnTo>
                  <a:pt x="2031" y="847"/>
                </a:lnTo>
                <a:lnTo>
                  <a:pt x="2024" y="850"/>
                </a:lnTo>
                <a:lnTo>
                  <a:pt x="2018" y="852"/>
                </a:lnTo>
                <a:lnTo>
                  <a:pt x="2010" y="852"/>
                </a:lnTo>
                <a:lnTo>
                  <a:pt x="2004" y="850"/>
                </a:lnTo>
                <a:lnTo>
                  <a:pt x="2000" y="847"/>
                </a:lnTo>
                <a:lnTo>
                  <a:pt x="1994" y="843"/>
                </a:lnTo>
                <a:lnTo>
                  <a:pt x="1989" y="837"/>
                </a:lnTo>
                <a:lnTo>
                  <a:pt x="1986" y="829"/>
                </a:lnTo>
                <a:lnTo>
                  <a:pt x="1983" y="820"/>
                </a:lnTo>
                <a:lnTo>
                  <a:pt x="1982" y="810"/>
                </a:lnTo>
                <a:lnTo>
                  <a:pt x="1980" y="798"/>
                </a:lnTo>
                <a:lnTo>
                  <a:pt x="1980" y="547"/>
                </a:lnTo>
                <a:lnTo>
                  <a:pt x="1979" y="547"/>
                </a:lnTo>
                <a:lnTo>
                  <a:pt x="1979" y="0"/>
                </a:lnTo>
                <a:lnTo>
                  <a:pt x="1178" y="0"/>
                </a:lnTo>
                <a:lnTo>
                  <a:pt x="1178" y="0"/>
                </a:lnTo>
                <a:lnTo>
                  <a:pt x="1166" y="1"/>
                </a:lnTo>
                <a:lnTo>
                  <a:pt x="1155" y="3"/>
                </a:lnTo>
                <a:lnTo>
                  <a:pt x="1146" y="6"/>
                </a:lnTo>
                <a:lnTo>
                  <a:pt x="1140" y="9"/>
                </a:lnTo>
                <a:lnTo>
                  <a:pt x="1134" y="13"/>
                </a:lnTo>
                <a:lnTo>
                  <a:pt x="1130" y="19"/>
                </a:lnTo>
                <a:lnTo>
                  <a:pt x="1127" y="25"/>
                </a:lnTo>
                <a:lnTo>
                  <a:pt x="1125" y="31"/>
                </a:lnTo>
                <a:lnTo>
                  <a:pt x="1125" y="37"/>
                </a:lnTo>
                <a:lnTo>
                  <a:pt x="1125" y="43"/>
                </a:lnTo>
                <a:lnTo>
                  <a:pt x="1128" y="51"/>
                </a:lnTo>
                <a:lnTo>
                  <a:pt x="1133" y="57"/>
                </a:lnTo>
                <a:lnTo>
                  <a:pt x="1139" y="64"/>
                </a:lnTo>
                <a:lnTo>
                  <a:pt x="1146" y="70"/>
                </a:lnTo>
                <a:lnTo>
                  <a:pt x="1155" y="76"/>
                </a:lnTo>
                <a:lnTo>
                  <a:pt x="1166" y="82"/>
                </a:lnTo>
                <a:lnTo>
                  <a:pt x="1166" y="82"/>
                </a:lnTo>
                <a:lnTo>
                  <a:pt x="1178" y="89"/>
                </a:lnTo>
                <a:lnTo>
                  <a:pt x="1191" y="98"/>
                </a:lnTo>
                <a:lnTo>
                  <a:pt x="1206" y="113"/>
                </a:lnTo>
                <a:lnTo>
                  <a:pt x="1214" y="121"/>
                </a:lnTo>
                <a:lnTo>
                  <a:pt x="1221" y="131"/>
                </a:lnTo>
                <a:lnTo>
                  <a:pt x="1227" y="142"/>
                </a:lnTo>
                <a:lnTo>
                  <a:pt x="1233" y="152"/>
                </a:lnTo>
                <a:lnTo>
                  <a:pt x="1239" y="166"/>
                </a:lnTo>
                <a:lnTo>
                  <a:pt x="1242" y="179"/>
                </a:lnTo>
                <a:lnTo>
                  <a:pt x="1245" y="196"/>
                </a:lnTo>
                <a:lnTo>
                  <a:pt x="1247" y="212"/>
                </a:lnTo>
                <a:lnTo>
                  <a:pt x="1247" y="212"/>
                </a:lnTo>
                <a:lnTo>
                  <a:pt x="1245" y="230"/>
                </a:lnTo>
                <a:lnTo>
                  <a:pt x="1242" y="248"/>
                </a:lnTo>
                <a:lnTo>
                  <a:pt x="1236" y="266"/>
                </a:lnTo>
                <a:lnTo>
                  <a:pt x="1229" y="282"/>
                </a:lnTo>
                <a:lnTo>
                  <a:pt x="1218" y="299"/>
                </a:lnTo>
                <a:lnTo>
                  <a:pt x="1206" y="314"/>
                </a:lnTo>
                <a:lnTo>
                  <a:pt x="1194" y="329"/>
                </a:lnTo>
                <a:lnTo>
                  <a:pt x="1179" y="342"/>
                </a:lnTo>
                <a:lnTo>
                  <a:pt x="1163" y="354"/>
                </a:lnTo>
                <a:lnTo>
                  <a:pt x="1145" y="365"/>
                </a:lnTo>
                <a:lnTo>
                  <a:pt x="1125" y="374"/>
                </a:lnTo>
                <a:lnTo>
                  <a:pt x="1106" y="381"/>
                </a:lnTo>
                <a:lnTo>
                  <a:pt x="1085" y="387"/>
                </a:lnTo>
                <a:lnTo>
                  <a:pt x="1063" y="391"/>
                </a:lnTo>
                <a:lnTo>
                  <a:pt x="1040" y="394"/>
                </a:lnTo>
                <a:lnTo>
                  <a:pt x="1016" y="396"/>
                </a:lnTo>
                <a:lnTo>
                  <a:pt x="1016" y="396"/>
                </a:lnTo>
                <a:lnTo>
                  <a:pt x="994" y="394"/>
                </a:lnTo>
                <a:lnTo>
                  <a:pt x="970" y="391"/>
                </a:lnTo>
                <a:lnTo>
                  <a:pt x="949" y="387"/>
                </a:lnTo>
                <a:lnTo>
                  <a:pt x="928" y="381"/>
                </a:lnTo>
                <a:lnTo>
                  <a:pt x="907" y="374"/>
                </a:lnTo>
                <a:lnTo>
                  <a:pt x="888" y="365"/>
                </a:lnTo>
                <a:lnTo>
                  <a:pt x="871" y="354"/>
                </a:lnTo>
                <a:lnTo>
                  <a:pt x="855" y="342"/>
                </a:lnTo>
                <a:lnTo>
                  <a:pt x="840" y="329"/>
                </a:lnTo>
                <a:lnTo>
                  <a:pt x="827" y="314"/>
                </a:lnTo>
                <a:lnTo>
                  <a:pt x="815" y="299"/>
                </a:lnTo>
                <a:lnTo>
                  <a:pt x="806" y="282"/>
                </a:lnTo>
                <a:lnTo>
                  <a:pt x="798" y="266"/>
                </a:lnTo>
                <a:lnTo>
                  <a:pt x="792" y="248"/>
                </a:lnTo>
                <a:lnTo>
                  <a:pt x="789" y="230"/>
                </a:lnTo>
                <a:lnTo>
                  <a:pt x="788" y="212"/>
                </a:lnTo>
                <a:lnTo>
                  <a:pt x="788" y="212"/>
                </a:lnTo>
                <a:close/>
              </a:path>
            </a:pathLst>
          </a:custGeom>
          <a:solidFill>
            <a:srgbClr val="C00000"/>
          </a:solidFill>
          <a:ln w="28575">
            <a:solidFill>
              <a:schemeClr val="bg1">
                <a:lumMod val="50000"/>
              </a:schemeClr>
            </a:solidFill>
            <a:prstDash val="solid"/>
            <a:round/>
            <a:headEnd/>
            <a:tailEnd/>
          </a:ln>
        </p:spPr>
        <p:txBody>
          <a:bodyPr lIns="91440" tIns="45720" rIns="91440" bIns="360000" anchor="ctr"/>
          <a:lstStyle/>
          <a:p>
            <a:pPr lvl="0"/>
            <a:endParaRPr lang="en-GB">
              <a:solidFill>
                <a:prstClr val="black"/>
              </a:solidFill>
              <a:cs typeface="Arial" charset="0"/>
            </a:endParaRPr>
          </a:p>
          <a:p>
            <a:pPr lvl="0"/>
            <a:endParaRPr lang="en-GB">
              <a:solidFill>
                <a:prstClr val="black"/>
              </a:solidFill>
              <a:cs typeface="Arial" charset="0"/>
            </a:endParaRPr>
          </a:p>
          <a:p>
            <a:pPr lvl="0"/>
            <a:r>
              <a:rPr lang="en-GB">
                <a:solidFill>
                  <a:prstClr val="black"/>
                </a:solidFill>
                <a:cs typeface="Arial" charset="0"/>
              </a:rPr>
              <a:t>Police ‘lateral check’ </a:t>
            </a:r>
          </a:p>
          <a:p>
            <a:pPr lvl="0"/>
            <a:r>
              <a:rPr lang="en-GB">
                <a:solidFill>
                  <a:prstClr val="black"/>
                </a:solidFill>
                <a:cs typeface="Arial" charset="0"/>
              </a:rPr>
              <a:t>records concern of child left alone at home, home </a:t>
            </a:r>
          </a:p>
          <a:p>
            <a:pPr lvl="0"/>
            <a:r>
              <a:rPr lang="en-GB">
                <a:solidFill>
                  <a:prstClr val="black"/>
                </a:solidFill>
                <a:cs typeface="Arial" charset="0"/>
              </a:rPr>
              <a:t>condition concerns </a:t>
            </a:r>
          </a:p>
          <a:p>
            <a:pPr lvl="0"/>
            <a:r>
              <a:rPr lang="en-GB">
                <a:solidFill>
                  <a:prstClr val="black"/>
                </a:solidFill>
                <a:cs typeface="Arial" charset="0"/>
              </a:rPr>
              <a:t>noted by attending officer.</a:t>
            </a:r>
            <a:r>
              <a:rPr lang="en-GB" b="1">
                <a:solidFill>
                  <a:prstClr val="black"/>
                </a:solidFill>
                <a:cs typeface="Arial" charset="0"/>
              </a:rPr>
              <a:t> </a:t>
            </a:r>
            <a:endParaRPr lang="en-GB" sz="1600">
              <a:solidFill>
                <a:prstClr val="black"/>
              </a:solidFill>
              <a:cs typeface="Arial" charset="0"/>
            </a:endParaRPr>
          </a:p>
        </p:txBody>
      </p:sp>
      <p:sp>
        <p:nvSpPr>
          <p:cNvPr id="12" name="Freeform 7">
            <a:extLst>
              <a:ext uri="{FF2B5EF4-FFF2-40B4-BE49-F238E27FC236}">
                <a16:creationId xmlns:a16="http://schemas.microsoft.com/office/drawing/2014/main" id="{121D4C70-06B6-700B-68FA-08AAB63C5A3C}"/>
              </a:ext>
            </a:extLst>
          </p:cNvPr>
          <p:cNvSpPr>
            <a:spLocks/>
          </p:cNvSpPr>
          <p:nvPr/>
        </p:nvSpPr>
        <p:spPr bwMode="auto">
          <a:xfrm>
            <a:off x="3378733" y="4109022"/>
            <a:ext cx="3186636" cy="2358450"/>
          </a:xfrm>
          <a:custGeom>
            <a:avLst/>
            <a:gdLst>
              <a:gd name="T0" fmla="*/ 2145 w 2376"/>
              <a:gd name="T1" fmla="*/ 1136 h 2374"/>
              <a:gd name="T2" fmla="*/ 2092 w 2376"/>
              <a:gd name="T3" fmla="*/ 1169 h 2374"/>
              <a:gd name="T4" fmla="*/ 2056 w 2376"/>
              <a:gd name="T5" fmla="*/ 1218 h 2374"/>
              <a:gd name="T6" fmla="*/ 2023 w 2376"/>
              <a:gd name="T7" fmla="*/ 1248 h 2374"/>
              <a:gd name="T8" fmla="*/ 1993 w 2376"/>
              <a:gd name="T9" fmla="*/ 1241 h 2374"/>
              <a:gd name="T10" fmla="*/ 1979 w 2376"/>
              <a:gd name="T11" fmla="*/ 1198 h 2374"/>
              <a:gd name="T12" fmla="*/ 1102 w 2376"/>
              <a:gd name="T13" fmla="*/ 393 h 2374"/>
              <a:gd name="T14" fmla="*/ 1072 w 2376"/>
              <a:gd name="T15" fmla="*/ 371 h 2374"/>
              <a:gd name="T16" fmla="*/ 1080 w 2376"/>
              <a:gd name="T17" fmla="*/ 338 h 2374"/>
              <a:gd name="T18" fmla="*/ 1113 w 2376"/>
              <a:gd name="T19" fmla="*/ 314 h 2374"/>
              <a:gd name="T20" fmla="*/ 1168 w 2376"/>
              <a:gd name="T21" fmla="*/ 265 h 2374"/>
              <a:gd name="T22" fmla="*/ 1192 w 2376"/>
              <a:gd name="T23" fmla="*/ 200 h 2374"/>
              <a:gd name="T24" fmla="*/ 1183 w 2376"/>
              <a:gd name="T25" fmla="*/ 130 h 2374"/>
              <a:gd name="T26" fmla="*/ 1126 w 2376"/>
              <a:gd name="T27" fmla="*/ 54 h 2374"/>
              <a:gd name="T28" fmla="*/ 1032 w 2376"/>
              <a:gd name="T29" fmla="*/ 9 h 2374"/>
              <a:gd name="T30" fmla="*/ 939 w 2376"/>
              <a:gd name="T31" fmla="*/ 2 h 2374"/>
              <a:gd name="T32" fmla="*/ 835 w 2376"/>
              <a:gd name="T33" fmla="*/ 32 h 2374"/>
              <a:gd name="T34" fmla="*/ 761 w 2376"/>
              <a:gd name="T35" fmla="*/ 97 h 2374"/>
              <a:gd name="T36" fmla="*/ 734 w 2376"/>
              <a:gd name="T37" fmla="*/ 184 h 2374"/>
              <a:gd name="T38" fmla="*/ 746 w 2376"/>
              <a:gd name="T39" fmla="*/ 242 h 2374"/>
              <a:gd name="T40" fmla="*/ 788 w 2376"/>
              <a:gd name="T41" fmla="*/ 296 h 2374"/>
              <a:gd name="T42" fmla="*/ 833 w 2376"/>
              <a:gd name="T43" fmla="*/ 326 h 2374"/>
              <a:gd name="T44" fmla="*/ 855 w 2376"/>
              <a:gd name="T45" fmla="*/ 359 h 2374"/>
              <a:gd name="T46" fmla="*/ 840 w 2376"/>
              <a:gd name="T47" fmla="*/ 386 h 2374"/>
              <a:gd name="T48" fmla="*/ 0 w 2376"/>
              <a:gd name="T49" fmla="*/ 395 h 2374"/>
              <a:gd name="T50" fmla="*/ 24 w 2376"/>
              <a:gd name="T51" fmla="*/ 1250 h 2374"/>
              <a:gd name="T52" fmla="*/ 72 w 2376"/>
              <a:gd name="T53" fmla="*/ 1208 h 2374"/>
              <a:gd name="T54" fmla="*/ 111 w 2376"/>
              <a:gd name="T55" fmla="*/ 1160 h 2374"/>
              <a:gd name="T56" fmla="*/ 169 w 2376"/>
              <a:gd name="T57" fmla="*/ 1132 h 2374"/>
              <a:gd name="T58" fmla="*/ 238 w 2376"/>
              <a:gd name="T59" fmla="*/ 1133 h 2374"/>
              <a:gd name="T60" fmla="*/ 319 w 2376"/>
              <a:gd name="T61" fmla="*/ 1181 h 2374"/>
              <a:gd name="T62" fmla="*/ 371 w 2376"/>
              <a:gd name="T63" fmla="*/ 1268 h 2374"/>
              <a:gd name="T64" fmla="*/ 386 w 2376"/>
              <a:gd name="T65" fmla="*/ 1358 h 2374"/>
              <a:gd name="T66" fmla="*/ 364 w 2376"/>
              <a:gd name="T67" fmla="*/ 1467 h 2374"/>
              <a:gd name="T68" fmla="*/ 304 w 2376"/>
              <a:gd name="T69" fmla="*/ 1547 h 2374"/>
              <a:gd name="T70" fmla="*/ 220 w 2376"/>
              <a:gd name="T71" fmla="*/ 1586 h 2374"/>
              <a:gd name="T72" fmla="*/ 156 w 2376"/>
              <a:gd name="T73" fmla="*/ 1579 h 2374"/>
              <a:gd name="T74" fmla="*/ 102 w 2376"/>
              <a:gd name="T75" fmla="*/ 1547 h 2374"/>
              <a:gd name="T76" fmla="*/ 63 w 2376"/>
              <a:gd name="T77" fmla="*/ 1492 h 2374"/>
              <a:gd name="T78" fmla="*/ 15 w 2376"/>
              <a:gd name="T79" fmla="*/ 1467 h 2374"/>
              <a:gd name="T80" fmla="*/ 1979 w 2376"/>
              <a:gd name="T81" fmla="*/ 1519 h 2374"/>
              <a:gd name="T82" fmla="*/ 1988 w 2376"/>
              <a:gd name="T83" fmla="*/ 1482 h 2374"/>
              <a:gd name="T84" fmla="*/ 2017 w 2376"/>
              <a:gd name="T85" fmla="*/ 1467 h 2374"/>
              <a:gd name="T86" fmla="*/ 2050 w 2376"/>
              <a:gd name="T87" fmla="*/ 1488 h 2374"/>
              <a:gd name="T88" fmla="*/ 2078 w 2376"/>
              <a:gd name="T89" fmla="*/ 1532 h 2374"/>
              <a:gd name="T90" fmla="*/ 2132 w 2376"/>
              <a:gd name="T91" fmla="*/ 1574 h 2374"/>
              <a:gd name="T92" fmla="*/ 2190 w 2376"/>
              <a:gd name="T93" fmla="*/ 1588 h 2374"/>
              <a:gd name="T94" fmla="*/ 2278 w 2376"/>
              <a:gd name="T95" fmla="*/ 1559 h 2374"/>
              <a:gd name="T96" fmla="*/ 2344 w 2376"/>
              <a:gd name="T97" fmla="*/ 1486 h 2374"/>
              <a:gd name="T98" fmla="*/ 2374 w 2376"/>
              <a:gd name="T99" fmla="*/ 1381 h 2374"/>
              <a:gd name="T100" fmla="*/ 2367 w 2376"/>
              <a:gd name="T101" fmla="*/ 1290 h 2374"/>
              <a:gd name="T102" fmla="*/ 2322 w 2376"/>
              <a:gd name="T103" fmla="*/ 1196 h 2374"/>
              <a:gd name="T104" fmla="*/ 2246 w 2376"/>
              <a:gd name="T105" fmla="*/ 1139 h 2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6" h="2374">
                <a:moveTo>
                  <a:pt x="2190" y="1129"/>
                </a:moveTo>
                <a:lnTo>
                  <a:pt x="2190" y="1129"/>
                </a:lnTo>
                <a:lnTo>
                  <a:pt x="2174" y="1129"/>
                </a:lnTo>
                <a:lnTo>
                  <a:pt x="2159" y="1132"/>
                </a:lnTo>
                <a:lnTo>
                  <a:pt x="2145" y="1136"/>
                </a:lnTo>
                <a:lnTo>
                  <a:pt x="2132" y="1141"/>
                </a:lnTo>
                <a:lnTo>
                  <a:pt x="2121" y="1147"/>
                </a:lnTo>
                <a:lnTo>
                  <a:pt x="2110" y="1154"/>
                </a:lnTo>
                <a:lnTo>
                  <a:pt x="2101" y="1162"/>
                </a:lnTo>
                <a:lnTo>
                  <a:pt x="2092" y="1169"/>
                </a:lnTo>
                <a:lnTo>
                  <a:pt x="2078" y="1184"/>
                </a:lnTo>
                <a:lnTo>
                  <a:pt x="2069" y="1196"/>
                </a:lnTo>
                <a:lnTo>
                  <a:pt x="2062" y="1210"/>
                </a:lnTo>
                <a:lnTo>
                  <a:pt x="2062" y="1210"/>
                </a:lnTo>
                <a:lnTo>
                  <a:pt x="2056" y="1218"/>
                </a:lnTo>
                <a:lnTo>
                  <a:pt x="2050" y="1227"/>
                </a:lnTo>
                <a:lnTo>
                  <a:pt x="2044" y="1235"/>
                </a:lnTo>
                <a:lnTo>
                  <a:pt x="2036" y="1241"/>
                </a:lnTo>
                <a:lnTo>
                  <a:pt x="2030" y="1245"/>
                </a:lnTo>
                <a:lnTo>
                  <a:pt x="2023" y="1248"/>
                </a:lnTo>
                <a:lnTo>
                  <a:pt x="2017" y="1250"/>
                </a:lnTo>
                <a:lnTo>
                  <a:pt x="2009" y="1250"/>
                </a:lnTo>
                <a:lnTo>
                  <a:pt x="2003" y="1248"/>
                </a:lnTo>
                <a:lnTo>
                  <a:pt x="1999" y="1245"/>
                </a:lnTo>
                <a:lnTo>
                  <a:pt x="1993" y="1241"/>
                </a:lnTo>
                <a:lnTo>
                  <a:pt x="1988" y="1235"/>
                </a:lnTo>
                <a:lnTo>
                  <a:pt x="1985" y="1227"/>
                </a:lnTo>
                <a:lnTo>
                  <a:pt x="1982" y="1218"/>
                </a:lnTo>
                <a:lnTo>
                  <a:pt x="1981" y="1208"/>
                </a:lnTo>
                <a:lnTo>
                  <a:pt x="1979" y="1198"/>
                </a:lnTo>
                <a:lnTo>
                  <a:pt x="1979" y="395"/>
                </a:lnTo>
                <a:lnTo>
                  <a:pt x="1125" y="395"/>
                </a:lnTo>
                <a:lnTo>
                  <a:pt x="1125" y="395"/>
                </a:lnTo>
                <a:lnTo>
                  <a:pt x="1113" y="395"/>
                </a:lnTo>
                <a:lnTo>
                  <a:pt x="1102" y="393"/>
                </a:lnTo>
                <a:lnTo>
                  <a:pt x="1093" y="390"/>
                </a:lnTo>
                <a:lnTo>
                  <a:pt x="1086" y="386"/>
                </a:lnTo>
                <a:lnTo>
                  <a:pt x="1080" y="381"/>
                </a:lnTo>
                <a:lnTo>
                  <a:pt x="1075" y="377"/>
                </a:lnTo>
                <a:lnTo>
                  <a:pt x="1072" y="371"/>
                </a:lnTo>
                <a:lnTo>
                  <a:pt x="1071" y="365"/>
                </a:lnTo>
                <a:lnTo>
                  <a:pt x="1071" y="359"/>
                </a:lnTo>
                <a:lnTo>
                  <a:pt x="1072" y="351"/>
                </a:lnTo>
                <a:lnTo>
                  <a:pt x="1075" y="345"/>
                </a:lnTo>
                <a:lnTo>
                  <a:pt x="1080" y="338"/>
                </a:lnTo>
                <a:lnTo>
                  <a:pt x="1086" y="332"/>
                </a:lnTo>
                <a:lnTo>
                  <a:pt x="1093" y="326"/>
                </a:lnTo>
                <a:lnTo>
                  <a:pt x="1102" y="319"/>
                </a:lnTo>
                <a:lnTo>
                  <a:pt x="1113" y="314"/>
                </a:lnTo>
                <a:lnTo>
                  <a:pt x="1113" y="314"/>
                </a:lnTo>
                <a:lnTo>
                  <a:pt x="1125" y="307"/>
                </a:lnTo>
                <a:lnTo>
                  <a:pt x="1138" y="296"/>
                </a:lnTo>
                <a:lnTo>
                  <a:pt x="1153" y="283"/>
                </a:lnTo>
                <a:lnTo>
                  <a:pt x="1160" y="275"/>
                </a:lnTo>
                <a:lnTo>
                  <a:pt x="1168" y="265"/>
                </a:lnTo>
                <a:lnTo>
                  <a:pt x="1174" y="254"/>
                </a:lnTo>
                <a:lnTo>
                  <a:pt x="1180" y="242"/>
                </a:lnTo>
                <a:lnTo>
                  <a:pt x="1186" y="230"/>
                </a:lnTo>
                <a:lnTo>
                  <a:pt x="1189" y="215"/>
                </a:lnTo>
                <a:lnTo>
                  <a:pt x="1192" y="200"/>
                </a:lnTo>
                <a:lnTo>
                  <a:pt x="1193" y="184"/>
                </a:lnTo>
                <a:lnTo>
                  <a:pt x="1193" y="184"/>
                </a:lnTo>
                <a:lnTo>
                  <a:pt x="1192" y="166"/>
                </a:lnTo>
                <a:lnTo>
                  <a:pt x="1187" y="147"/>
                </a:lnTo>
                <a:lnTo>
                  <a:pt x="1183" y="130"/>
                </a:lnTo>
                <a:lnTo>
                  <a:pt x="1174" y="112"/>
                </a:lnTo>
                <a:lnTo>
                  <a:pt x="1165" y="97"/>
                </a:lnTo>
                <a:lnTo>
                  <a:pt x="1153" y="81"/>
                </a:lnTo>
                <a:lnTo>
                  <a:pt x="1141" y="67"/>
                </a:lnTo>
                <a:lnTo>
                  <a:pt x="1126" y="54"/>
                </a:lnTo>
                <a:lnTo>
                  <a:pt x="1110" y="42"/>
                </a:lnTo>
                <a:lnTo>
                  <a:pt x="1092" y="32"/>
                </a:lnTo>
                <a:lnTo>
                  <a:pt x="1072" y="23"/>
                </a:lnTo>
                <a:lnTo>
                  <a:pt x="1053" y="15"/>
                </a:lnTo>
                <a:lnTo>
                  <a:pt x="1032" y="9"/>
                </a:lnTo>
                <a:lnTo>
                  <a:pt x="1009" y="3"/>
                </a:lnTo>
                <a:lnTo>
                  <a:pt x="987" y="2"/>
                </a:lnTo>
                <a:lnTo>
                  <a:pt x="963" y="0"/>
                </a:lnTo>
                <a:lnTo>
                  <a:pt x="963" y="0"/>
                </a:lnTo>
                <a:lnTo>
                  <a:pt x="939" y="2"/>
                </a:lnTo>
                <a:lnTo>
                  <a:pt x="917" y="3"/>
                </a:lnTo>
                <a:lnTo>
                  <a:pt x="894" y="9"/>
                </a:lnTo>
                <a:lnTo>
                  <a:pt x="873" y="15"/>
                </a:lnTo>
                <a:lnTo>
                  <a:pt x="854" y="23"/>
                </a:lnTo>
                <a:lnTo>
                  <a:pt x="835" y="32"/>
                </a:lnTo>
                <a:lnTo>
                  <a:pt x="817" y="42"/>
                </a:lnTo>
                <a:lnTo>
                  <a:pt x="802" y="54"/>
                </a:lnTo>
                <a:lnTo>
                  <a:pt x="787" y="67"/>
                </a:lnTo>
                <a:lnTo>
                  <a:pt x="773" y="81"/>
                </a:lnTo>
                <a:lnTo>
                  <a:pt x="761" y="97"/>
                </a:lnTo>
                <a:lnTo>
                  <a:pt x="752" y="112"/>
                </a:lnTo>
                <a:lnTo>
                  <a:pt x="745" y="130"/>
                </a:lnTo>
                <a:lnTo>
                  <a:pt x="739" y="147"/>
                </a:lnTo>
                <a:lnTo>
                  <a:pt x="734" y="166"/>
                </a:lnTo>
                <a:lnTo>
                  <a:pt x="734" y="184"/>
                </a:lnTo>
                <a:lnTo>
                  <a:pt x="734" y="184"/>
                </a:lnTo>
                <a:lnTo>
                  <a:pt x="734" y="200"/>
                </a:lnTo>
                <a:lnTo>
                  <a:pt x="737" y="215"/>
                </a:lnTo>
                <a:lnTo>
                  <a:pt x="742" y="230"/>
                </a:lnTo>
                <a:lnTo>
                  <a:pt x="746" y="242"/>
                </a:lnTo>
                <a:lnTo>
                  <a:pt x="752" y="254"/>
                </a:lnTo>
                <a:lnTo>
                  <a:pt x="760" y="265"/>
                </a:lnTo>
                <a:lnTo>
                  <a:pt x="766" y="275"/>
                </a:lnTo>
                <a:lnTo>
                  <a:pt x="775" y="283"/>
                </a:lnTo>
                <a:lnTo>
                  <a:pt x="788" y="296"/>
                </a:lnTo>
                <a:lnTo>
                  <a:pt x="802" y="307"/>
                </a:lnTo>
                <a:lnTo>
                  <a:pt x="814" y="314"/>
                </a:lnTo>
                <a:lnTo>
                  <a:pt x="814" y="314"/>
                </a:lnTo>
                <a:lnTo>
                  <a:pt x="824" y="319"/>
                </a:lnTo>
                <a:lnTo>
                  <a:pt x="833" y="326"/>
                </a:lnTo>
                <a:lnTo>
                  <a:pt x="840" y="332"/>
                </a:lnTo>
                <a:lnTo>
                  <a:pt x="846" y="338"/>
                </a:lnTo>
                <a:lnTo>
                  <a:pt x="851" y="345"/>
                </a:lnTo>
                <a:lnTo>
                  <a:pt x="854" y="351"/>
                </a:lnTo>
                <a:lnTo>
                  <a:pt x="855" y="359"/>
                </a:lnTo>
                <a:lnTo>
                  <a:pt x="855" y="365"/>
                </a:lnTo>
                <a:lnTo>
                  <a:pt x="854" y="371"/>
                </a:lnTo>
                <a:lnTo>
                  <a:pt x="851" y="377"/>
                </a:lnTo>
                <a:lnTo>
                  <a:pt x="846" y="381"/>
                </a:lnTo>
                <a:lnTo>
                  <a:pt x="840" y="386"/>
                </a:lnTo>
                <a:lnTo>
                  <a:pt x="833" y="390"/>
                </a:lnTo>
                <a:lnTo>
                  <a:pt x="824" y="393"/>
                </a:lnTo>
                <a:lnTo>
                  <a:pt x="814" y="395"/>
                </a:lnTo>
                <a:lnTo>
                  <a:pt x="802" y="395"/>
                </a:lnTo>
                <a:lnTo>
                  <a:pt x="0" y="395"/>
                </a:lnTo>
                <a:lnTo>
                  <a:pt x="0" y="1236"/>
                </a:lnTo>
                <a:lnTo>
                  <a:pt x="0" y="1236"/>
                </a:lnTo>
                <a:lnTo>
                  <a:pt x="8" y="1244"/>
                </a:lnTo>
                <a:lnTo>
                  <a:pt x="15" y="1248"/>
                </a:lnTo>
                <a:lnTo>
                  <a:pt x="24" y="1250"/>
                </a:lnTo>
                <a:lnTo>
                  <a:pt x="35" y="1247"/>
                </a:lnTo>
                <a:lnTo>
                  <a:pt x="45" y="1242"/>
                </a:lnTo>
                <a:lnTo>
                  <a:pt x="54" y="1235"/>
                </a:lnTo>
                <a:lnTo>
                  <a:pt x="63" y="1223"/>
                </a:lnTo>
                <a:lnTo>
                  <a:pt x="72" y="1208"/>
                </a:lnTo>
                <a:lnTo>
                  <a:pt x="72" y="1208"/>
                </a:lnTo>
                <a:lnTo>
                  <a:pt x="80" y="1196"/>
                </a:lnTo>
                <a:lnTo>
                  <a:pt x="89" y="1183"/>
                </a:lnTo>
                <a:lnTo>
                  <a:pt x="102" y="1168"/>
                </a:lnTo>
                <a:lnTo>
                  <a:pt x="111" y="1160"/>
                </a:lnTo>
                <a:lnTo>
                  <a:pt x="120" y="1153"/>
                </a:lnTo>
                <a:lnTo>
                  <a:pt x="130" y="1147"/>
                </a:lnTo>
                <a:lnTo>
                  <a:pt x="142" y="1141"/>
                </a:lnTo>
                <a:lnTo>
                  <a:pt x="156" y="1135"/>
                </a:lnTo>
                <a:lnTo>
                  <a:pt x="169" y="1132"/>
                </a:lnTo>
                <a:lnTo>
                  <a:pt x="184" y="1129"/>
                </a:lnTo>
                <a:lnTo>
                  <a:pt x="201" y="1127"/>
                </a:lnTo>
                <a:lnTo>
                  <a:pt x="201" y="1127"/>
                </a:lnTo>
                <a:lnTo>
                  <a:pt x="220" y="1129"/>
                </a:lnTo>
                <a:lnTo>
                  <a:pt x="238" y="1133"/>
                </a:lnTo>
                <a:lnTo>
                  <a:pt x="256" y="1138"/>
                </a:lnTo>
                <a:lnTo>
                  <a:pt x="272" y="1147"/>
                </a:lnTo>
                <a:lnTo>
                  <a:pt x="289" y="1156"/>
                </a:lnTo>
                <a:lnTo>
                  <a:pt x="304" y="1168"/>
                </a:lnTo>
                <a:lnTo>
                  <a:pt x="319" y="1181"/>
                </a:lnTo>
                <a:lnTo>
                  <a:pt x="331" y="1195"/>
                </a:lnTo>
                <a:lnTo>
                  <a:pt x="343" y="1211"/>
                </a:lnTo>
                <a:lnTo>
                  <a:pt x="353" y="1229"/>
                </a:lnTo>
                <a:lnTo>
                  <a:pt x="364" y="1248"/>
                </a:lnTo>
                <a:lnTo>
                  <a:pt x="371" y="1268"/>
                </a:lnTo>
                <a:lnTo>
                  <a:pt x="377" y="1289"/>
                </a:lnTo>
                <a:lnTo>
                  <a:pt x="382" y="1311"/>
                </a:lnTo>
                <a:lnTo>
                  <a:pt x="385" y="1334"/>
                </a:lnTo>
                <a:lnTo>
                  <a:pt x="386" y="1358"/>
                </a:lnTo>
                <a:lnTo>
                  <a:pt x="386" y="1358"/>
                </a:lnTo>
                <a:lnTo>
                  <a:pt x="385" y="1381"/>
                </a:lnTo>
                <a:lnTo>
                  <a:pt x="382" y="1404"/>
                </a:lnTo>
                <a:lnTo>
                  <a:pt x="377" y="1426"/>
                </a:lnTo>
                <a:lnTo>
                  <a:pt x="371" y="1447"/>
                </a:lnTo>
                <a:lnTo>
                  <a:pt x="364" y="1467"/>
                </a:lnTo>
                <a:lnTo>
                  <a:pt x="353" y="1486"/>
                </a:lnTo>
                <a:lnTo>
                  <a:pt x="343" y="1504"/>
                </a:lnTo>
                <a:lnTo>
                  <a:pt x="331" y="1519"/>
                </a:lnTo>
                <a:lnTo>
                  <a:pt x="319" y="1534"/>
                </a:lnTo>
                <a:lnTo>
                  <a:pt x="304" y="1547"/>
                </a:lnTo>
                <a:lnTo>
                  <a:pt x="289" y="1559"/>
                </a:lnTo>
                <a:lnTo>
                  <a:pt x="272" y="1568"/>
                </a:lnTo>
                <a:lnTo>
                  <a:pt x="256" y="1577"/>
                </a:lnTo>
                <a:lnTo>
                  <a:pt x="238" y="1582"/>
                </a:lnTo>
                <a:lnTo>
                  <a:pt x="220" y="1586"/>
                </a:lnTo>
                <a:lnTo>
                  <a:pt x="201" y="1586"/>
                </a:lnTo>
                <a:lnTo>
                  <a:pt x="201" y="1586"/>
                </a:lnTo>
                <a:lnTo>
                  <a:pt x="184" y="1586"/>
                </a:lnTo>
                <a:lnTo>
                  <a:pt x="169" y="1583"/>
                </a:lnTo>
                <a:lnTo>
                  <a:pt x="156" y="1579"/>
                </a:lnTo>
                <a:lnTo>
                  <a:pt x="142" y="1574"/>
                </a:lnTo>
                <a:lnTo>
                  <a:pt x="130" y="1568"/>
                </a:lnTo>
                <a:lnTo>
                  <a:pt x="120" y="1561"/>
                </a:lnTo>
                <a:lnTo>
                  <a:pt x="111" y="1555"/>
                </a:lnTo>
                <a:lnTo>
                  <a:pt x="102" y="1547"/>
                </a:lnTo>
                <a:lnTo>
                  <a:pt x="89" y="1532"/>
                </a:lnTo>
                <a:lnTo>
                  <a:pt x="80" y="1519"/>
                </a:lnTo>
                <a:lnTo>
                  <a:pt x="72" y="1507"/>
                </a:lnTo>
                <a:lnTo>
                  <a:pt x="72" y="1507"/>
                </a:lnTo>
                <a:lnTo>
                  <a:pt x="63" y="1492"/>
                </a:lnTo>
                <a:lnTo>
                  <a:pt x="54" y="1480"/>
                </a:lnTo>
                <a:lnTo>
                  <a:pt x="45" y="1473"/>
                </a:lnTo>
                <a:lnTo>
                  <a:pt x="35" y="1467"/>
                </a:lnTo>
                <a:lnTo>
                  <a:pt x="24" y="1465"/>
                </a:lnTo>
                <a:lnTo>
                  <a:pt x="15" y="1467"/>
                </a:lnTo>
                <a:lnTo>
                  <a:pt x="8" y="1471"/>
                </a:lnTo>
                <a:lnTo>
                  <a:pt x="0" y="1479"/>
                </a:lnTo>
                <a:lnTo>
                  <a:pt x="0" y="2374"/>
                </a:lnTo>
                <a:lnTo>
                  <a:pt x="1979" y="2374"/>
                </a:lnTo>
                <a:lnTo>
                  <a:pt x="1979" y="1519"/>
                </a:lnTo>
                <a:lnTo>
                  <a:pt x="1979" y="1519"/>
                </a:lnTo>
                <a:lnTo>
                  <a:pt x="1981" y="1507"/>
                </a:lnTo>
                <a:lnTo>
                  <a:pt x="1982" y="1497"/>
                </a:lnTo>
                <a:lnTo>
                  <a:pt x="1985" y="1488"/>
                </a:lnTo>
                <a:lnTo>
                  <a:pt x="1988" y="1482"/>
                </a:lnTo>
                <a:lnTo>
                  <a:pt x="1993" y="1476"/>
                </a:lnTo>
                <a:lnTo>
                  <a:pt x="1999" y="1471"/>
                </a:lnTo>
                <a:lnTo>
                  <a:pt x="2003" y="1468"/>
                </a:lnTo>
                <a:lnTo>
                  <a:pt x="2009" y="1467"/>
                </a:lnTo>
                <a:lnTo>
                  <a:pt x="2017" y="1467"/>
                </a:lnTo>
                <a:lnTo>
                  <a:pt x="2023" y="1467"/>
                </a:lnTo>
                <a:lnTo>
                  <a:pt x="2030" y="1470"/>
                </a:lnTo>
                <a:lnTo>
                  <a:pt x="2036" y="1474"/>
                </a:lnTo>
                <a:lnTo>
                  <a:pt x="2044" y="1480"/>
                </a:lnTo>
                <a:lnTo>
                  <a:pt x="2050" y="1488"/>
                </a:lnTo>
                <a:lnTo>
                  <a:pt x="2056" y="1497"/>
                </a:lnTo>
                <a:lnTo>
                  <a:pt x="2062" y="1507"/>
                </a:lnTo>
                <a:lnTo>
                  <a:pt x="2062" y="1507"/>
                </a:lnTo>
                <a:lnTo>
                  <a:pt x="2069" y="1519"/>
                </a:lnTo>
                <a:lnTo>
                  <a:pt x="2078" y="1532"/>
                </a:lnTo>
                <a:lnTo>
                  <a:pt x="2092" y="1547"/>
                </a:lnTo>
                <a:lnTo>
                  <a:pt x="2101" y="1555"/>
                </a:lnTo>
                <a:lnTo>
                  <a:pt x="2110" y="1562"/>
                </a:lnTo>
                <a:lnTo>
                  <a:pt x="2121" y="1568"/>
                </a:lnTo>
                <a:lnTo>
                  <a:pt x="2132" y="1574"/>
                </a:lnTo>
                <a:lnTo>
                  <a:pt x="2145" y="1580"/>
                </a:lnTo>
                <a:lnTo>
                  <a:pt x="2159" y="1583"/>
                </a:lnTo>
                <a:lnTo>
                  <a:pt x="2174" y="1586"/>
                </a:lnTo>
                <a:lnTo>
                  <a:pt x="2190" y="1588"/>
                </a:lnTo>
                <a:lnTo>
                  <a:pt x="2190" y="1588"/>
                </a:lnTo>
                <a:lnTo>
                  <a:pt x="2210" y="1586"/>
                </a:lnTo>
                <a:lnTo>
                  <a:pt x="2228" y="1583"/>
                </a:lnTo>
                <a:lnTo>
                  <a:pt x="2246" y="1577"/>
                </a:lnTo>
                <a:lnTo>
                  <a:pt x="2262" y="1570"/>
                </a:lnTo>
                <a:lnTo>
                  <a:pt x="2278" y="1559"/>
                </a:lnTo>
                <a:lnTo>
                  <a:pt x="2293" y="1547"/>
                </a:lnTo>
                <a:lnTo>
                  <a:pt x="2308" y="1535"/>
                </a:lnTo>
                <a:lnTo>
                  <a:pt x="2322" y="1520"/>
                </a:lnTo>
                <a:lnTo>
                  <a:pt x="2332" y="1504"/>
                </a:lnTo>
                <a:lnTo>
                  <a:pt x="2344" y="1486"/>
                </a:lnTo>
                <a:lnTo>
                  <a:pt x="2353" y="1467"/>
                </a:lnTo>
                <a:lnTo>
                  <a:pt x="2361" y="1447"/>
                </a:lnTo>
                <a:lnTo>
                  <a:pt x="2367" y="1426"/>
                </a:lnTo>
                <a:lnTo>
                  <a:pt x="2371" y="1404"/>
                </a:lnTo>
                <a:lnTo>
                  <a:pt x="2374" y="1381"/>
                </a:lnTo>
                <a:lnTo>
                  <a:pt x="2376" y="1358"/>
                </a:lnTo>
                <a:lnTo>
                  <a:pt x="2376" y="1358"/>
                </a:lnTo>
                <a:lnTo>
                  <a:pt x="2374" y="1335"/>
                </a:lnTo>
                <a:lnTo>
                  <a:pt x="2371" y="1311"/>
                </a:lnTo>
                <a:lnTo>
                  <a:pt x="2367" y="1290"/>
                </a:lnTo>
                <a:lnTo>
                  <a:pt x="2361" y="1269"/>
                </a:lnTo>
                <a:lnTo>
                  <a:pt x="2353" y="1248"/>
                </a:lnTo>
                <a:lnTo>
                  <a:pt x="2344" y="1229"/>
                </a:lnTo>
                <a:lnTo>
                  <a:pt x="2332" y="1213"/>
                </a:lnTo>
                <a:lnTo>
                  <a:pt x="2322" y="1196"/>
                </a:lnTo>
                <a:lnTo>
                  <a:pt x="2308" y="1181"/>
                </a:lnTo>
                <a:lnTo>
                  <a:pt x="2293" y="1168"/>
                </a:lnTo>
                <a:lnTo>
                  <a:pt x="2278" y="1156"/>
                </a:lnTo>
                <a:lnTo>
                  <a:pt x="2262" y="1147"/>
                </a:lnTo>
                <a:lnTo>
                  <a:pt x="2246" y="1139"/>
                </a:lnTo>
                <a:lnTo>
                  <a:pt x="2228" y="1133"/>
                </a:lnTo>
                <a:lnTo>
                  <a:pt x="2210" y="1130"/>
                </a:lnTo>
                <a:lnTo>
                  <a:pt x="2190" y="1129"/>
                </a:lnTo>
                <a:lnTo>
                  <a:pt x="2190" y="1129"/>
                </a:lnTo>
                <a:close/>
              </a:path>
            </a:pathLst>
          </a:custGeom>
          <a:solidFill>
            <a:srgbClr val="0070C0"/>
          </a:solidFill>
          <a:ln w="28575">
            <a:solidFill>
              <a:schemeClr val="bg1">
                <a:lumMod val="50000"/>
              </a:schemeClr>
            </a:solidFill>
            <a:prstDash val="solid"/>
            <a:round/>
            <a:headEnd/>
            <a:tailEnd/>
          </a:ln>
        </p:spPr>
        <p:txBody>
          <a:bodyPr lIns="91440" tIns="45720" rIns="91440" bIns="360000" anchor="ctr"/>
          <a:lstStyle/>
          <a:p>
            <a:endParaRPr lang="en-GB">
              <a:cs typeface="Arial"/>
            </a:endParaRPr>
          </a:p>
          <a:p>
            <a:endParaRPr lang="en-GB">
              <a:cs typeface="Arial"/>
            </a:endParaRPr>
          </a:p>
          <a:p>
            <a:r>
              <a:rPr lang="en-GB">
                <a:cs typeface="Arial"/>
              </a:rPr>
              <a:t>Health Visitor records</a:t>
            </a:r>
          </a:p>
          <a:p>
            <a:r>
              <a:rPr lang="en-GB">
                <a:cs typeface="Arial"/>
              </a:rPr>
              <a:t>weight below centile and </a:t>
            </a:r>
          </a:p>
          <a:p>
            <a:r>
              <a:rPr lang="en-GB">
                <a:cs typeface="Arial"/>
              </a:rPr>
              <a:t>          nappy rash.</a:t>
            </a:r>
          </a:p>
          <a:p>
            <a:r>
              <a:rPr lang="en-GB">
                <a:cs typeface="Arial"/>
              </a:rPr>
              <a:t>         Mum struggling </a:t>
            </a:r>
          </a:p>
          <a:p>
            <a:r>
              <a:rPr lang="en-GB">
                <a:cs typeface="Arial"/>
              </a:rPr>
              <a:t>with motivation and mental health</a:t>
            </a:r>
            <a:r>
              <a:rPr lang="en-GB" sz="1600" b="1">
                <a:cs typeface="Arial"/>
              </a:rPr>
              <a:t>.</a:t>
            </a:r>
          </a:p>
        </p:txBody>
      </p:sp>
      <p:sp>
        <p:nvSpPr>
          <p:cNvPr id="13" name="Freeform 8">
            <a:extLst>
              <a:ext uri="{FF2B5EF4-FFF2-40B4-BE49-F238E27FC236}">
                <a16:creationId xmlns:a16="http://schemas.microsoft.com/office/drawing/2014/main" id="{4ADD8962-D661-835C-A346-24D8E869B1B1}"/>
              </a:ext>
            </a:extLst>
          </p:cNvPr>
          <p:cNvSpPr>
            <a:spLocks/>
          </p:cNvSpPr>
          <p:nvPr/>
        </p:nvSpPr>
        <p:spPr bwMode="auto">
          <a:xfrm>
            <a:off x="2826973" y="548133"/>
            <a:ext cx="3189322" cy="2356464"/>
          </a:xfrm>
          <a:custGeom>
            <a:avLst/>
            <a:gdLst>
              <a:gd name="T0" fmla="*/ 2222 w 2377"/>
              <a:gd name="T1" fmla="*/ 795 h 2371"/>
              <a:gd name="T2" fmla="*/ 2275 w 2377"/>
              <a:gd name="T3" fmla="*/ 827 h 2371"/>
              <a:gd name="T4" fmla="*/ 2314 w 2377"/>
              <a:gd name="T5" fmla="*/ 882 h 2371"/>
              <a:gd name="T6" fmla="*/ 2362 w 2377"/>
              <a:gd name="T7" fmla="*/ 907 h 2371"/>
              <a:gd name="T8" fmla="*/ 395 w 2377"/>
              <a:gd name="T9" fmla="*/ 855 h 2371"/>
              <a:gd name="T10" fmla="*/ 386 w 2377"/>
              <a:gd name="T11" fmla="*/ 892 h 2371"/>
              <a:gd name="T12" fmla="*/ 358 w 2377"/>
              <a:gd name="T13" fmla="*/ 907 h 2371"/>
              <a:gd name="T14" fmla="*/ 325 w 2377"/>
              <a:gd name="T15" fmla="*/ 886 h 2371"/>
              <a:gd name="T16" fmla="*/ 296 w 2377"/>
              <a:gd name="T17" fmla="*/ 842 h 2371"/>
              <a:gd name="T18" fmla="*/ 242 w 2377"/>
              <a:gd name="T19" fmla="*/ 800 h 2371"/>
              <a:gd name="T20" fmla="*/ 184 w 2377"/>
              <a:gd name="T21" fmla="*/ 786 h 2371"/>
              <a:gd name="T22" fmla="*/ 96 w 2377"/>
              <a:gd name="T23" fmla="*/ 815 h 2371"/>
              <a:gd name="T24" fmla="*/ 32 w 2377"/>
              <a:gd name="T25" fmla="*/ 888 h 2371"/>
              <a:gd name="T26" fmla="*/ 0 w 2377"/>
              <a:gd name="T27" fmla="*/ 993 h 2371"/>
              <a:gd name="T28" fmla="*/ 8 w 2377"/>
              <a:gd name="T29" fmla="*/ 1084 h 2371"/>
              <a:gd name="T30" fmla="*/ 54 w 2377"/>
              <a:gd name="T31" fmla="*/ 1178 h 2371"/>
              <a:gd name="T32" fmla="*/ 129 w 2377"/>
              <a:gd name="T33" fmla="*/ 1235 h 2371"/>
              <a:gd name="T34" fmla="*/ 201 w 2377"/>
              <a:gd name="T35" fmla="*/ 1245 h 2371"/>
              <a:gd name="T36" fmla="*/ 265 w 2377"/>
              <a:gd name="T37" fmla="*/ 1220 h 2371"/>
              <a:gd name="T38" fmla="*/ 313 w 2377"/>
              <a:gd name="T39" fmla="*/ 1164 h 2371"/>
              <a:gd name="T40" fmla="*/ 338 w 2377"/>
              <a:gd name="T41" fmla="*/ 1133 h 2371"/>
              <a:gd name="T42" fmla="*/ 371 w 2377"/>
              <a:gd name="T43" fmla="*/ 1126 h 2371"/>
              <a:gd name="T44" fmla="*/ 392 w 2377"/>
              <a:gd name="T45" fmla="*/ 1155 h 2371"/>
              <a:gd name="T46" fmla="*/ 1256 w 2377"/>
              <a:gd name="T47" fmla="*/ 1976 h 2371"/>
              <a:gd name="T48" fmla="*/ 1298 w 2377"/>
              <a:gd name="T49" fmla="*/ 1990 h 2371"/>
              <a:gd name="T50" fmla="*/ 1305 w 2377"/>
              <a:gd name="T51" fmla="*/ 2020 h 2371"/>
              <a:gd name="T52" fmla="*/ 1275 w 2377"/>
              <a:gd name="T53" fmla="*/ 2052 h 2371"/>
              <a:gd name="T54" fmla="*/ 1225 w 2377"/>
              <a:gd name="T55" fmla="*/ 2088 h 2371"/>
              <a:gd name="T56" fmla="*/ 1193 w 2377"/>
              <a:gd name="T57" fmla="*/ 2141 h 2371"/>
              <a:gd name="T58" fmla="*/ 1186 w 2377"/>
              <a:gd name="T59" fmla="*/ 2206 h 2371"/>
              <a:gd name="T60" fmla="*/ 1225 w 2377"/>
              <a:gd name="T61" fmla="*/ 2290 h 2371"/>
              <a:gd name="T62" fmla="*/ 1305 w 2377"/>
              <a:gd name="T63" fmla="*/ 2348 h 2371"/>
              <a:gd name="T64" fmla="*/ 1414 w 2377"/>
              <a:gd name="T65" fmla="*/ 2371 h 2371"/>
              <a:gd name="T66" fmla="*/ 1504 w 2377"/>
              <a:gd name="T67" fmla="*/ 2357 h 2371"/>
              <a:gd name="T68" fmla="*/ 1591 w 2377"/>
              <a:gd name="T69" fmla="*/ 2304 h 2371"/>
              <a:gd name="T70" fmla="*/ 1639 w 2377"/>
              <a:gd name="T71" fmla="*/ 2224 h 2371"/>
              <a:gd name="T72" fmla="*/ 1640 w 2377"/>
              <a:gd name="T73" fmla="*/ 2156 h 2371"/>
              <a:gd name="T74" fmla="*/ 1612 w 2377"/>
              <a:gd name="T75" fmla="*/ 2097 h 2371"/>
              <a:gd name="T76" fmla="*/ 1564 w 2377"/>
              <a:gd name="T77" fmla="*/ 2057 h 2371"/>
              <a:gd name="T78" fmla="*/ 1526 w 2377"/>
              <a:gd name="T79" fmla="*/ 2026 h 2371"/>
              <a:gd name="T80" fmla="*/ 1526 w 2377"/>
              <a:gd name="T81" fmla="*/ 1994 h 2371"/>
              <a:gd name="T82" fmla="*/ 1564 w 2377"/>
              <a:gd name="T83" fmla="*/ 1976 h 2371"/>
              <a:gd name="T84" fmla="*/ 2370 w 2377"/>
              <a:gd name="T85" fmla="*/ 1130 h 2371"/>
              <a:gd name="T86" fmla="*/ 2323 w 2377"/>
              <a:gd name="T87" fmla="*/ 1139 h 2371"/>
              <a:gd name="T88" fmla="*/ 2289 w 2377"/>
              <a:gd name="T89" fmla="*/ 1191 h 2371"/>
              <a:gd name="T90" fmla="*/ 2235 w 2377"/>
              <a:gd name="T91" fmla="*/ 1233 h 2371"/>
              <a:gd name="T92" fmla="*/ 2177 w 2377"/>
              <a:gd name="T93" fmla="*/ 1245 h 2371"/>
              <a:gd name="T94" fmla="*/ 2089 w 2377"/>
              <a:gd name="T95" fmla="*/ 1218 h 2371"/>
              <a:gd name="T96" fmla="*/ 2024 w 2377"/>
              <a:gd name="T97" fmla="*/ 1145 h 2371"/>
              <a:gd name="T98" fmla="*/ 1993 w 2377"/>
              <a:gd name="T99" fmla="*/ 1040 h 2371"/>
              <a:gd name="T100" fmla="*/ 2000 w 2377"/>
              <a:gd name="T101" fmla="*/ 948 h 2371"/>
              <a:gd name="T102" fmla="*/ 2047 w 2377"/>
              <a:gd name="T103" fmla="*/ 855 h 2371"/>
              <a:gd name="T104" fmla="*/ 2121 w 2377"/>
              <a:gd name="T105" fmla="*/ 797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7" h="2371">
                <a:moveTo>
                  <a:pt x="2177" y="788"/>
                </a:moveTo>
                <a:lnTo>
                  <a:pt x="2177" y="788"/>
                </a:lnTo>
                <a:lnTo>
                  <a:pt x="2193" y="788"/>
                </a:lnTo>
                <a:lnTo>
                  <a:pt x="2208" y="791"/>
                </a:lnTo>
                <a:lnTo>
                  <a:pt x="2222" y="795"/>
                </a:lnTo>
                <a:lnTo>
                  <a:pt x="2235" y="800"/>
                </a:lnTo>
                <a:lnTo>
                  <a:pt x="2247" y="806"/>
                </a:lnTo>
                <a:lnTo>
                  <a:pt x="2257" y="813"/>
                </a:lnTo>
                <a:lnTo>
                  <a:pt x="2266" y="819"/>
                </a:lnTo>
                <a:lnTo>
                  <a:pt x="2275" y="827"/>
                </a:lnTo>
                <a:lnTo>
                  <a:pt x="2289" y="842"/>
                </a:lnTo>
                <a:lnTo>
                  <a:pt x="2298" y="855"/>
                </a:lnTo>
                <a:lnTo>
                  <a:pt x="2305" y="867"/>
                </a:lnTo>
                <a:lnTo>
                  <a:pt x="2305" y="867"/>
                </a:lnTo>
                <a:lnTo>
                  <a:pt x="2314" y="882"/>
                </a:lnTo>
                <a:lnTo>
                  <a:pt x="2323" y="894"/>
                </a:lnTo>
                <a:lnTo>
                  <a:pt x="2334" y="901"/>
                </a:lnTo>
                <a:lnTo>
                  <a:pt x="2343" y="907"/>
                </a:lnTo>
                <a:lnTo>
                  <a:pt x="2353" y="909"/>
                </a:lnTo>
                <a:lnTo>
                  <a:pt x="2362" y="907"/>
                </a:lnTo>
                <a:lnTo>
                  <a:pt x="2370" y="903"/>
                </a:lnTo>
                <a:lnTo>
                  <a:pt x="2377" y="895"/>
                </a:lnTo>
                <a:lnTo>
                  <a:pt x="2377" y="0"/>
                </a:lnTo>
                <a:lnTo>
                  <a:pt x="395" y="0"/>
                </a:lnTo>
                <a:lnTo>
                  <a:pt x="395" y="855"/>
                </a:lnTo>
                <a:lnTo>
                  <a:pt x="395" y="855"/>
                </a:lnTo>
                <a:lnTo>
                  <a:pt x="393" y="867"/>
                </a:lnTo>
                <a:lnTo>
                  <a:pt x="392" y="877"/>
                </a:lnTo>
                <a:lnTo>
                  <a:pt x="389" y="886"/>
                </a:lnTo>
                <a:lnTo>
                  <a:pt x="386" y="892"/>
                </a:lnTo>
                <a:lnTo>
                  <a:pt x="382" y="898"/>
                </a:lnTo>
                <a:lnTo>
                  <a:pt x="377" y="903"/>
                </a:lnTo>
                <a:lnTo>
                  <a:pt x="371" y="906"/>
                </a:lnTo>
                <a:lnTo>
                  <a:pt x="365" y="907"/>
                </a:lnTo>
                <a:lnTo>
                  <a:pt x="358" y="907"/>
                </a:lnTo>
                <a:lnTo>
                  <a:pt x="352" y="907"/>
                </a:lnTo>
                <a:lnTo>
                  <a:pt x="344" y="904"/>
                </a:lnTo>
                <a:lnTo>
                  <a:pt x="338" y="900"/>
                </a:lnTo>
                <a:lnTo>
                  <a:pt x="331" y="894"/>
                </a:lnTo>
                <a:lnTo>
                  <a:pt x="325" y="886"/>
                </a:lnTo>
                <a:lnTo>
                  <a:pt x="319" y="877"/>
                </a:lnTo>
                <a:lnTo>
                  <a:pt x="313" y="867"/>
                </a:lnTo>
                <a:lnTo>
                  <a:pt x="313" y="867"/>
                </a:lnTo>
                <a:lnTo>
                  <a:pt x="305" y="855"/>
                </a:lnTo>
                <a:lnTo>
                  <a:pt x="296" y="842"/>
                </a:lnTo>
                <a:lnTo>
                  <a:pt x="283" y="827"/>
                </a:lnTo>
                <a:lnTo>
                  <a:pt x="274" y="819"/>
                </a:lnTo>
                <a:lnTo>
                  <a:pt x="265" y="812"/>
                </a:lnTo>
                <a:lnTo>
                  <a:pt x="254" y="806"/>
                </a:lnTo>
                <a:lnTo>
                  <a:pt x="242" y="800"/>
                </a:lnTo>
                <a:lnTo>
                  <a:pt x="229" y="794"/>
                </a:lnTo>
                <a:lnTo>
                  <a:pt x="216" y="791"/>
                </a:lnTo>
                <a:lnTo>
                  <a:pt x="201" y="788"/>
                </a:lnTo>
                <a:lnTo>
                  <a:pt x="184" y="786"/>
                </a:lnTo>
                <a:lnTo>
                  <a:pt x="184" y="786"/>
                </a:lnTo>
                <a:lnTo>
                  <a:pt x="165" y="788"/>
                </a:lnTo>
                <a:lnTo>
                  <a:pt x="147" y="791"/>
                </a:lnTo>
                <a:lnTo>
                  <a:pt x="129" y="797"/>
                </a:lnTo>
                <a:lnTo>
                  <a:pt x="112" y="804"/>
                </a:lnTo>
                <a:lnTo>
                  <a:pt x="96" y="815"/>
                </a:lnTo>
                <a:lnTo>
                  <a:pt x="81" y="825"/>
                </a:lnTo>
                <a:lnTo>
                  <a:pt x="66" y="839"/>
                </a:lnTo>
                <a:lnTo>
                  <a:pt x="54" y="854"/>
                </a:lnTo>
                <a:lnTo>
                  <a:pt x="42" y="870"/>
                </a:lnTo>
                <a:lnTo>
                  <a:pt x="32" y="888"/>
                </a:lnTo>
                <a:lnTo>
                  <a:pt x="21" y="907"/>
                </a:lnTo>
                <a:lnTo>
                  <a:pt x="14" y="927"/>
                </a:lnTo>
                <a:lnTo>
                  <a:pt x="8" y="948"/>
                </a:lnTo>
                <a:lnTo>
                  <a:pt x="3" y="970"/>
                </a:lnTo>
                <a:lnTo>
                  <a:pt x="0" y="993"/>
                </a:lnTo>
                <a:lnTo>
                  <a:pt x="0" y="1016"/>
                </a:lnTo>
                <a:lnTo>
                  <a:pt x="0" y="1016"/>
                </a:lnTo>
                <a:lnTo>
                  <a:pt x="0" y="1039"/>
                </a:lnTo>
                <a:lnTo>
                  <a:pt x="3" y="1063"/>
                </a:lnTo>
                <a:lnTo>
                  <a:pt x="8" y="1084"/>
                </a:lnTo>
                <a:lnTo>
                  <a:pt x="14" y="1105"/>
                </a:lnTo>
                <a:lnTo>
                  <a:pt x="21" y="1126"/>
                </a:lnTo>
                <a:lnTo>
                  <a:pt x="32" y="1145"/>
                </a:lnTo>
                <a:lnTo>
                  <a:pt x="42" y="1161"/>
                </a:lnTo>
                <a:lnTo>
                  <a:pt x="54" y="1178"/>
                </a:lnTo>
                <a:lnTo>
                  <a:pt x="66" y="1193"/>
                </a:lnTo>
                <a:lnTo>
                  <a:pt x="81" y="1206"/>
                </a:lnTo>
                <a:lnTo>
                  <a:pt x="96" y="1218"/>
                </a:lnTo>
                <a:lnTo>
                  <a:pt x="112" y="1227"/>
                </a:lnTo>
                <a:lnTo>
                  <a:pt x="129" y="1235"/>
                </a:lnTo>
                <a:lnTo>
                  <a:pt x="147" y="1241"/>
                </a:lnTo>
                <a:lnTo>
                  <a:pt x="165" y="1244"/>
                </a:lnTo>
                <a:lnTo>
                  <a:pt x="184" y="1245"/>
                </a:lnTo>
                <a:lnTo>
                  <a:pt x="184" y="1245"/>
                </a:lnTo>
                <a:lnTo>
                  <a:pt x="201" y="1245"/>
                </a:lnTo>
                <a:lnTo>
                  <a:pt x="216" y="1242"/>
                </a:lnTo>
                <a:lnTo>
                  <a:pt x="229" y="1238"/>
                </a:lnTo>
                <a:lnTo>
                  <a:pt x="242" y="1233"/>
                </a:lnTo>
                <a:lnTo>
                  <a:pt x="254" y="1227"/>
                </a:lnTo>
                <a:lnTo>
                  <a:pt x="265" y="1220"/>
                </a:lnTo>
                <a:lnTo>
                  <a:pt x="274" y="1212"/>
                </a:lnTo>
                <a:lnTo>
                  <a:pt x="283" y="1205"/>
                </a:lnTo>
                <a:lnTo>
                  <a:pt x="296" y="1190"/>
                </a:lnTo>
                <a:lnTo>
                  <a:pt x="305" y="1178"/>
                </a:lnTo>
                <a:lnTo>
                  <a:pt x="313" y="1164"/>
                </a:lnTo>
                <a:lnTo>
                  <a:pt x="313" y="1164"/>
                </a:lnTo>
                <a:lnTo>
                  <a:pt x="319" y="1155"/>
                </a:lnTo>
                <a:lnTo>
                  <a:pt x="325" y="1147"/>
                </a:lnTo>
                <a:lnTo>
                  <a:pt x="331" y="1139"/>
                </a:lnTo>
                <a:lnTo>
                  <a:pt x="338" y="1133"/>
                </a:lnTo>
                <a:lnTo>
                  <a:pt x="344" y="1129"/>
                </a:lnTo>
                <a:lnTo>
                  <a:pt x="352" y="1126"/>
                </a:lnTo>
                <a:lnTo>
                  <a:pt x="358" y="1124"/>
                </a:lnTo>
                <a:lnTo>
                  <a:pt x="365" y="1124"/>
                </a:lnTo>
                <a:lnTo>
                  <a:pt x="371" y="1126"/>
                </a:lnTo>
                <a:lnTo>
                  <a:pt x="377" y="1129"/>
                </a:lnTo>
                <a:lnTo>
                  <a:pt x="382" y="1133"/>
                </a:lnTo>
                <a:lnTo>
                  <a:pt x="386" y="1139"/>
                </a:lnTo>
                <a:lnTo>
                  <a:pt x="389" y="1147"/>
                </a:lnTo>
                <a:lnTo>
                  <a:pt x="392" y="1155"/>
                </a:lnTo>
                <a:lnTo>
                  <a:pt x="393" y="1166"/>
                </a:lnTo>
                <a:lnTo>
                  <a:pt x="395" y="1176"/>
                </a:lnTo>
                <a:lnTo>
                  <a:pt x="395" y="1979"/>
                </a:lnTo>
                <a:lnTo>
                  <a:pt x="1256" y="1976"/>
                </a:lnTo>
                <a:lnTo>
                  <a:pt x="1256" y="1976"/>
                </a:lnTo>
                <a:lnTo>
                  <a:pt x="1266" y="1978"/>
                </a:lnTo>
                <a:lnTo>
                  <a:pt x="1277" y="1979"/>
                </a:lnTo>
                <a:lnTo>
                  <a:pt x="1286" y="1982"/>
                </a:lnTo>
                <a:lnTo>
                  <a:pt x="1292" y="1985"/>
                </a:lnTo>
                <a:lnTo>
                  <a:pt x="1298" y="1990"/>
                </a:lnTo>
                <a:lnTo>
                  <a:pt x="1302" y="1996"/>
                </a:lnTo>
                <a:lnTo>
                  <a:pt x="1305" y="2000"/>
                </a:lnTo>
                <a:lnTo>
                  <a:pt x="1307" y="2006"/>
                </a:lnTo>
                <a:lnTo>
                  <a:pt x="1307" y="2014"/>
                </a:lnTo>
                <a:lnTo>
                  <a:pt x="1305" y="2020"/>
                </a:lnTo>
                <a:lnTo>
                  <a:pt x="1302" y="2027"/>
                </a:lnTo>
                <a:lnTo>
                  <a:pt x="1298" y="2033"/>
                </a:lnTo>
                <a:lnTo>
                  <a:pt x="1292" y="2040"/>
                </a:lnTo>
                <a:lnTo>
                  <a:pt x="1284" y="2046"/>
                </a:lnTo>
                <a:lnTo>
                  <a:pt x="1275" y="2052"/>
                </a:lnTo>
                <a:lnTo>
                  <a:pt x="1265" y="2057"/>
                </a:lnTo>
                <a:lnTo>
                  <a:pt x="1265" y="2057"/>
                </a:lnTo>
                <a:lnTo>
                  <a:pt x="1253" y="2064"/>
                </a:lnTo>
                <a:lnTo>
                  <a:pt x="1239" y="2075"/>
                </a:lnTo>
                <a:lnTo>
                  <a:pt x="1225" y="2088"/>
                </a:lnTo>
                <a:lnTo>
                  <a:pt x="1217" y="2097"/>
                </a:lnTo>
                <a:lnTo>
                  <a:pt x="1211" y="2106"/>
                </a:lnTo>
                <a:lnTo>
                  <a:pt x="1204" y="2117"/>
                </a:lnTo>
                <a:lnTo>
                  <a:pt x="1198" y="2129"/>
                </a:lnTo>
                <a:lnTo>
                  <a:pt x="1193" y="2141"/>
                </a:lnTo>
                <a:lnTo>
                  <a:pt x="1189" y="2156"/>
                </a:lnTo>
                <a:lnTo>
                  <a:pt x="1186" y="2171"/>
                </a:lnTo>
                <a:lnTo>
                  <a:pt x="1186" y="2187"/>
                </a:lnTo>
                <a:lnTo>
                  <a:pt x="1186" y="2187"/>
                </a:lnTo>
                <a:lnTo>
                  <a:pt x="1186" y="2206"/>
                </a:lnTo>
                <a:lnTo>
                  <a:pt x="1190" y="2224"/>
                </a:lnTo>
                <a:lnTo>
                  <a:pt x="1196" y="2242"/>
                </a:lnTo>
                <a:lnTo>
                  <a:pt x="1204" y="2259"/>
                </a:lnTo>
                <a:lnTo>
                  <a:pt x="1213" y="2275"/>
                </a:lnTo>
                <a:lnTo>
                  <a:pt x="1225" y="2290"/>
                </a:lnTo>
                <a:lnTo>
                  <a:pt x="1238" y="2304"/>
                </a:lnTo>
                <a:lnTo>
                  <a:pt x="1253" y="2317"/>
                </a:lnTo>
                <a:lnTo>
                  <a:pt x="1268" y="2329"/>
                </a:lnTo>
                <a:lnTo>
                  <a:pt x="1286" y="2339"/>
                </a:lnTo>
                <a:lnTo>
                  <a:pt x="1305" y="2348"/>
                </a:lnTo>
                <a:lnTo>
                  <a:pt x="1325" y="2357"/>
                </a:lnTo>
                <a:lnTo>
                  <a:pt x="1346" y="2363"/>
                </a:lnTo>
                <a:lnTo>
                  <a:pt x="1368" y="2368"/>
                </a:lnTo>
                <a:lnTo>
                  <a:pt x="1390" y="2371"/>
                </a:lnTo>
                <a:lnTo>
                  <a:pt x="1414" y="2371"/>
                </a:lnTo>
                <a:lnTo>
                  <a:pt x="1414" y="2371"/>
                </a:lnTo>
                <a:lnTo>
                  <a:pt x="1438" y="2371"/>
                </a:lnTo>
                <a:lnTo>
                  <a:pt x="1461" y="2368"/>
                </a:lnTo>
                <a:lnTo>
                  <a:pt x="1483" y="2363"/>
                </a:lnTo>
                <a:lnTo>
                  <a:pt x="1504" y="2357"/>
                </a:lnTo>
                <a:lnTo>
                  <a:pt x="1523" y="2348"/>
                </a:lnTo>
                <a:lnTo>
                  <a:pt x="1543" y="2339"/>
                </a:lnTo>
                <a:lnTo>
                  <a:pt x="1561" y="2329"/>
                </a:lnTo>
                <a:lnTo>
                  <a:pt x="1577" y="2317"/>
                </a:lnTo>
                <a:lnTo>
                  <a:pt x="1591" y="2304"/>
                </a:lnTo>
                <a:lnTo>
                  <a:pt x="1604" y="2290"/>
                </a:lnTo>
                <a:lnTo>
                  <a:pt x="1616" y="2275"/>
                </a:lnTo>
                <a:lnTo>
                  <a:pt x="1625" y="2259"/>
                </a:lnTo>
                <a:lnTo>
                  <a:pt x="1634" y="2242"/>
                </a:lnTo>
                <a:lnTo>
                  <a:pt x="1639" y="2224"/>
                </a:lnTo>
                <a:lnTo>
                  <a:pt x="1643" y="2206"/>
                </a:lnTo>
                <a:lnTo>
                  <a:pt x="1645" y="2187"/>
                </a:lnTo>
                <a:lnTo>
                  <a:pt x="1645" y="2187"/>
                </a:lnTo>
                <a:lnTo>
                  <a:pt x="1643" y="2171"/>
                </a:lnTo>
                <a:lnTo>
                  <a:pt x="1640" y="2156"/>
                </a:lnTo>
                <a:lnTo>
                  <a:pt x="1637" y="2141"/>
                </a:lnTo>
                <a:lnTo>
                  <a:pt x="1631" y="2129"/>
                </a:lnTo>
                <a:lnTo>
                  <a:pt x="1625" y="2117"/>
                </a:lnTo>
                <a:lnTo>
                  <a:pt x="1619" y="2106"/>
                </a:lnTo>
                <a:lnTo>
                  <a:pt x="1612" y="2097"/>
                </a:lnTo>
                <a:lnTo>
                  <a:pt x="1604" y="2088"/>
                </a:lnTo>
                <a:lnTo>
                  <a:pt x="1589" y="2075"/>
                </a:lnTo>
                <a:lnTo>
                  <a:pt x="1576" y="2064"/>
                </a:lnTo>
                <a:lnTo>
                  <a:pt x="1564" y="2057"/>
                </a:lnTo>
                <a:lnTo>
                  <a:pt x="1564" y="2057"/>
                </a:lnTo>
                <a:lnTo>
                  <a:pt x="1553" y="2052"/>
                </a:lnTo>
                <a:lnTo>
                  <a:pt x="1544" y="2046"/>
                </a:lnTo>
                <a:lnTo>
                  <a:pt x="1537" y="2039"/>
                </a:lnTo>
                <a:lnTo>
                  <a:pt x="1531" y="2033"/>
                </a:lnTo>
                <a:lnTo>
                  <a:pt x="1526" y="2026"/>
                </a:lnTo>
                <a:lnTo>
                  <a:pt x="1523" y="2020"/>
                </a:lnTo>
                <a:lnTo>
                  <a:pt x="1522" y="2012"/>
                </a:lnTo>
                <a:lnTo>
                  <a:pt x="1522" y="2006"/>
                </a:lnTo>
                <a:lnTo>
                  <a:pt x="1523" y="2000"/>
                </a:lnTo>
                <a:lnTo>
                  <a:pt x="1526" y="1994"/>
                </a:lnTo>
                <a:lnTo>
                  <a:pt x="1531" y="1990"/>
                </a:lnTo>
                <a:lnTo>
                  <a:pt x="1537" y="1985"/>
                </a:lnTo>
                <a:lnTo>
                  <a:pt x="1544" y="1981"/>
                </a:lnTo>
                <a:lnTo>
                  <a:pt x="1553" y="1978"/>
                </a:lnTo>
                <a:lnTo>
                  <a:pt x="1564" y="1976"/>
                </a:lnTo>
                <a:lnTo>
                  <a:pt x="1576" y="1976"/>
                </a:lnTo>
                <a:lnTo>
                  <a:pt x="2377" y="1976"/>
                </a:lnTo>
                <a:lnTo>
                  <a:pt x="2377" y="1138"/>
                </a:lnTo>
                <a:lnTo>
                  <a:pt x="2377" y="1138"/>
                </a:lnTo>
                <a:lnTo>
                  <a:pt x="2370" y="1130"/>
                </a:lnTo>
                <a:lnTo>
                  <a:pt x="2362" y="1126"/>
                </a:lnTo>
                <a:lnTo>
                  <a:pt x="2353" y="1124"/>
                </a:lnTo>
                <a:lnTo>
                  <a:pt x="2343" y="1127"/>
                </a:lnTo>
                <a:lnTo>
                  <a:pt x="2334" y="1132"/>
                </a:lnTo>
                <a:lnTo>
                  <a:pt x="2323" y="1139"/>
                </a:lnTo>
                <a:lnTo>
                  <a:pt x="2314" y="1151"/>
                </a:lnTo>
                <a:lnTo>
                  <a:pt x="2305" y="1166"/>
                </a:lnTo>
                <a:lnTo>
                  <a:pt x="2305" y="1166"/>
                </a:lnTo>
                <a:lnTo>
                  <a:pt x="2298" y="1178"/>
                </a:lnTo>
                <a:lnTo>
                  <a:pt x="2289" y="1191"/>
                </a:lnTo>
                <a:lnTo>
                  <a:pt x="2275" y="1206"/>
                </a:lnTo>
                <a:lnTo>
                  <a:pt x="2266" y="1214"/>
                </a:lnTo>
                <a:lnTo>
                  <a:pt x="2257" y="1220"/>
                </a:lnTo>
                <a:lnTo>
                  <a:pt x="2247" y="1227"/>
                </a:lnTo>
                <a:lnTo>
                  <a:pt x="2235" y="1233"/>
                </a:lnTo>
                <a:lnTo>
                  <a:pt x="2222" y="1239"/>
                </a:lnTo>
                <a:lnTo>
                  <a:pt x="2208" y="1242"/>
                </a:lnTo>
                <a:lnTo>
                  <a:pt x="2193" y="1245"/>
                </a:lnTo>
                <a:lnTo>
                  <a:pt x="2177" y="1245"/>
                </a:lnTo>
                <a:lnTo>
                  <a:pt x="2177" y="1245"/>
                </a:lnTo>
                <a:lnTo>
                  <a:pt x="2157" y="1245"/>
                </a:lnTo>
                <a:lnTo>
                  <a:pt x="2139" y="1241"/>
                </a:lnTo>
                <a:lnTo>
                  <a:pt x="2121" y="1236"/>
                </a:lnTo>
                <a:lnTo>
                  <a:pt x="2105" y="1227"/>
                </a:lnTo>
                <a:lnTo>
                  <a:pt x="2089" y="1218"/>
                </a:lnTo>
                <a:lnTo>
                  <a:pt x="2074" y="1206"/>
                </a:lnTo>
                <a:lnTo>
                  <a:pt x="2060" y="1193"/>
                </a:lnTo>
                <a:lnTo>
                  <a:pt x="2047" y="1179"/>
                </a:lnTo>
                <a:lnTo>
                  <a:pt x="2035" y="1163"/>
                </a:lnTo>
                <a:lnTo>
                  <a:pt x="2024" y="1145"/>
                </a:lnTo>
                <a:lnTo>
                  <a:pt x="2015" y="1126"/>
                </a:lnTo>
                <a:lnTo>
                  <a:pt x="2006" y="1106"/>
                </a:lnTo>
                <a:lnTo>
                  <a:pt x="2000" y="1085"/>
                </a:lnTo>
                <a:lnTo>
                  <a:pt x="1996" y="1063"/>
                </a:lnTo>
                <a:lnTo>
                  <a:pt x="1993" y="1040"/>
                </a:lnTo>
                <a:lnTo>
                  <a:pt x="1993" y="1016"/>
                </a:lnTo>
                <a:lnTo>
                  <a:pt x="1993" y="1016"/>
                </a:lnTo>
                <a:lnTo>
                  <a:pt x="1993" y="993"/>
                </a:lnTo>
                <a:lnTo>
                  <a:pt x="1996" y="970"/>
                </a:lnTo>
                <a:lnTo>
                  <a:pt x="2000" y="948"/>
                </a:lnTo>
                <a:lnTo>
                  <a:pt x="2006" y="927"/>
                </a:lnTo>
                <a:lnTo>
                  <a:pt x="2015" y="907"/>
                </a:lnTo>
                <a:lnTo>
                  <a:pt x="2024" y="888"/>
                </a:lnTo>
                <a:lnTo>
                  <a:pt x="2035" y="870"/>
                </a:lnTo>
                <a:lnTo>
                  <a:pt x="2047" y="855"/>
                </a:lnTo>
                <a:lnTo>
                  <a:pt x="2060" y="840"/>
                </a:lnTo>
                <a:lnTo>
                  <a:pt x="2074" y="827"/>
                </a:lnTo>
                <a:lnTo>
                  <a:pt x="2089" y="815"/>
                </a:lnTo>
                <a:lnTo>
                  <a:pt x="2105" y="806"/>
                </a:lnTo>
                <a:lnTo>
                  <a:pt x="2121" y="797"/>
                </a:lnTo>
                <a:lnTo>
                  <a:pt x="2139" y="792"/>
                </a:lnTo>
                <a:lnTo>
                  <a:pt x="2157" y="788"/>
                </a:lnTo>
                <a:lnTo>
                  <a:pt x="2177" y="788"/>
                </a:lnTo>
                <a:lnTo>
                  <a:pt x="2177" y="788"/>
                </a:lnTo>
                <a:close/>
              </a:path>
            </a:pathLst>
          </a:custGeom>
          <a:solidFill>
            <a:srgbClr val="FFC000"/>
          </a:solidFill>
          <a:ln w="28575">
            <a:solidFill>
              <a:schemeClr val="bg1">
                <a:lumMod val="50000"/>
              </a:schemeClr>
            </a:solidFill>
            <a:prstDash val="solid"/>
            <a:round/>
            <a:headEnd/>
            <a:tailEnd/>
          </a:ln>
        </p:spPr>
        <p:txBody>
          <a:bodyPr lIns="91440" tIns="45720" rIns="91440" bIns="360000" anchor="ctr"/>
          <a:lstStyle/>
          <a:p>
            <a:r>
              <a:rPr lang="en-GB">
                <a:ea typeface="Calibri"/>
                <a:cs typeface="Calibri"/>
              </a:rPr>
              <a:t>	Social Worker         	                                         	observes lack of 	emotional warmth 	between child and 	mother during 	home visit</a:t>
            </a:r>
            <a:endParaRPr lang="en-US">
              <a:ea typeface="Calibri"/>
              <a:cs typeface="Calibri"/>
            </a:endParaRPr>
          </a:p>
        </p:txBody>
      </p:sp>
      <p:sp>
        <p:nvSpPr>
          <p:cNvPr id="14" name="Freeform 37">
            <a:extLst>
              <a:ext uri="{FF2B5EF4-FFF2-40B4-BE49-F238E27FC236}">
                <a16:creationId xmlns:a16="http://schemas.microsoft.com/office/drawing/2014/main" id="{7A0CCA97-9B9B-C5E9-32F6-568CE2C380F8}"/>
              </a:ext>
            </a:extLst>
          </p:cNvPr>
          <p:cNvSpPr>
            <a:spLocks/>
          </p:cNvSpPr>
          <p:nvPr/>
        </p:nvSpPr>
        <p:spPr bwMode="auto">
          <a:xfrm>
            <a:off x="6016296" y="2551245"/>
            <a:ext cx="3186636" cy="1963057"/>
          </a:xfrm>
          <a:custGeom>
            <a:avLst/>
            <a:gdLst>
              <a:gd name="connsiteX0" fmla="*/ 10886 w 1896949"/>
              <a:gd name="connsiteY0" fmla="*/ 0 h 1568450"/>
              <a:gd name="connsiteX1" fmla="*/ 690091 w 1896949"/>
              <a:gd name="connsiteY1" fmla="*/ 0 h 1568450"/>
              <a:gd name="connsiteX2" fmla="*/ 698819 w 1896949"/>
              <a:gd name="connsiteY2" fmla="*/ 794 h 1568450"/>
              <a:gd name="connsiteX3" fmla="*/ 706754 w 1896949"/>
              <a:gd name="connsiteY3" fmla="*/ 2381 h 1568450"/>
              <a:gd name="connsiteX4" fmla="*/ 713895 w 1896949"/>
              <a:gd name="connsiteY4" fmla="*/ 4763 h 1568450"/>
              <a:gd name="connsiteX5" fmla="*/ 720242 w 1896949"/>
              <a:gd name="connsiteY5" fmla="*/ 7144 h 1568450"/>
              <a:gd name="connsiteX6" fmla="*/ 725003 w 1896949"/>
              <a:gd name="connsiteY6" fmla="*/ 10319 h 1568450"/>
              <a:gd name="connsiteX7" fmla="*/ 728177 w 1896949"/>
              <a:gd name="connsiteY7" fmla="*/ 14288 h 1568450"/>
              <a:gd name="connsiteX8" fmla="*/ 730557 w 1896949"/>
              <a:gd name="connsiteY8" fmla="*/ 19050 h 1568450"/>
              <a:gd name="connsiteX9" fmla="*/ 732144 w 1896949"/>
              <a:gd name="connsiteY9" fmla="*/ 23813 h 1568450"/>
              <a:gd name="connsiteX10" fmla="*/ 732144 w 1896949"/>
              <a:gd name="connsiteY10" fmla="*/ 29369 h 1568450"/>
              <a:gd name="connsiteX11" fmla="*/ 730557 w 1896949"/>
              <a:gd name="connsiteY11" fmla="*/ 34131 h 1568450"/>
              <a:gd name="connsiteX12" fmla="*/ 728177 w 1896949"/>
              <a:gd name="connsiteY12" fmla="*/ 39688 h 1568450"/>
              <a:gd name="connsiteX13" fmla="*/ 725003 w 1896949"/>
              <a:gd name="connsiteY13" fmla="*/ 44450 h 1568450"/>
              <a:gd name="connsiteX14" fmla="*/ 720242 w 1896949"/>
              <a:gd name="connsiteY14" fmla="*/ 50800 h 1568450"/>
              <a:gd name="connsiteX15" fmla="*/ 713895 w 1896949"/>
              <a:gd name="connsiteY15" fmla="*/ 55563 h 1568450"/>
              <a:gd name="connsiteX16" fmla="*/ 708341 w 1896949"/>
              <a:gd name="connsiteY16" fmla="*/ 60325 h 1568450"/>
              <a:gd name="connsiteX17" fmla="*/ 699612 w 1896949"/>
              <a:gd name="connsiteY17" fmla="*/ 65088 h 1568450"/>
              <a:gd name="connsiteX18" fmla="*/ 689297 w 1896949"/>
              <a:gd name="connsiteY18" fmla="*/ 70644 h 1568450"/>
              <a:gd name="connsiteX19" fmla="*/ 679776 w 1896949"/>
              <a:gd name="connsiteY19" fmla="*/ 77788 h 1568450"/>
              <a:gd name="connsiteX20" fmla="*/ 667874 w 1896949"/>
              <a:gd name="connsiteY20" fmla="*/ 88900 h 1568450"/>
              <a:gd name="connsiteX21" fmla="*/ 662320 w 1896949"/>
              <a:gd name="connsiteY21" fmla="*/ 96044 h 1568450"/>
              <a:gd name="connsiteX22" fmla="*/ 655972 w 1896949"/>
              <a:gd name="connsiteY22" fmla="*/ 103188 h 1568450"/>
              <a:gd name="connsiteX23" fmla="*/ 650418 w 1896949"/>
              <a:gd name="connsiteY23" fmla="*/ 111125 h 1568450"/>
              <a:gd name="connsiteX24" fmla="*/ 645657 w 1896949"/>
              <a:gd name="connsiteY24" fmla="*/ 120650 h 1568450"/>
              <a:gd name="connsiteX25" fmla="*/ 641690 w 1896949"/>
              <a:gd name="connsiteY25" fmla="*/ 131763 h 1568450"/>
              <a:gd name="connsiteX26" fmla="*/ 638516 w 1896949"/>
              <a:gd name="connsiteY26" fmla="*/ 142081 h 1568450"/>
              <a:gd name="connsiteX27" fmla="*/ 636135 w 1896949"/>
              <a:gd name="connsiteY27" fmla="*/ 153988 h 1568450"/>
              <a:gd name="connsiteX28" fmla="*/ 636135 w 1896949"/>
              <a:gd name="connsiteY28" fmla="*/ 166688 h 1568450"/>
              <a:gd name="connsiteX29" fmla="*/ 636929 w 1896949"/>
              <a:gd name="connsiteY29" fmla="*/ 182563 h 1568450"/>
              <a:gd name="connsiteX30" fmla="*/ 639309 w 1896949"/>
              <a:gd name="connsiteY30" fmla="*/ 196850 h 1568450"/>
              <a:gd name="connsiteX31" fmla="*/ 644070 w 1896949"/>
              <a:gd name="connsiteY31" fmla="*/ 211138 h 1568450"/>
              <a:gd name="connsiteX32" fmla="*/ 650418 w 1896949"/>
              <a:gd name="connsiteY32" fmla="*/ 223838 h 1568450"/>
              <a:gd name="connsiteX33" fmla="*/ 657559 w 1896949"/>
              <a:gd name="connsiteY33" fmla="*/ 237331 h 1568450"/>
              <a:gd name="connsiteX34" fmla="*/ 667080 w 1896949"/>
              <a:gd name="connsiteY34" fmla="*/ 249238 h 1568450"/>
              <a:gd name="connsiteX35" fmla="*/ 677395 w 1896949"/>
              <a:gd name="connsiteY35" fmla="*/ 261144 h 1568450"/>
              <a:gd name="connsiteX36" fmla="*/ 689297 w 1896949"/>
              <a:gd name="connsiteY36" fmla="*/ 269875 h 1568450"/>
              <a:gd name="connsiteX37" fmla="*/ 701993 w 1896949"/>
              <a:gd name="connsiteY37" fmla="*/ 279400 h 1568450"/>
              <a:gd name="connsiteX38" fmla="*/ 715482 w 1896949"/>
              <a:gd name="connsiteY38" fmla="*/ 288131 h 1568450"/>
              <a:gd name="connsiteX39" fmla="*/ 730557 w 1896949"/>
              <a:gd name="connsiteY39" fmla="*/ 296069 h 1568450"/>
              <a:gd name="connsiteX40" fmla="*/ 747220 w 1896949"/>
              <a:gd name="connsiteY40" fmla="*/ 302419 h 1568450"/>
              <a:gd name="connsiteX41" fmla="*/ 763883 w 1896949"/>
              <a:gd name="connsiteY41" fmla="*/ 307181 h 1568450"/>
              <a:gd name="connsiteX42" fmla="*/ 780546 w 1896949"/>
              <a:gd name="connsiteY42" fmla="*/ 310356 h 1568450"/>
              <a:gd name="connsiteX43" fmla="*/ 799589 w 1896949"/>
              <a:gd name="connsiteY43" fmla="*/ 312738 h 1568450"/>
              <a:gd name="connsiteX44" fmla="*/ 817045 w 1896949"/>
              <a:gd name="connsiteY44" fmla="*/ 314325 h 1568450"/>
              <a:gd name="connsiteX45" fmla="*/ 836088 w 1896949"/>
              <a:gd name="connsiteY45" fmla="*/ 312738 h 1568450"/>
              <a:gd name="connsiteX46" fmla="*/ 854338 w 1896949"/>
              <a:gd name="connsiteY46" fmla="*/ 310356 h 1568450"/>
              <a:gd name="connsiteX47" fmla="*/ 871794 w 1896949"/>
              <a:gd name="connsiteY47" fmla="*/ 307181 h 1568450"/>
              <a:gd name="connsiteX48" fmla="*/ 888457 w 1896949"/>
              <a:gd name="connsiteY48" fmla="*/ 302419 h 1568450"/>
              <a:gd name="connsiteX49" fmla="*/ 903533 w 1896949"/>
              <a:gd name="connsiteY49" fmla="*/ 296069 h 1568450"/>
              <a:gd name="connsiteX50" fmla="*/ 919402 w 1896949"/>
              <a:gd name="connsiteY50" fmla="*/ 288131 h 1568450"/>
              <a:gd name="connsiteX51" fmla="*/ 933684 w 1896949"/>
              <a:gd name="connsiteY51" fmla="*/ 279400 h 1568450"/>
              <a:gd name="connsiteX52" fmla="*/ 946380 w 1896949"/>
              <a:gd name="connsiteY52" fmla="*/ 269875 h 1568450"/>
              <a:gd name="connsiteX53" fmla="*/ 958282 w 1896949"/>
              <a:gd name="connsiteY53" fmla="*/ 261144 h 1568450"/>
              <a:gd name="connsiteX54" fmla="*/ 969390 w 1896949"/>
              <a:gd name="connsiteY54" fmla="*/ 249238 h 1568450"/>
              <a:gd name="connsiteX55" fmla="*/ 977325 w 1896949"/>
              <a:gd name="connsiteY55" fmla="*/ 237331 h 1568450"/>
              <a:gd name="connsiteX56" fmla="*/ 986053 w 1896949"/>
              <a:gd name="connsiteY56" fmla="*/ 223838 h 1568450"/>
              <a:gd name="connsiteX57" fmla="*/ 991607 w 1896949"/>
              <a:gd name="connsiteY57" fmla="*/ 211138 h 1568450"/>
              <a:gd name="connsiteX58" fmla="*/ 996368 w 1896949"/>
              <a:gd name="connsiteY58" fmla="*/ 196850 h 1568450"/>
              <a:gd name="connsiteX59" fmla="*/ 998748 w 1896949"/>
              <a:gd name="connsiteY59" fmla="*/ 182563 h 1568450"/>
              <a:gd name="connsiteX60" fmla="*/ 1000335 w 1896949"/>
              <a:gd name="connsiteY60" fmla="*/ 166688 h 1568450"/>
              <a:gd name="connsiteX61" fmla="*/ 998748 w 1896949"/>
              <a:gd name="connsiteY61" fmla="*/ 153988 h 1568450"/>
              <a:gd name="connsiteX62" fmla="*/ 996368 w 1896949"/>
              <a:gd name="connsiteY62" fmla="*/ 142081 h 1568450"/>
              <a:gd name="connsiteX63" fmla="*/ 993987 w 1896949"/>
              <a:gd name="connsiteY63" fmla="*/ 131763 h 1568450"/>
              <a:gd name="connsiteX64" fmla="*/ 989227 w 1896949"/>
              <a:gd name="connsiteY64" fmla="*/ 120650 h 1568450"/>
              <a:gd name="connsiteX65" fmla="*/ 984466 w 1896949"/>
              <a:gd name="connsiteY65" fmla="*/ 111125 h 1568450"/>
              <a:gd name="connsiteX66" fmla="*/ 979705 w 1896949"/>
              <a:gd name="connsiteY66" fmla="*/ 103188 h 1568450"/>
              <a:gd name="connsiteX67" fmla="*/ 974151 w 1896949"/>
              <a:gd name="connsiteY67" fmla="*/ 96044 h 1568450"/>
              <a:gd name="connsiteX68" fmla="*/ 967803 w 1896949"/>
              <a:gd name="connsiteY68" fmla="*/ 88900 h 1568450"/>
              <a:gd name="connsiteX69" fmla="*/ 955901 w 1896949"/>
              <a:gd name="connsiteY69" fmla="*/ 77788 h 1568450"/>
              <a:gd name="connsiteX70" fmla="*/ 945586 w 1896949"/>
              <a:gd name="connsiteY70" fmla="*/ 70644 h 1568450"/>
              <a:gd name="connsiteX71" fmla="*/ 936065 w 1896949"/>
              <a:gd name="connsiteY71" fmla="*/ 65088 h 1568450"/>
              <a:gd name="connsiteX72" fmla="*/ 927336 w 1896949"/>
              <a:gd name="connsiteY72" fmla="*/ 60325 h 1568450"/>
              <a:gd name="connsiteX73" fmla="*/ 920195 w 1896949"/>
              <a:gd name="connsiteY73" fmla="*/ 55563 h 1568450"/>
              <a:gd name="connsiteX74" fmla="*/ 914641 w 1896949"/>
              <a:gd name="connsiteY74" fmla="*/ 50800 h 1568450"/>
              <a:gd name="connsiteX75" fmla="*/ 909880 w 1896949"/>
              <a:gd name="connsiteY75" fmla="*/ 44450 h 1568450"/>
              <a:gd name="connsiteX76" fmla="*/ 905913 w 1896949"/>
              <a:gd name="connsiteY76" fmla="*/ 39688 h 1568450"/>
              <a:gd name="connsiteX77" fmla="*/ 905119 w 1896949"/>
              <a:gd name="connsiteY77" fmla="*/ 34131 h 1568450"/>
              <a:gd name="connsiteX78" fmla="*/ 903533 w 1896949"/>
              <a:gd name="connsiteY78" fmla="*/ 29369 h 1568450"/>
              <a:gd name="connsiteX79" fmla="*/ 903533 w 1896949"/>
              <a:gd name="connsiteY79" fmla="*/ 23813 h 1568450"/>
              <a:gd name="connsiteX80" fmla="*/ 905119 w 1896949"/>
              <a:gd name="connsiteY80" fmla="*/ 19050 h 1568450"/>
              <a:gd name="connsiteX81" fmla="*/ 907500 w 1896949"/>
              <a:gd name="connsiteY81" fmla="*/ 14288 h 1568450"/>
              <a:gd name="connsiteX82" fmla="*/ 910674 w 1896949"/>
              <a:gd name="connsiteY82" fmla="*/ 10319 h 1568450"/>
              <a:gd name="connsiteX83" fmla="*/ 915435 w 1896949"/>
              <a:gd name="connsiteY83" fmla="*/ 7144 h 1568450"/>
              <a:gd name="connsiteX84" fmla="*/ 920195 w 1896949"/>
              <a:gd name="connsiteY84" fmla="*/ 4763 h 1568450"/>
              <a:gd name="connsiteX85" fmla="*/ 927336 w 1896949"/>
              <a:gd name="connsiteY85" fmla="*/ 2381 h 1568450"/>
              <a:gd name="connsiteX86" fmla="*/ 936065 w 1896949"/>
              <a:gd name="connsiteY86" fmla="*/ 794 h 1568450"/>
              <a:gd name="connsiteX87" fmla="*/ 945586 w 1896949"/>
              <a:gd name="connsiteY87" fmla="*/ 0 h 1568450"/>
              <a:gd name="connsiteX88" fmla="*/ 1581151 w 1896949"/>
              <a:gd name="connsiteY88" fmla="*/ 0 h 1568450"/>
              <a:gd name="connsiteX89" fmla="*/ 1581151 w 1896949"/>
              <a:gd name="connsiteY89" fmla="*/ 434181 h 1568450"/>
              <a:gd name="connsiteX90" fmla="*/ 1581944 w 1896949"/>
              <a:gd name="connsiteY90" fmla="*/ 434181 h 1568450"/>
              <a:gd name="connsiteX91" fmla="*/ 1581944 w 1896949"/>
              <a:gd name="connsiteY91" fmla="*/ 633413 h 1568450"/>
              <a:gd name="connsiteX92" fmla="*/ 1583531 w 1896949"/>
              <a:gd name="connsiteY92" fmla="*/ 642938 h 1568450"/>
              <a:gd name="connsiteX93" fmla="*/ 1584324 w 1896949"/>
              <a:gd name="connsiteY93" fmla="*/ 652463 h 1568450"/>
              <a:gd name="connsiteX94" fmla="*/ 1586705 w 1896949"/>
              <a:gd name="connsiteY94" fmla="*/ 659606 h 1568450"/>
              <a:gd name="connsiteX95" fmla="*/ 1590672 w 1896949"/>
              <a:gd name="connsiteY95" fmla="*/ 665163 h 1568450"/>
              <a:gd name="connsiteX96" fmla="*/ 1596226 w 1896949"/>
              <a:gd name="connsiteY96" fmla="*/ 671513 h 1568450"/>
              <a:gd name="connsiteX97" fmla="*/ 1603368 w 1896949"/>
              <a:gd name="connsiteY97" fmla="*/ 674688 h 1568450"/>
              <a:gd name="connsiteX98" fmla="*/ 1610509 w 1896949"/>
              <a:gd name="connsiteY98" fmla="*/ 674688 h 1568450"/>
              <a:gd name="connsiteX99" fmla="*/ 1617650 w 1896949"/>
              <a:gd name="connsiteY99" fmla="*/ 673894 h 1568450"/>
              <a:gd name="connsiteX100" fmla="*/ 1626378 w 1896949"/>
              <a:gd name="connsiteY100" fmla="*/ 669925 h 1568450"/>
              <a:gd name="connsiteX101" fmla="*/ 1633519 w 1896949"/>
              <a:gd name="connsiteY101" fmla="*/ 662781 h 1568450"/>
              <a:gd name="connsiteX102" fmla="*/ 1640660 w 1896949"/>
              <a:gd name="connsiteY102" fmla="*/ 654844 h 1568450"/>
              <a:gd name="connsiteX103" fmla="*/ 1647802 w 1896949"/>
              <a:gd name="connsiteY103" fmla="*/ 642938 h 1568450"/>
              <a:gd name="connsiteX104" fmla="*/ 1653356 w 1896949"/>
              <a:gd name="connsiteY104" fmla="*/ 633413 h 1568450"/>
              <a:gd name="connsiteX105" fmla="*/ 1660497 w 1896949"/>
              <a:gd name="connsiteY105" fmla="*/ 622300 h 1568450"/>
              <a:gd name="connsiteX106" fmla="*/ 1671605 w 1896949"/>
              <a:gd name="connsiteY106" fmla="*/ 611188 h 1568450"/>
              <a:gd name="connsiteX107" fmla="*/ 1678747 w 1896949"/>
              <a:gd name="connsiteY107" fmla="*/ 604838 h 1568450"/>
              <a:gd name="connsiteX108" fmla="*/ 1685888 w 1896949"/>
              <a:gd name="connsiteY108" fmla="*/ 599281 h 1568450"/>
              <a:gd name="connsiteX109" fmla="*/ 1694616 w 1896949"/>
              <a:gd name="connsiteY109" fmla="*/ 594519 h 1568450"/>
              <a:gd name="connsiteX110" fmla="*/ 1703344 w 1896949"/>
              <a:gd name="connsiteY110" fmla="*/ 589756 h 1568450"/>
              <a:gd name="connsiteX111" fmla="*/ 1713659 w 1896949"/>
              <a:gd name="connsiteY111" fmla="*/ 584994 h 1568450"/>
              <a:gd name="connsiteX112" fmla="*/ 1724768 w 1896949"/>
              <a:gd name="connsiteY112" fmla="*/ 582613 h 1568450"/>
              <a:gd name="connsiteX113" fmla="*/ 1736670 w 1896949"/>
              <a:gd name="connsiteY113" fmla="*/ 580231 h 1568450"/>
              <a:gd name="connsiteX114" fmla="*/ 1749365 w 1896949"/>
              <a:gd name="connsiteY114" fmla="*/ 578644 h 1568450"/>
              <a:gd name="connsiteX115" fmla="*/ 1765234 w 1896949"/>
              <a:gd name="connsiteY115" fmla="*/ 580231 h 1568450"/>
              <a:gd name="connsiteX116" fmla="*/ 1779517 w 1896949"/>
              <a:gd name="connsiteY116" fmla="*/ 582613 h 1568450"/>
              <a:gd name="connsiteX117" fmla="*/ 1793799 w 1896949"/>
              <a:gd name="connsiteY117" fmla="*/ 587375 h 1568450"/>
              <a:gd name="connsiteX118" fmla="*/ 1806494 w 1896949"/>
              <a:gd name="connsiteY118" fmla="*/ 592931 h 1568450"/>
              <a:gd name="connsiteX119" fmla="*/ 1819190 w 1896949"/>
              <a:gd name="connsiteY119" fmla="*/ 601663 h 1568450"/>
              <a:gd name="connsiteX120" fmla="*/ 1831092 w 1896949"/>
              <a:gd name="connsiteY120" fmla="*/ 609600 h 1568450"/>
              <a:gd name="connsiteX121" fmla="*/ 1842994 w 1896949"/>
              <a:gd name="connsiteY121" fmla="*/ 619919 h 1568450"/>
              <a:gd name="connsiteX122" fmla="*/ 1854102 w 1896949"/>
              <a:gd name="connsiteY122" fmla="*/ 631825 h 1568450"/>
              <a:gd name="connsiteX123" fmla="*/ 1862037 w 1896949"/>
              <a:gd name="connsiteY123" fmla="*/ 645319 h 1568450"/>
              <a:gd name="connsiteX124" fmla="*/ 1871558 w 1896949"/>
              <a:gd name="connsiteY124" fmla="*/ 659606 h 1568450"/>
              <a:gd name="connsiteX125" fmla="*/ 1878699 w 1896949"/>
              <a:gd name="connsiteY125" fmla="*/ 674688 h 1568450"/>
              <a:gd name="connsiteX126" fmla="*/ 1885047 w 1896949"/>
              <a:gd name="connsiteY126" fmla="*/ 690563 h 1568450"/>
              <a:gd name="connsiteX127" fmla="*/ 1889808 w 1896949"/>
              <a:gd name="connsiteY127" fmla="*/ 707231 h 1568450"/>
              <a:gd name="connsiteX128" fmla="*/ 1892982 w 1896949"/>
              <a:gd name="connsiteY128" fmla="*/ 724694 h 1568450"/>
              <a:gd name="connsiteX129" fmla="*/ 1895362 w 1896949"/>
              <a:gd name="connsiteY129" fmla="*/ 742156 h 1568450"/>
              <a:gd name="connsiteX130" fmla="*/ 1896949 w 1896949"/>
              <a:gd name="connsiteY130" fmla="*/ 761206 h 1568450"/>
              <a:gd name="connsiteX131" fmla="*/ 1895362 w 1896949"/>
              <a:gd name="connsiteY131" fmla="*/ 779463 h 1568450"/>
              <a:gd name="connsiteX132" fmla="*/ 1892982 w 1896949"/>
              <a:gd name="connsiteY132" fmla="*/ 798513 h 1568450"/>
              <a:gd name="connsiteX133" fmla="*/ 1889808 w 1896949"/>
              <a:gd name="connsiteY133" fmla="*/ 815181 h 1568450"/>
              <a:gd name="connsiteX134" fmla="*/ 1885047 w 1896949"/>
              <a:gd name="connsiteY134" fmla="*/ 831850 h 1568450"/>
              <a:gd name="connsiteX135" fmla="*/ 1878699 w 1896949"/>
              <a:gd name="connsiteY135" fmla="*/ 847725 h 1568450"/>
              <a:gd name="connsiteX136" fmla="*/ 1871558 w 1896949"/>
              <a:gd name="connsiteY136" fmla="*/ 863600 h 1568450"/>
              <a:gd name="connsiteX137" fmla="*/ 1862037 w 1896949"/>
              <a:gd name="connsiteY137" fmla="*/ 876300 h 1568450"/>
              <a:gd name="connsiteX138" fmla="*/ 1854102 w 1896949"/>
              <a:gd name="connsiteY138" fmla="*/ 889794 h 1568450"/>
              <a:gd name="connsiteX139" fmla="*/ 1842994 w 1896949"/>
              <a:gd name="connsiteY139" fmla="*/ 901700 h 1568450"/>
              <a:gd name="connsiteX140" fmla="*/ 1831092 w 1896949"/>
              <a:gd name="connsiteY140" fmla="*/ 912019 h 1568450"/>
              <a:gd name="connsiteX141" fmla="*/ 1819190 w 1896949"/>
              <a:gd name="connsiteY141" fmla="*/ 921544 h 1568450"/>
              <a:gd name="connsiteX142" fmla="*/ 1806494 w 1896949"/>
              <a:gd name="connsiteY142" fmla="*/ 928688 h 1568450"/>
              <a:gd name="connsiteX143" fmla="*/ 1793799 w 1896949"/>
              <a:gd name="connsiteY143" fmla="*/ 935038 h 1568450"/>
              <a:gd name="connsiteX144" fmla="*/ 1779517 w 1896949"/>
              <a:gd name="connsiteY144" fmla="*/ 939800 h 1568450"/>
              <a:gd name="connsiteX145" fmla="*/ 1765234 w 1896949"/>
              <a:gd name="connsiteY145" fmla="*/ 942181 h 1568450"/>
              <a:gd name="connsiteX146" fmla="*/ 1749365 w 1896949"/>
              <a:gd name="connsiteY146" fmla="*/ 942975 h 1568450"/>
              <a:gd name="connsiteX147" fmla="*/ 1736670 w 1896949"/>
              <a:gd name="connsiteY147" fmla="*/ 942975 h 1568450"/>
              <a:gd name="connsiteX148" fmla="*/ 1724768 w 1896949"/>
              <a:gd name="connsiteY148" fmla="*/ 940594 h 1568450"/>
              <a:gd name="connsiteX149" fmla="*/ 1713659 w 1896949"/>
              <a:gd name="connsiteY149" fmla="*/ 937419 h 1568450"/>
              <a:gd name="connsiteX150" fmla="*/ 1703344 w 1896949"/>
              <a:gd name="connsiteY150" fmla="*/ 933450 h 1568450"/>
              <a:gd name="connsiteX151" fmla="*/ 1694616 w 1896949"/>
              <a:gd name="connsiteY151" fmla="*/ 928688 h 1568450"/>
              <a:gd name="connsiteX152" fmla="*/ 1685888 w 1896949"/>
              <a:gd name="connsiteY152" fmla="*/ 923131 h 1568450"/>
              <a:gd name="connsiteX153" fmla="*/ 1678747 w 1896949"/>
              <a:gd name="connsiteY153" fmla="*/ 916781 h 1568450"/>
              <a:gd name="connsiteX154" fmla="*/ 1671605 w 1896949"/>
              <a:gd name="connsiteY154" fmla="*/ 911225 h 1568450"/>
              <a:gd name="connsiteX155" fmla="*/ 1660497 w 1896949"/>
              <a:gd name="connsiteY155" fmla="*/ 899319 h 1568450"/>
              <a:gd name="connsiteX156" fmla="*/ 1653356 w 1896949"/>
              <a:gd name="connsiteY156" fmla="*/ 889794 h 1568450"/>
              <a:gd name="connsiteX157" fmla="*/ 1647802 w 1896949"/>
              <a:gd name="connsiteY157" fmla="*/ 878681 h 1568450"/>
              <a:gd name="connsiteX158" fmla="*/ 1640660 w 1896949"/>
              <a:gd name="connsiteY158" fmla="*/ 868363 h 1568450"/>
              <a:gd name="connsiteX159" fmla="*/ 1633519 w 1896949"/>
              <a:gd name="connsiteY159" fmla="*/ 858838 h 1568450"/>
              <a:gd name="connsiteX160" fmla="*/ 1626378 w 1896949"/>
              <a:gd name="connsiteY160" fmla="*/ 852488 h 1568450"/>
              <a:gd name="connsiteX161" fmla="*/ 1617650 w 1896949"/>
              <a:gd name="connsiteY161" fmla="*/ 847725 h 1568450"/>
              <a:gd name="connsiteX162" fmla="*/ 1610509 w 1896949"/>
              <a:gd name="connsiteY162" fmla="*/ 846931 h 1568450"/>
              <a:gd name="connsiteX163" fmla="*/ 1603368 w 1896949"/>
              <a:gd name="connsiteY163" fmla="*/ 847725 h 1568450"/>
              <a:gd name="connsiteX164" fmla="*/ 1596226 w 1896949"/>
              <a:gd name="connsiteY164" fmla="*/ 851694 h 1568450"/>
              <a:gd name="connsiteX165" fmla="*/ 1590672 w 1896949"/>
              <a:gd name="connsiteY165" fmla="*/ 856456 h 1568450"/>
              <a:gd name="connsiteX166" fmla="*/ 1586705 w 1896949"/>
              <a:gd name="connsiteY166" fmla="*/ 862013 h 1568450"/>
              <a:gd name="connsiteX167" fmla="*/ 1584324 w 1896949"/>
              <a:gd name="connsiteY167" fmla="*/ 870744 h 1568450"/>
              <a:gd name="connsiteX168" fmla="*/ 1583531 w 1896949"/>
              <a:gd name="connsiteY168" fmla="*/ 878681 h 1568450"/>
              <a:gd name="connsiteX169" fmla="*/ 1581944 w 1896949"/>
              <a:gd name="connsiteY169" fmla="*/ 888206 h 1568450"/>
              <a:gd name="connsiteX170" fmla="*/ 1581944 w 1896949"/>
              <a:gd name="connsiteY170" fmla="*/ 1207294 h 1568450"/>
              <a:gd name="connsiteX171" fmla="*/ 1581151 w 1896949"/>
              <a:gd name="connsiteY171" fmla="*/ 1207294 h 1568450"/>
              <a:gd name="connsiteX172" fmla="*/ 1581151 w 1896949"/>
              <a:gd name="connsiteY172" fmla="*/ 1568450 h 1568450"/>
              <a:gd name="connsiteX173" fmla="*/ 902739 w 1896949"/>
              <a:gd name="connsiteY173" fmla="*/ 1568450 h 1568450"/>
              <a:gd name="connsiteX174" fmla="*/ 893218 w 1896949"/>
              <a:gd name="connsiteY174" fmla="*/ 1568450 h 1568450"/>
              <a:gd name="connsiteX175" fmla="*/ 885283 w 1896949"/>
              <a:gd name="connsiteY175" fmla="*/ 1566069 h 1568450"/>
              <a:gd name="connsiteX176" fmla="*/ 878142 w 1896949"/>
              <a:gd name="connsiteY176" fmla="*/ 1564481 h 1568450"/>
              <a:gd name="connsiteX177" fmla="*/ 873381 w 1896949"/>
              <a:gd name="connsiteY177" fmla="*/ 1561306 h 1568450"/>
              <a:gd name="connsiteX178" fmla="*/ 868620 w 1896949"/>
              <a:gd name="connsiteY178" fmla="*/ 1557338 h 1568450"/>
              <a:gd name="connsiteX179" fmla="*/ 864653 w 1896949"/>
              <a:gd name="connsiteY179" fmla="*/ 1554163 h 1568450"/>
              <a:gd name="connsiteX180" fmla="*/ 862272 w 1896949"/>
              <a:gd name="connsiteY180" fmla="*/ 1549400 h 1568450"/>
              <a:gd name="connsiteX181" fmla="*/ 861479 w 1896949"/>
              <a:gd name="connsiteY181" fmla="*/ 1544638 h 1568450"/>
              <a:gd name="connsiteX182" fmla="*/ 861479 w 1896949"/>
              <a:gd name="connsiteY182" fmla="*/ 1539875 h 1568450"/>
              <a:gd name="connsiteX183" fmla="*/ 861479 w 1896949"/>
              <a:gd name="connsiteY183" fmla="*/ 1534319 h 1568450"/>
              <a:gd name="connsiteX184" fmla="*/ 863859 w 1896949"/>
              <a:gd name="connsiteY184" fmla="*/ 1529556 h 1568450"/>
              <a:gd name="connsiteX185" fmla="*/ 867033 w 1896949"/>
              <a:gd name="connsiteY185" fmla="*/ 1523206 h 1568450"/>
              <a:gd name="connsiteX186" fmla="*/ 871794 w 1896949"/>
              <a:gd name="connsiteY186" fmla="*/ 1518444 h 1568450"/>
              <a:gd name="connsiteX187" fmla="*/ 878142 w 1896949"/>
              <a:gd name="connsiteY187" fmla="*/ 1512888 h 1568450"/>
              <a:gd name="connsiteX188" fmla="*/ 885283 w 1896949"/>
              <a:gd name="connsiteY188" fmla="*/ 1508125 h 1568450"/>
              <a:gd name="connsiteX189" fmla="*/ 893218 w 1896949"/>
              <a:gd name="connsiteY189" fmla="*/ 1503363 h 1568450"/>
              <a:gd name="connsiteX190" fmla="*/ 902739 w 1896949"/>
              <a:gd name="connsiteY190" fmla="*/ 1497013 h 1568450"/>
              <a:gd name="connsiteX191" fmla="*/ 913054 w 1896949"/>
              <a:gd name="connsiteY191" fmla="*/ 1489869 h 1568450"/>
              <a:gd name="connsiteX192" fmla="*/ 924956 w 1896949"/>
              <a:gd name="connsiteY192" fmla="*/ 1479550 h 1568450"/>
              <a:gd name="connsiteX193" fmla="*/ 931304 w 1896949"/>
              <a:gd name="connsiteY193" fmla="*/ 1472406 h 1568450"/>
              <a:gd name="connsiteX194" fmla="*/ 936858 w 1896949"/>
              <a:gd name="connsiteY194" fmla="*/ 1465263 h 1568450"/>
              <a:gd name="connsiteX195" fmla="*/ 941619 w 1896949"/>
              <a:gd name="connsiteY195" fmla="*/ 1456531 h 1568450"/>
              <a:gd name="connsiteX196" fmla="*/ 946380 w 1896949"/>
              <a:gd name="connsiteY196" fmla="*/ 1447006 h 1568450"/>
              <a:gd name="connsiteX197" fmla="*/ 951140 w 1896949"/>
              <a:gd name="connsiteY197" fmla="*/ 1436688 h 1568450"/>
              <a:gd name="connsiteX198" fmla="*/ 953521 w 1896949"/>
              <a:gd name="connsiteY198" fmla="*/ 1425575 h 1568450"/>
              <a:gd name="connsiteX199" fmla="*/ 955901 w 1896949"/>
              <a:gd name="connsiteY199" fmla="*/ 1414463 h 1568450"/>
              <a:gd name="connsiteX200" fmla="*/ 957488 w 1896949"/>
              <a:gd name="connsiteY200" fmla="*/ 1400969 h 1568450"/>
              <a:gd name="connsiteX201" fmla="*/ 955901 w 1896949"/>
              <a:gd name="connsiteY201" fmla="*/ 1385888 h 1568450"/>
              <a:gd name="connsiteX202" fmla="*/ 953521 w 1896949"/>
              <a:gd name="connsiteY202" fmla="*/ 1371600 h 1568450"/>
              <a:gd name="connsiteX203" fmla="*/ 948760 w 1896949"/>
              <a:gd name="connsiteY203" fmla="*/ 1357313 h 1568450"/>
              <a:gd name="connsiteX204" fmla="*/ 943206 w 1896949"/>
              <a:gd name="connsiteY204" fmla="*/ 1343819 h 1568450"/>
              <a:gd name="connsiteX205" fmla="*/ 934478 w 1896949"/>
              <a:gd name="connsiteY205" fmla="*/ 1331119 h 1568450"/>
              <a:gd name="connsiteX206" fmla="*/ 924956 w 1896949"/>
              <a:gd name="connsiteY206" fmla="*/ 1319213 h 1568450"/>
              <a:gd name="connsiteX207" fmla="*/ 915435 w 1896949"/>
              <a:gd name="connsiteY207" fmla="*/ 1308100 h 1568450"/>
              <a:gd name="connsiteX208" fmla="*/ 903533 w 1896949"/>
              <a:gd name="connsiteY208" fmla="*/ 1297781 h 1568450"/>
              <a:gd name="connsiteX209" fmla="*/ 890837 w 1896949"/>
              <a:gd name="connsiteY209" fmla="*/ 1288256 h 1568450"/>
              <a:gd name="connsiteX210" fmla="*/ 876555 w 1896949"/>
              <a:gd name="connsiteY210" fmla="*/ 1280319 h 1568450"/>
              <a:gd name="connsiteX211" fmla="*/ 861479 w 1896949"/>
              <a:gd name="connsiteY211" fmla="*/ 1273175 h 1568450"/>
              <a:gd name="connsiteX212" fmla="*/ 845610 w 1896949"/>
              <a:gd name="connsiteY212" fmla="*/ 1266031 h 1568450"/>
              <a:gd name="connsiteX213" fmla="*/ 828947 w 1896949"/>
              <a:gd name="connsiteY213" fmla="*/ 1261269 h 1568450"/>
              <a:gd name="connsiteX214" fmla="*/ 811491 w 1896949"/>
              <a:gd name="connsiteY214" fmla="*/ 1257300 h 1568450"/>
              <a:gd name="connsiteX215" fmla="*/ 793241 w 1896949"/>
              <a:gd name="connsiteY215" fmla="*/ 1254919 h 1568450"/>
              <a:gd name="connsiteX216" fmla="*/ 774991 w 1896949"/>
              <a:gd name="connsiteY216" fmla="*/ 1254919 h 1568450"/>
              <a:gd name="connsiteX217" fmla="*/ 756742 w 1896949"/>
              <a:gd name="connsiteY217" fmla="*/ 1254919 h 1568450"/>
              <a:gd name="connsiteX218" fmla="*/ 737699 w 1896949"/>
              <a:gd name="connsiteY218" fmla="*/ 1257300 h 1568450"/>
              <a:gd name="connsiteX219" fmla="*/ 721036 w 1896949"/>
              <a:gd name="connsiteY219" fmla="*/ 1261269 h 1568450"/>
              <a:gd name="connsiteX220" fmla="*/ 703580 w 1896949"/>
              <a:gd name="connsiteY220" fmla="*/ 1266031 h 1568450"/>
              <a:gd name="connsiteX221" fmla="*/ 687710 w 1896949"/>
              <a:gd name="connsiteY221" fmla="*/ 1273175 h 1568450"/>
              <a:gd name="connsiteX222" fmla="*/ 672635 w 1896949"/>
              <a:gd name="connsiteY222" fmla="*/ 1280319 h 1568450"/>
              <a:gd name="connsiteX223" fmla="*/ 659939 w 1896949"/>
              <a:gd name="connsiteY223" fmla="*/ 1288256 h 1568450"/>
              <a:gd name="connsiteX224" fmla="*/ 646450 w 1896949"/>
              <a:gd name="connsiteY224" fmla="*/ 1297781 h 1568450"/>
              <a:gd name="connsiteX225" fmla="*/ 634548 w 1896949"/>
              <a:gd name="connsiteY225" fmla="*/ 1308100 h 1568450"/>
              <a:gd name="connsiteX226" fmla="*/ 624233 w 1896949"/>
              <a:gd name="connsiteY226" fmla="*/ 1319213 h 1568450"/>
              <a:gd name="connsiteX227" fmla="*/ 614712 w 1896949"/>
              <a:gd name="connsiteY227" fmla="*/ 1331119 h 1568450"/>
              <a:gd name="connsiteX228" fmla="*/ 607571 w 1896949"/>
              <a:gd name="connsiteY228" fmla="*/ 1343819 h 1568450"/>
              <a:gd name="connsiteX229" fmla="*/ 601223 w 1896949"/>
              <a:gd name="connsiteY229" fmla="*/ 1357313 h 1568450"/>
              <a:gd name="connsiteX230" fmla="*/ 596462 w 1896949"/>
              <a:gd name="connsiteY230" fmla="*/ 1371600 h 1568450"/>
              <a:gd name="connsiteX231" fmla="*/ 594082 w 1896949"/>
              <a:gd name="connsiteY231" fmla="*/ 1385888 h 1568450"/>
              <a:gd name="connsiteX232" fmla="*/ 593288 w 1896949"/>
              <a:gd name="connsiteY232" fmla="*/ 1400969 h 1568450"/>
              <a:gd name="connsiteX233" fmla="*/ 593288 w 1896949"/>
              <a:gd name="connsiteY233" fmla="*/ 1414463 h 1568450"/>
              <a:gd name="connsiteX234" fmla="*/ 595669 w 1896949"/>
              <a:gd name="connsiteY234" fmla="*/ 1425575 h 1568450"/>
              <a:gd name="connsiteX235" fmla="*/ 598843 w 1896949"/>
              <a:gd name="connsiteY235" fmla="*/ 1436688 h 1568450"/>
              <a:gd name="connsiteX236" fmla="*/ 602810 w 1896949"/>
              <a:gd name="connsiteY236" fmla="*/ 1447006 h 1568450"/>
              <a:gd name="connsiteX237" fmla="*/ 607571 w 1896949"/>
              <a:gd name="connsiteY237" fmla="*/ 1456531 h 1568450"/>
              <a:gd name="connsiteX238" fmla="*/ 613125 w 1896949"/>
              <a:gd name="connsiteY238" fmla="*/ 1465263 h 1568450"/>
              <a:gd name="connsiteX239" fmla="*/ 619473 w 1896949"/>
              <a:gd name="connsiteY239" fmla="*/ 1472406 h 1568450"/>
              <a:gd name="connsiteX240" fmla="*/ 625027 w 1896949"/>
              <a:gd name="connsiteY240" fmla="*/ 1479550 h 1568450"/>
              <a:gd name="connsiteX241" fmla="*/ 636929 w 1896949"/>
              <a:gd name="connsiteY241" fmla="*/ 1489869 h 1568450"/>
              <a:gd name="connsiteX242" fmla="*/ 646450 w 1896949"/>
              <a:gd name="connsiteY242" fmla="*/ 1497013 h 1568450"/>
              <a:gd name="connsiteX243" fmla="*/ 657559 w 1896949"/>
              <a:gd name="connsiteY243" fmla="*/ 1503363 h 1568450"/>
              <a:gd name="connsiteX244" fmla="*/ 664700 w 1896949"/>
              <a:gd name="connsiteY244" fmla="*/ 1508125 h 1568450"/>
              <a:gd name="connsiteX245" fmla="*/ 671841 w 1896949"/>
              <a:gd name="connsiteY245" fmla="*/ 1512888 h 1568450"/>
              <a:gd name="connsiteX246" fmla="*/ 677395 w 1896949"/>
              <a:gd name="connsiteY246" fmla="*/ 1518444 h 1568450"/>
              <a:gd name="connsiteX247" fmla="*/ 682156 w 1896949"/>
              <a:gd name="connsiteY247" fmla="*/ 1523206 h 1568450"/>
              <a:gd name="connsiteX248" fmla="*/ 685330 w 1896949"/>
              <a:gd name="connsiteY248" fmla="*/ 1529556 h 1568450"/>
              <a:gd name="connsiteX249" fmla="*/ 687710 w 1896949"/>
              <a:gd name="connsiteY249" fmla="*/ 1534319 h 1568450"/>
              <a:gd name="connsiteX250" fmla="*/ 689297 w 1896949"/>
              <a:gd name="connsiteY250" fmla="*/ 1539875 h 1568450"/>
              <a:gd name="connsiteX251" fmla="*/ 689297 w 1896949"/>
              <a:gd name="connsiteY251" fmla="*/ 1544638 h 1568450"/>
              <a:gd name="connsiteX252" fmla="*/ 687710 w 1896949"/>
              <a:gd name="connsiteY252" fmla="*/ 1549400 h 1568450"/>
              <a:gd name="connsiteX253" fmla="*/ 685330 w 1896949"/>
              <a:gd name="connsiteY253" fmla="*/ 1554163 h 1568450"/>
              <a:gd name="connsiteX254" fmla="*/ 682156 w 1896949"/>
              <a:gd name="connsiteY254" fmla="*/ 1557338 h 1568450"/>
              <a:gd name="connsiteX255" fmla="*/ 677395 w 1896949"/>
              <a:gd name="connsiteY255" fmla="*/ 1561306 h 1568450"/>
              <a:gd name="connsiteX256" fmla="*/ 671841 w 1896949"/>
              <a:gd name="connsiteY256" fmla="*/ 1564481 h 1568450"/>
              <a:gd name="connsiteX257" fmla="*/ 664700 w 1896949"/>
              <a:gd name="connsiteY257" fmla="*/ 1566069 h 1568450"/>
              <a:gd name="connsiteX258" fmla="*/ 655972 w 1896949"/>
              <a:gd name="connsiteY258" fmla="*/ 1568450 h 1568450"/>
              <a:gd name="connsiteX259" fmla="*/ 648037 w 1896949"/>
              <a:gd name="connsiteY259" fmla="*/ 1568450 h 1568450"/>
              <a:gd name="connsiteX260" fmla="*/ 10886 w 1896949"/>
              <a:gd name="connsiteY260" fmla="*/ 1568450 h 1568450"/>
              <a:gd name="connsiteX261" fmla="*/ 10886 w 1896949"/>
              <a:gd name="connsiteY261" fmla="*/ 1134269 h 1568450"/>
              <a:gd name="connsiteX262" fmla="*/ 9299 w 1896949"/>
              <a:gd name="connsiteY262" fmla="*/ 1134269 h 1568450"/>
              <a:gd name="connsiteX263" fmla="*/ 9299 w 1896949"/>
              <a:gd name="connsiteY263" fmla="*/ 935038 h 1568450"/>
              <a:gd name="connsiteX264" fmla="*/ 9299 w 1896949"/>
              <a:gd name="connsiteY264" fmla="*/ 925513 h 1568450"/>
              <a:gd name="connsiteX265" fmla="*/ 6919 w 1896949"/>
              <a:gd name="connsiteY265" fmla="*/ 915988 h 1568450"/>
              <a:gd name="connsiteX266" fmla="*/ 4538 w 1896949"/>
              <a:gd name="connsiteY266" fmla="*/ 908844 h 1568450"/>
              <a:gd name="connsiteX267" fmla="*/ 1364 w 1896949"/>
              <a:gd name="connsiteY267" fmla="*/ 902494 h 1568450"/>
              <a:gd name="connsiteX268" fmla="*/ 0 w 1896949"/>
              <a:gd name="connsiteY268" fmla="*/ 900902 h 1568450"/>
              <a:gd name="connsiteX269" fmla="*/ 0 w 1896949"/>
              <a:gd name="connsiteY269" fmla="*/ 897731 h 1568450"/>
              <a:gd name="connsiteX270" fmla="*/ 1587 w 1896949"/>
              <a:gd name="connsiteY270" fmla="*/ 888206 h 1568450"/>
              <a:gd name="connsiteX271" fmla="*/ 2380 w 1896949"/>
              <a:gd name="connsiteY271" fmla="*/ 880269 h 1568450"/>
              <a:gd name="connsiteX272" fmla="*/ 4761 w 1896949"/>
              <a:gd name="connsiteY272" fmla="*/ 871538 h 1568450"/>
              <a:gd name="connsiteX273" fmla="*/ 8728 w 1896949"/>
              <a:gd name="connsiteY273" fmla="*/ 865981 h 1568450"/>
              <a:gd name="connsiteX274" fmla="*/ 14282 w 1896949"/>
              <a:gd name="connsiteY274" fmla="*/ 861219 h 1568450"/>
              <a:gd name="connsiteX275" fmla="*/ 21424 w 1896949"/>
              <a:gd name="connsiteY275" fmla="*/ 857250 h 1568450"/>
              <a:gd name="connsiteX276" fmla="*/ 28565 w 1896949"/>
              <a:gd name="connsiteY276" fmla="*/ 856456 h 1568450"/>
              <a:gd name="connsiteX277" fmla="*/ 35706 w 1896949"/>
              <a:gd name="connsiteY277" fmla="*/ 857250 h 1568450"/>
              <a:gd name="connsiteX278" fmla="*/ 44434 w 1896949"/>
              <a:gd name="connsiteY278" fmla="*/ 862013 h 1568450"/>
              <a:gd name="connsiteX279" fmla="*/ 51575 w 1896949"/>
              <a:gd name="connsiteY279" fmla="*/ 868363 h 1568450"/>
              <a:gd name="connsiteX280" fmla="*/ 58716 w 1896949"/>
              <a:gd name="connsiteY280" fmla="*/ 877888 h 1568450"/>
              <a:gd name="connsiteX281" fmla="*/ 65858 w 1896949"/>
              <a:gd name="connsiteY281" fmla="*/ 888206 h 1568450"/>
              <a:gd name="connsiteX282" fmla="*/ 71412 w 1896949"/>
              <a:gd name="connsiteY282" fmla="*/ 899319 h 1568450"/>
              <a:gd name="connsiteX283" fmla="*/ 78553 w 1896949"/>
              <a:gd name="connsiteY283" fmla="*/ 908844 h 1568450"/>
              <a:gd name="connsiteX284" fmla="*/ 89661 w 1896949"/>
              <a:gd name="connsiteY284" fmla="*/ 920750 h 1568450"/>
              <a:gd name="connsiteX285" fmla="*/ 96803 w 1896949"/>
              <a:gd name="connsiteY285" fmla="*/ 926306 h 1568450"/>
              <a:gd name="connsiteX286" fmla="*/ 103944 w 1896949"/>
              <a:gd name="connsiteY286" fmla="*/ 932656 h 1568450"/>
              <a:gd name="connsiteX287" fmla="*/ 112672 w 1896949"/>
              <a:gd name="connsiteY287" fmla="*/ 938213 h 1568450"/>
              <a:gd name="connsiteX288" fmla="*/ 121400 w 1896949"/>
              <a:gd name="connsiteY288" fmla="*/ 942975 h 1568450"/>
              <a:gd name="connsiteX289" fmla="*/ 131715 w 1896949"/>
              <a:gd name="connsiteY289" fmla="*/ 946944 h 1568450"/>
              <a:gd name="connsiteX290" fmla="*/ 142824 w 1896949"/>
              <a:gd name="connsiteY290" fmla="*/ 950119 h 1568450"/>
              <a:gd name="connsiteX291" fmla="*/ 154726 w 1896949"/>
              <a:gd name="connsiteY291" fmla="*/ 952500 h 1568450"/>
              <a:gd name="connsiteX292" fmla="*/ 167421 w 1896949"/>
              <a:gd name="connsiteY292" fmla="*/ 952500 h 1568450"/>
              <a:gd name="connsiteX293" fmla="*/ 183290 w 1896949"/>
              <a:gd name="connsiteY293" fmla="*/ 951706 h 1568450"/>
              <a:gd name="connsiteX294" fmla="*/ 197573 w 1896949"/>
              <a:gd name="connsiteY294" fmla="*/ 949325 h 1568450"/>
              <a:gd name="connsiteX295" fmla="*/ 211855 w 1896949"/>
              <a:gd name="connsiteY295" fmla="*/ 944563 h 1568450"/>
              <a:gd name="connsiteX296" fmla="*/ 224550 w 1896949"/>
              <a:gd name="connsiteY296" fmla="*/ 938213 h 1568450"/>
              <a:gd name="connsiteX297" fmla="*/ 237246 w 1896949"/>
              <a:gd name="connsiteY297" fmla="*/ 931069 h 1568450"/>
              <a:gd name="connsiteX298" fmla="*/ 249148 w 1896949"/>
              <a:gd name="connsiteY298" fmla="*/ 921544 h 1568450"/>
              <a:gd name="connsiteX299" fmla="*/ 261050 w 1896949"/>
              <a:gd name="connsiteY299" fmla="*/ 911225 h 1568450"/>
              <a:gd name="connsiteX300" fmla="*/ 272158 w 1896949"/>
              <a:gd name="connsiteY300" fmla="*/ 899319 h 1568450"/>
              <a:gd name="connsiteX301" fmla="*/ 280093 w 1896949"/>
              <a:gd name="connsiteY301" fmla="*/ 885825 h 1568450"/>
              <a:gd name="connsiteX302" fmla="*/ 289614 w 1896949"/>
              <a:gd name="connsiteY302" fmla="*/ 873125 h 1568450"/>
              <a:gd name="connsiteX303" fmla="*/ 296755 w 1896949"/>
              <a:gd name="connsiteY303" fmla="*/ 857250 h 1568450"/>
              <a:gd name="connsiteX304" fmla="*/ 303103 w 1896949"/>
              <a:gd name="connsiteY304" fmla="*/ 841375 h 1568450"/>
              <a:gd name="connsiteX305" fmla="*/ 307864 w 1896949"/>
              <a:gd name="connsiteY305" fmla="*/ 824706 h 1568450"/>
              <a:gd name="connsiteX306" fmla="*/ 311038 w 1896949"/>
              <a:gd name="connsiteY306" fmla="*/ 808038 h 1568450"/>
              <a:gd name="connsiteX307" fmla="*/ 313418 w 1896949"/>
              <a:gd name="connsiteY307" fmla="*/ 788988 h 1568450"/>
              <a:gd name="connsiteX308" fmla="*/ 315005 w 1896949"/>
              <a:gd name="connsiteY308" fmla="*/ 770731 h 1568450"/>
              <a:gd name="connsiteX309" fmla="*/ 313418 w 1896949"/>
              <a:gd name="connsiteY309" fmla="*/ 751681 h 1568450"/>
              <a:gd name="connsiteX310" fmla="*/ 311038 w 1896949"/>
              <a:gd name="connsiteY310" fmla="*/ 734219 h 1568450"/>
              <a:gd name="connsiteX311" fmla="*/ 307864 w 1896949"/>
              <a:gd name="connsiteY311" fmla="*/ 716756 h 1568450"/>
              <a:gd name="connsiteX312" fmla="*/ 303103 w 1896949"/>
              <a:gd name="connsiteY312" fmla="*/ 700088 h 1568450"/>
              <a:gd name="connsiteX313" fmla="*/ 296755 w 1896949"/>
              <a:gd name="connsiteY313" fmla="*/ 684213 h 1568450"/>
              <a:gd name="connsiteX314" fmla="*/ 289614 w 1896949"/>
              <a:gd name="connsiteY314" fmla="*/ 669131 h 1568450"/>
              <a:gd name="connsiteX315" fmla="*/ 280093 w 1896949"/>
              <a:gd name="connsiteY315" fmla="*/ 654844 h 1568450"/>
              <a:gd name="connsiteX316" fmla="*/ 272158 w 1896949"/>
              <a:gd name="connsiteY316" fmla="*/ 641350 h 1568450"/>
              <a:gd name="connsiteX317" fmla="*/ 261050 w 1896949"/>
              <a:gd name="connsiteY317" fmla="*/ 629444 h 1568450"/>
              <a:gd name="connsiteX318" fmla="*/ 249148 w 1896949"/>
              <a:gd name="connsiteY318" fmla="*/ 619125 h 1568450"/>
              <a:gd name="connsiteX319" fmla="*/ 237246 w 1896949"/>
              <a:gd name="connsiteY319" fmla="*/ 611188 h 1568450"/>
              <a:gd name="connsiteX320" fmla="*/ 224550 w 1896949"/>
              <a:gd name="connsiteY320" fmla="*/ 602456 h 1568450"/>
              <a:gd name="connsiteX321" fmla="*/ 211855 w 1896949"/>
              <a:gd name="connsiteY321" fmla="*/ 596900 h 1568450"/>
              <a:gd name="connsiteX322" fmla="*/ 197573 w 1896949"/>
              <a:gd name="connsiteY322" fmla="*/ 592138 h 1568450"/>
              <a:gd name="connsiteX323" fmla="*/ 183290 w 1896949"/>
              <a:gd name="connsiteY323" fmla="*/ 589756 h 1568450"/>
              <a:gd name="connsiteX324" fmla="*/ 167421 w 1896949"/>
              <a:gd name="connsiteY324" fmla="*/ 588169 h 1568450"/>
              <a:gd name="connsiteX325" fmla="*/ 154726 w 1896949"/>
              <a:gd name="connsiteY325" fmla="*/ 589756 h 1568450"/>
              <a:gd name="connsiteX326" fmla="*/ 142824 w 1896949"/>
              <a:gd name="connsiteY326" fmla="*/ 592138 h 1568450"/>
              <a:gd name="connsiteX327" fmla="*/ 131715 w 1896949"/>
              <a:gd name="connsiteY327" fmla="*/ 594519 h 1568450"/>
              <a:gd name="connsiteX328" fmla="*/ 121400 w 1896949"/>
              <a:gd name="connsiteY328" fmla="*/ 599281 h 1568450"/>
              <a:gd name="connsiteX329" fmla="*/ 112672 w 1896949"/>
              <a:gd name="connsiteY329" fmla="*/ 604044 h 1568450"/>
              <a:gd name="connsiteX330" fmla="*/ 103944 w 1896949"/>
              <a:gd name="connsiteY330" fmla="*/ 608806 h 1568450"/>
              <a:gd name="connsiteX331" fmla="*/ 96803 w 1896949"/>
              <a:gd name="connsiteY331" fmla="*/ 614363 h 1568450"/>
              <a:gd name="connsiteX332" fmla="*/ 89661 w 1896949"/>
              <a:gd name="connsiteY332" fmla="*/ 620713 h 1568450"/>
              <a:gd name="connsiteX333" fmla="*/ 78553 w 1896949"/>
              <a:gd name="connsiteY333" fmla="*/ 631825 h 1568450"/>
              <a:gd name="connsiteX334" fmla="*/ 71412 w 1896949"/>
              <a:gd name="connsiteY334" fmla="*/ 642938 h 1568450"/>
              <a:gd name="connsiteX335" fmla="*/ 65858 w 1896949"/>
              <a:gd name="connsiteY335" fmla="*/ 652463 h 1568450"/>
              <a:gd name="connsiteX336" fmla="*/ 58716 w 1896949"/>
              <a:gd name="connsiteY336" fmla="*/ 664369 h 1568450"/>
              <a:gd name="connsiteX337" fmla="*/ 51575 w 1896949"/>
              <a:gd name="connsiteY337" fmla="*/ 672306 h 1568450"/>
              <a:gd name="connsiteX338" fmla="*/ 44434 w 1896949"/>
              <a:gd name="connsiteY338" fmla="*/ 679450 h 1568450"/>
              <a:gd name="connsiteX339" fmla="*/ 35706 w 1896949"/>
              <a:gd name="connsiteY339" fmla="*/ 683419 h 1568450"/>
              <a:gd name="connsiteX340" fmla="*/ 28565 w 1896949"/>
              <a:gd name="connsiteY340" fmla="*/ 684213 h 1568450"/>
              <a:gd name="connsiteX341" fmla="*/ 21424 w 1896949"/>
              <a:gd name="connsiteY341" fmla="*/ 684213 h 1568450"/>
              <a:gd name="connsiteX342" fmla="*/ 14282 w 1896949"/>
              <a:gd name="connsiteY342" fmla="*/ 681038 h 1568450"/>
              <a:gd name="connsiteX343" fmla="*/ 9299 w 1896949"/>
              <a:gd name="connsiteY343" fmla="*/ 675340 h 1568450"/>
              <a:gd name="connsiteX344" fmla="*/ 9299 w 1896949"/>
              <a:gd name="connsiteY344" fmla="*/ 360363 h 1568450"/>
              <a:gd name="connsiteX345" fmla="*/ 10886 w 1896949"/>
              <a:gd name="connsiteY345" fmla="*/ 360363 h 156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Lst>
            <a:rect l="l" t="t" r="r" b="b"/>
            <a:pathLst>
              <a:path w="1896949" h="1568450">
                <a:moveTo>
                  <a:pt x="10886" y="0"/>
                </a:moveTo>
                <a:lnTo>
                  <a:pt x="690091" y="0"/>
                </a:lnTo>
                <a:lnTo>
                  <a:pt x="698819" y="794"/>
                </a:lnTo>
                <a:lnTo>
                  <a:pt x="706754" y="2381"/>
                </a:lnTo>
                <a:lnTo>
                  <a:pt x="713895" y="4763"/>
                </a:lnTo>
                <a:lnTo>
                  <a:pt x="720242" y="7144"/>
                </a:lnTo>
                <a:lnTo>
                  <a:pt x="725003" y="10319"/>
                </a:lnTo>
                <a:lnTo>
                  <a:pt x="728177" y="14288"/>
                </a:lnTo>
                <a:lnTo>
                  <a:pt x="730557" y="19050"/>
                </a:lnTo>
                <a:lnTo>
                  <a:pt x="732144" y="23813"/>
                </a:lnTo>
                <a:lnTo>
                  <a:pt x="732144" y="29369"/>
                </a:lnTo>
                <a:lnTo>
                  <a:pt x="730557" y="34131"/>
                </a:lnTo>
                <a:lnTo>
                  <a:pt x="728177" y="39688"/>
                </a:lnTo>
                <a:lnTo>
                  <a:pt x="725003" y="44450"/>
                </a:lnTo>
                <a:lnTo>
                  <a:pt x="720242" y="50800"/>
                </a:lnTo>
                <a:lnTo>
                  <a:pt x="713895" y="55563"/>
                </a:lnTo>
                <a:lnTo>
                  <a:pt x="708341" y="60325"/>
                </a:lnTo>
                <a:lnTo>
                  <a:pt x="699612" y="65088"/>
                </a:lnTo>
                <a:lnTo>
                  <a:pt x="689297" y="70644"/>
                </a:lnTo>
                <a:lnTo>
                  <a:pt x="679776" y="77788"/>
                </a:lnTo>
                <a:lnTo>
                  <a:pt x="667874" y="88900"/>
                </a:lnTo>
                <a:lnTo>
                  <a:pt x="662320" y="96044"/>
                </a:lnTo>
                <a:lnTo>
                  <a:pt x="655972" y="103188"/>
                </a:lnTo>
                <a:lnTo>
                  <a:pt x="650418" y="111125"/>
                </a:lnTo>
                <a:lnTo>
                  <a:pt x="645657" y="120650"/>
                </a:lnTo>
                <a:lnTo>
                  <a:pt x="641690" y="131763"/>
                </a:lnTo>
                <a:lnTo>
                  <a:pt x="638516" y="142081"/>
                </a:lnTo>
                <a:lnTo>
                  <a:pt x="636135" y="153988"/>
                </a:lnTo>
                <a:lnTo>
                  <a:pt x="636135" y="166688"/>
                </a:lnTo>
                <a:lnTo>
                  <a:pt x="636929" y="182563"/>
                </a:lnTo>
                <a:lnTo>
                  <a:pt x="639309" y="196850"/>
                </a:lnTo>
                <a:lnTo>
                  <a:pt x="644070" y="211138"/>
                </a:lnTo>
                <a:lnTo>
                  <a:pt x="650418" y="223838"/>
                </a:lnTo>
                <a:lnTo>
                  <a:pt x="657559" y="237331"/>
                </a:lnTo>
                <a:lnTo>
                  <a:pt x="667080" y="249238"/>
                </a:lnTo>
                <a:lnTo>
                  <a:pt x="677395" y="261144"/>
                </a:lnTo>
                <a:lnTo>
                  <a:pt x="689297" y="269875"/>
                </a:lnTo>
                <a:lnTo>
                  <a:pt x="701993" y="279400"/>
                </a:lnTo>
                <a:lnTo>
                  <a:pt x="715482" y="288131"/>
                </a:lnTo>
                <a:lnTo>
                  <a:pt x="730557" y="296069"/>
                </a:lnTo>
                <a:lnTo>
                  <a:pt x="747220" y="302419"/>
                </a:lnTo>
                <a:lnTo>
                  <a:pt x="763883" y="307181"/>
                </a:lnTo>
                <a:lnTo>
                  <a:pt x="780546" y="310356"/>
                </a:lnTo>
                <a:lnTo>
                  <a:pt x="799589" y="312738"/>
                </a:lnTo>
                <a:lnTo>
                  <a:pt x="817045" y="314325"/>
                </a:lnTo>
                <a:lnTo>
                  <a:pt x="836088" y="312738"/>
                </a:lnTo>
                <a:lnTo>
                  <a:pt x="854338" y="310356"/>
                </a:lnTo>
                <a:lnTo>
                  <a:pt x="871794" y="307181"/>
                </a:lnTo>
                <a:lnTo>
                  <a:pt x="888457" y="302419"/>
                </a:lnTo>
                <a:lnTo>
                  <a:pt x="903533" y="296069"/>
                </a:lnTo>
                <a:lnTo>
                  <a:pt x="919402" y="288131"/>
                </a:lnTo>
                <a:lnTo>
                  <a:pt x="933684" y="279400"/>
                </a:lnTo>
                <a:lnTo>
                  <a:pt x="946380" y="269875"/>
                </a:lnTo>
                <a:lnTo>
                  <a:pt x="958282" y="261144"/>
                </a:lnTo>
                <a:lnTo>
                  <a:pt x="969390" y="249238"/>
                </a:lnTo>
                <a:lnTo>
                  <a:pt x="977325" y="237331"/>
                </a:lnTo>
                <a:lnTo>
                  <a:pt x="986053" y="223838"/>
                </a:lnTo>
                <a:lnTo>
                  <a:pt x="991607" y="211138"/>
                </a:lnTo>
                <a:lnTo>
                  <a:pt x="996368" y="196850"/>
                </a:lnTo>
                <a:lnTo>
                  <a:pt x="998748" y="182563"/>
                </a:lnTo>
                <a:lnTo>
                  <a:pt x="1000335" y="166688"/>
                </a:lnTo>
                <a:lnTo>
                  <a:pt x="998748" y="153988"/>
                </a:lnTo>
                <a:lnTo>
                  <a:pt x="996368" y="142081"/>
                </a:lnTo>
                <a:lnTo>
                  <a:pt x="993987" y="131763"/>
                </a:lnTo>
                <a:lnTo>
                  <a:pt x="989227" y="120650"/>
                </a:lnTo>
                <a:lnTo>
                  <a:pt x="984466" y="111125"/>
                </a:lnTo>
                <a:lnTo>
                  <a:pt x="979705" y="103188"/>
                </a:lnTo>
                <a:lnTo>
                  <a:pt x="974151" y="96044"/>
                </a:lnTo>
                <a:lnTo>
                  <a:pt x="967803" y="88900"/>
                </a:lnTo>
                <a:lnTo>
                  <a:pt x="955901" y="77788"/>
                </a:lnTo>
                <a:lnTo>
                  <a:pt x="945586" y="70644"/>
                </a:lnTo>
                <a:lnTo>
                  <a:pt x="936065" y="65088"/>
                </a:lnTo>
                <a:lnTo>
                  <a:pt x="927336" y="60325"/>
                </a:lnTo>
                <a:lnTo>
                  <a:pt x="920195" y="55563"/>
                </a:lnTo>
                <a:lnTo>
                  <a:pt x="914641" y="50800"/>
                </a:lnTo>
                <a:lnTo>
                  <a:pt x="909880" y="44450"/>
                </a:lnTo>
                <a:lnTo>
                  <a:pt x="905913" y="39688"/>
                </a:lnTo>
                <a:lnTo>
                  <a:pt x="905119" y="34131"/>
                </a:lnTo>
                <a:lnTo>
                  <a:pt x="903533" y="29369"/>
                </a:lnTo>
                <a:lnTo>
                  <a:pt x="903533" y="23813"/>
                </a:lnTo>
                <a:lnTo>
                  <a:pt x="905119" y="19050"/>
                </a:lnTo>
                <a:lnTo>
                  <a:pt x="907500" y="14288"/>
                </a:lnTo>
                <a:lnTo>
                  <a:pt x="910674" y="10319"/>
                </a:lnTo>
                <a:lnTo>
                  <a:pt x="915435" y="7144"/>
                </a:lnTo>
                <a:lnTo>
                  <a:pt x="920195" y="4763"/>
                </a:lnTo>
                <a:lnTo>
                  <a:pt x="927336" y="2381"/>
                </a:lnTo>
                <a:lnTo>
                  <a:pt x="936065" y="794"/>
                </a:lnTo>
                <a:lnTo>
                  <a:pt x="945586" y="0"/>
                </a:lnTo>
                <a:lnTo>
                  <a:pt x="1581151" y="0"/>
                </a:lnTo>
                <a:lnTo>
                  <a:pt x="1581151" y="434181"/>
                </a:lnTo>
                <a:lnTo>
                  <a:pt x="1581944" y="434181"/>
                </a:lnTo>
                <a:lnTo>
                  <a:pt x="1581944" y="633413"/>
                </a:lnTo>
                <a:lnTo>
                  <a:pt x="1583531" y="642938"/>
                </a:lnTo>
                <a:lnTo>
                  <a:pt x="1584324" y="652463"/>
                </a:lnTo>
                <a:lnTo>
                  <a:pt x="1586705" y="659606"/>
                </a:lnTo>
                <a:lnTo>
                  <a:pt x="1590672" y="665163"/>
                </a:lnTo>
                <a:lnTo>
                  <a:pt x="1596226" y="671513"/>
                </a:lnTo>
                <a:lnTo>
                  <a:pt x="1603368" y="674688"/>
                </a:lnTo>
                <a:lnTo>
                  <a:pt x="1610509" y="674688"/>
                </a:lnTo>
                <a:lnTo>
                  <a:pt x="1617650" y="673894"/>
                </a:lnTo>
                <a:lnTo>
                  <a:pt x="1626378" y="669925"/>
                </a:lnTo>
                <a:lnTo>
                  <a:pt x="1633519" y="662781"/>
                </a:lnTo>
                <a:lnTo>
                  <a:pt x="1640660" y="654844"/>
                </a:lnTo>
                <a:lnTo>
                  <a:pt x="1647802" y="642938"/>
                </a:lnTo>
                <a:lnTo>
                  <a:pt x="1653356" y="633413"/>
                </a:lnTo>
                <a:lnTo>
                  <a:pt x="1660497" y="622300"/>
                </a:lnTo>
                <a:lnTo>
                  <a:pt x="1671605" y="611188"/>
                </a:lnTo>
                <a:lnTo>
                  <a:pt x="1678747" y="604838"/>
                </a:lnTo>
                <a:lnTo>
                  <a:pt x="1685888" y="599281"/>
                </a:lnTo>
                <a:lnTo>
                  <a:pt x="1694616" y="594519"/>
                </a:lnTo>
                <a:lnTo>
                  <a:pt x="1703344" y="589756"/>
                </a:lnTo>
                <a:lnTo>
                  <a:pt x="1713659" y="584994"/>
                </a:lnTo>
                <a:lnTo>
                  <a:pt x="1724768" y="582613"/>
                </a:lnTo>
                <a:lnTo>
                  <a:pt x="1736670" y="580231"/>
                </a:lnTo>
                <a:lnTo>
                  <a:pt x="1749365" y="578644"/>
                </a:lnTo>
                <a:lnTo>
                  <a:pt x="1765234" y="580231"/>
                </a:lnTo>
                <a:lnTo>
                  <a:pt x="1779517" y="582613"/>
                </a:lnTo>
                <a:lnTo>
                  <a:pt x="1793799" y="587375"/>
                </a:lnTo>
                <a:lnTo>
                  <a:pt x="1806494" y="592931"/>
                </a:lnTo>
                <a:lnTo>
                  <a:pt x="1819190" y="601663"/>
                </a:lnTo>
                <a:lnTo>
                  <a:pt x="1831092" y="609600"/>
                </a:lnTo>
                <a:lnTo>
                  <a:pt x="1842994" y="619919"/>
                </a:lnTo>
                <a:lnTo>
                  <a:pt x="1854102" y="631825"/>
                </a:lnTo>
                <a:lnTo>
                  <a:pt x="1862037" y="645319"/>
                </a:lnTo>
                <a:lnTo>
                  <a:pt x="1871558" y="659606"/>
                </a:lnTo>
                <a:lnTo>
                  <a:pt x="1878699" y="674688"/>
                </a:lnTo>
                <a:lnTo>
                  <a:pt x="1885047" y="690563"/>
                </a:lnTo>
                <a:lnTo>
                  <a:pt x="1889808" y="707231"/>
                </a:lnTo>
                <a:lnTo>
                  <a:pt x="1892982" y="724694"/>
                </a:lnTo>
                <a:lnTo>
                  <a:pt x="1895362" y="742156"/>
                </a:lnTo>
                <a:lnTo>
                  <a:pt x="1896949" y="761206"/>
                </a:lnTo>
                <a:lnTo>
                  <a:pt x="1895362" y="779463"/>
                </a:lnTo>
                <a:lnTo>
                  <a:pt x="1892982" y="798513"/>
                </a:lnTo>
                <a:lnTo>
                  <a:pt x="1889808" y="815181"/>
                </a:lnTo>
                <a:lnTo>
                  <a:pt x="1885047" y="831850"/>
                </a:lnTo>
                <a:lnTo>
                  <a:pt x="1878699" y="847725"/>
                </a:lnTo>
                <a:lnTo>
                  <a:pt x="1871558" y="863600"/>
                </a:lnTo>
                <a:lnTo>
                  <a:pt x="1862037" y="876300"/>
                </a:lnTo>
                <a:lnTo>
                  <a:pt x="1854102" y="889794"/>
                </a:lnTo>
                <a:lnTo>
                  <a:pt x="1842994" y="901700"/>
                </a:lnTo>
                <a:lnTo>
                  <a:pt x="1831092" y="912019"/>
                </a:lnTo>
                <a:lnTo>
                  <a:pt x="1819190" y="921544"/>
                </a:lnTo>
                <a:lnTo>
                  <a:pt x="1806494" y="928688"/>
                </a:lnTo>
                <a:lnTo>
                  <a:pt x="1793799" y="935038"/>
                </a:lnTo>
                <a:lnTo>
                  <a:pt x="1779517" y="939800"/>
                </a:lnTo>
                <a:lnTo>
                  <a:pt x="1765234" y="942181"/>
                </a:lnTo>
                <a:lnTo>
                  <a:pt x="1749365" y="942975"/>
                </a:lnTo>
                <a:lnTo>
                  <a:pt x="1736670" y="942975"/>
                </a:lnTo>
                <a:lnTo>
                  <a:pt x="1724768" y="940594"/>
                </a:lnTo>
                <a:lnTo>
                  <a:pt x="1713659" y="937419"/>
                </a:lnTo>
                <a:lnTo>
                  <a:pt x="1703344" y="933450"/>
                </a:lnTo>
                <a:lnTo>
                  <a:pt x="1694616" y="928688"/>
                </a:lnTo>
                <a:lnTo>
                  <a:pt x="1685888" y="923131"/>
                </a:lnTo>
                <a:lnTo>
                  <a:pt x="1678747" y="916781"/>
                </a:lnTo>
                <a:lnTo>
                  <a:pt x="1671605" y="911225"/>
                </a:lnTo>
                <a:lnTo>
                  <a:pt x="1660497" y="899319"/>
                </a:lnTo>
                <a:lnTo>
                  <a:pt x="1653356" y="889794"/>
                </a:lnTo>
                <a:lnTo>
                  <a:pt x="1647802" y="878681"/>
                </a:lnTo>
                <a:lnTo>
                  <a:pt x="1640660" y="868363"/>
                </a:lnTo>
                <a:lnTo>
                  <a:pt x="1633519" y="858838"/>
                </a:lnTo>
                <a:lnTo>
                  <a:pt x="1626378" y="852488"/>
                </a:lnTo>
                <a:lnTo>
                  <a:pt x="1617650" y="847725"/>
                </a:lnTo>
                <a:lnTo>
                  <a:pt x="1610509" y="846931"/>
                </a:lnTo>
                <a:lnTo>
                  <a:pt x="1603368" y="847725"/>
                </a:lnTo>
                <a:lnTo>
                  <a:pt x="1596226" y="851694"/>
                </a:lnTo>
                <a:lnTo>
                  <a:pt x="1590672" y="856456"/>
                </a:lnTo>
                <a:lnTo>
                  <a:pt x="1586705" y="862013"/>
                </a:lnTo>
                <a:lnTo>
                  <a:pt x="1584324" y="870744"/>
                </a:lnTo>
                <a:lnTo>
                  <a:pt x="1583531" y="878681"/>
                </a:lnTo>
                <a:lnTo>
                  <a:pt x="1581944" y="888206"/>
                </a:lnTo>
                <a:lnTo>
                  <a:pt x="1581944" y="1207294"/>
                </a:lnTo>
                <a:lnTo>
                  <a:pt x="1581151" y="1207294"/>
                </a:lnTo>
                <a:lnTo>
                  <a:pt x="1581151" y="1568450"/>
                </a:lnTo>
                <a:lnTo>
                  <a:pt x="902739" y="1568450"/>
                </a:lnTo>
                <a:lnTo>
                  <a:pt x="893218" y="1568450"/>
                </a:lnTo>
                <a:lnTo>
                  <a:pt x="885283" y="1566069"/>
                </a:lnTo>
                <a:lnTo>
                  <a:pt x="878142" y="1564481"/>
                </a:lnTo>
                <a:lnTo>
                  <a:pt x="873381" y="1561306"/>
                </a:lnTo>
                <a:lnTo>
                  <a:pt x="868620" y="1557338"/>
                </a:lnTo>
                <a:lnTo>
                  <a:pt x="864653" y="1554163"/>
                </a:lnTo>
                <a:lnTo>
                  <a:pt x="862272" y="1549400"/>
                </a:lnTo>
                <a:lnTo>
                  <a:pt x="861479" y="1544638"/>
                </a:lnTo>
                <a:lnTo>
                  <a:pt x="861479" y="1539875"/>
                </a:lnTo>
                <a:lnTo>
                  <a:pt x="861479" y="1534319"/>
                </a:lnTo>
                <a:lnTo>
                  <a:pt x="863859" y="1529556"/>
                </a:lnTo>
                <a:lnTo>
                  <a:pt x="867033" y="1523206"/>
                </a:lnTo>
                <a:lnTo>
                  <a:pt x="871794" y="1518444"/>
                </a:lnTo>
                <a:lnTo>
                  <a:pt x="878142" y="1512888"/>
                </a:lnTo>
                <a:lnTo>
                  <a:pt x="885283" y="1508125"/>
                </a:lnTo>
                <a:lnTo>
                  <a:pt x="893218" y="1503363"/>
                </a:lnTo>
                <a:lnTo>
                  <a:pt x="902739" y="1497013"/>
                </a:lnTo>
                <a:lnTo>
                  <a:pt x="913054" y="1489869"/>
                </a:lnTo>
                <a:lnTo>
                  <a:pt x="924956" y="1479550"/>
                </a:lnTo>
                <a:lnTo>
                  <a:pt x="931304" y="1472406"/>
                </a:lnTo>
                <a:lnTo>
                  <a:pt x="936858" y="1465263"/>
                </a:lnTo>
                <a:lnTo>
                  <a:pt x="941619" y="1456531"/>
                </a:lnTo>
                <a:lnTo>
                  <a:pt x="946380" y="1447006"/>
                </a:lnTo>
                <a:lnTo>
                  <a:pt x="951140" y="1436688"/>
                </a:lnTo>
                <a:lnTo>
                  <a:pt x="953521" y="1425575"/>
                </a:lnTo>
                <a:lnTo>
                  <a:pt x="955901" y="1414463"/>
                </a:lnTo>
                <a:lnTo>
                  <a:pt x="957488" y="1400969"/>
                </a:lnTo>
                <a:lnTo>
                  <a:pt x="955901" y="1385888"/>
                </a:lnTo>
                <a:lnTo>
                  <a:pt x="953521" y="1371600"/>
                </a:lnTo>
                <a:lnTo>
                  <a:pt x="948760" y="1357313"/>
                </a:lnTo>
                <a:lnTo>
                  <a:pt x="943206" y="1343819"/>
                </a:lnTo>
                <a:lnTo>
                  <a:pt x="934478" y="1331119"/>
                </a:lnTo>
                <a:lnTo>
                  <a:pt x="924956" y="1319213"/>
                </a:lnTo>
                <a:lnTo>
                  <a:pt x="915435" y="1308100"/>
                </a:lnTo>
                <a:lnTo>
                  <a:pt x="903533" y="1297781"/>
                </a:lnTo>
                <a:lnTo>
                  <a:pt x="890837" y="1288256"/>
                </a:lnTo>
                <a:lnTo>
                  <a:pt x="876555" y="1280319"/>
                </a:lnTo>
                <a:lnTo>
                  <a:pt x="861479" y="1273175"/>
                </a:lnTo>
                <a:lnTo>
                  <a:pt x="845610" y="1266031"/>
                </a:lnTo>
                <a:lnTo>
                  <a:pt x="828947" y="1261269"/>
                </a:lnTo>
                <a:lnTo>
                  <a:pt x="811491" y="1257300"/>
                </a:lnTo>
                <a:lnTo>
                  <a:pt x="793241" y="1254919"/>
                </a:lnTo>
                <a:lnTo>
                  <a:pt x="774991" y="1254919"/>
                </a:lnTo>
                <a:lnTo>
                  <a:pt x="756742" y="1254919"/>
                </a:lnTo>
                <a:lnTo>
                  <a:pt x="737699" y="1257300"/>
                </a:lnTo>
                <a:lnTo>
                  <a:pt x="721036" y="1261269"/>
                </a:lnTo>
                <a:lnTo>
                  <a:pt x="703580" y="1266031"/>
                </a:lnTo>
                <a:lnTo>
                  <a:pt x="687710" y="1273175"/>
                </a:lnTo>
                <a:lnTo>
                  <a:pt x="672635" y="1280319"/>
                </a:lnTo>
                <a:lnTo>
                  <a:pt x="659939" y="1288256"/>
                </a:lnTo>
                <a:lnTo>
                  <a:pt x="646450" y="1297781"/>
                </a:lnTo>
                <a:lnTo>
                  <a:pt x="634548" y="1308100"/>
                </a:lnTo>
                <a:lnTo>
                  <a:pt x="624233" y="1319213"/>
                </a:lnTo>
                <a:lnTo>
                  <a:pt x="614712" y="1331119"/>
                </a:lnTo>
                <a:lnTo>
                  <a:pt x="607571" y="1343819"/>
                </a:lnTo>
                <a:lnTo>
                  <a:pt x="601223" y="1357313"/>
                </a:lnTo>
                <a:lnTo>
                  <a:pt x="596462" y="1371600"/>
                </a:lnTo>
                <a:lnTo>
                  <a:pt x="594082" y="1385888"/>
                </a:lnTo>
                <a:lnTo>
                  <a:pt x="593288" y="1400969"/>
                </a:lnTo>
                <a:lnTo>
                  <a:pt x="593288" y="1414463"/>
                </a:lnTo>
                <a:lnTo>
                  <a:pt x="595669" y="1425575"/>
                </a:lnTo>
                <a:lnTo>
                  <a:pt x="598843" y="1436688"/>
                </a:lnTo>
                <a:lnTo>
                  <a:pt x="602810" y="1447006"/>
                </a:lnTo>
                <a:lnTo>
                  <a:pt x="607571" y="1456531"/>
                </a:lnTo>
                <a:lnTo>
                  <a:pt x="613125" y="1465263"/>
                </a:lnTo>
                <a:lnTo>
                  <a:pt x="619473" y="1472406"/>
                </a:lnTo>
                <a:lnTo>
                  <a:pt x="625027" y="1479550"/>
                </a:lnTo>
                <a:lnTo>
                  <a:pt x="636929" y="1489869"/>
                </a:lnTo>
                <a:lnTo>
                  <a:pt x="646450" y="1497013"/>
                </a:lnTo>
                <a:lnTo>
                  <a:pt x="657559" y="1503363"/>
                </a:lnTo>
                <a:lnTo>
                  <a:pt x="664700" y="1508125"/>
                </a:lnTo>
                <a:lnTo>
                  <a:pt x="671841" y="1512888"/>
                </a:lnTo>
                <a:lnTo>
                  <a:pt x="677395" y="1518444"/>
                </a:lnTo>
                <a:lnTo>
                  <a:pt x="682156" y="1523206"/>
                </a:lnTo>
                <a:lnTo>
                  <a:pt x="685330" y="1529556"/>
                </a:lnTo>
                <a:lnTo>
                  <a:pt x="687710" y="1534319"/>
                </a:lnTo>
                <a:lnTo>
                  <a:pt x="689297" y="1539875"/>
                </a:lnTo>
                <a:lnTo>
                  <a:pt x="689297" y="1544638"/>
                </a:lnTo>
                <a:lnTo>
                  <a:pt x="687710" y="1549400"/>
                </a:lnTo>
                <a:lnTo>
                  <a:pt x="685330" y="1554163"/>
                </a:lnTo>
                <a:lnTo>
                  <a:pt x="682156" y="1557338"/>
                </a:lnTo>
                <a:lnTo>
                  <a:pt x="677395" y="1561306"/>
                </a:lnTo>
                <a:lnTo>
                  <a:pt x="671841" y="1564481"/>
                </a:lnTo>
                <a:lnTo>
                  <a:pt x="664700" y="1566069"/>
                </a:lnTo>
                <a:lnTo>
                  <a:pt x="655972" y="1568450"/>
                </a:lnTo>
                <a:lnTo>
                  <a:pt x="648037" y="1568450"/>
                </a:lnTo>
                <a:lnTo>
                  <a:pt x="10886" y="1568450"/>
                </a:lnTo>
                <a:lnTo>
                  <a:pt x="10886" y="1134269"/>
                </a:lnTo>
                <a:lnTo>
                  <a:pt x="9299" y="1134269"/>
                </a:lnTo>
                <a:lnTo>
                  <a:pt x="9299" y="935038"/>
                </a:lnTo>
                <a:lnTo>
                  <a:pt x="9299" y="925513"/>
                </a:lnTo>
                <a:lnTo>
                  <a:pt x="6919" y="915988"/>
                </a:lnTo>
                <a:lnTo>
                  <a:pt x="4538" y="908844"/>
                </a:lnTo>
                <a:lnTo>
                  <a:pt x="1364" y="902494"/>
                </a:lnTo>
                <a:lnTo>
                  <a:pt x="0" y="900902"/>
                </a:lnTo>
                <a:lnTo>
                  <a:pt x="0" y="897731"/>
                </a:lnTo>
                <a:lnTo>
                  <a:pt x="1587" y="888206"/>
                </a:lnTo>
                <a:lnTo>
                  <a:pt x="2380" y="880269"/>
                </a:lnTo>
                <a:lnTo>
                  <a:pt x="4761" y="871538"/>
                </a:lnTo>
                <a:lnTo>
                  <a:pt x="8728" y="865981"/>
                </a:lnTo>
                <a:lnTo>
                  <a:pt x="14282" y="861219"/>
                </a:lnTo>
                <a:lnTo>
                  <a:pt x="21424" y="857250"/>
                </a:lnTo>
                <a:lnTo>
                  <a:pt x="28565" y="856456"/>
                </a:lnTo>
                <a:lnTo>
                  <a:pt x="35706" y="857250"/>
                </a:lnTo>
                <a:lnTo>
                  <a:pt x="44434" y="862013"/>
                </a:lnTo>
                <a:lnTo>
                  <a:pt x="51575" y="868363"/>
                </a:lnTo>
                <a:lnTo>
                  <a:pt x="58716" y="877888"/>
                </a:lnTo>
                <a:lnTo>
                  <a:pt x="65858" y="888206"/>
                </a:lnTo>
                <a:lnTo>
                  <a:pt x="71412" y="899319"/>
                </a:lnTo>
                <a:lnTo>
                  <a:pt x="78553" y="908844"/>
                </a:lnTo>
                <a:lnTo>
                  <a:pt x="89661" y="920750"/>
                </a:lnTo>
                <a:lnTo>
                  <a:pt x="96803" y="926306"/>
                </a:lnTo>
                <a:lnTo>
                  <a:pt x="103944" y="932656"/>
                </a:lnTo>
                <a:lnTo>
                  <a:pt x="112672" y="938213"/>
                </a:lnTo>
                <a:lnTo>
                  <a:pt x="121400" y="942975"/>
                </a:lnTo>
                <a:lnTo>
                  <a:pt x="131715" y="946944"/>
                </a:lnTo>
                <a:lnTo>
                  <a:pt x="142824" y="950119"/>
                </a:lnTo>
                <a:lnTo>
                  <a:pt x="154726" y="952500"/>
                </a:lnTo>
                <a:lnTo>
                  <a:pt x="167421" y="952500"/>
                </a:lnTo>
                <a:lnTo>
                  <a:pt x="183290" y="951706"/>
                </a:lnTo>
                <a:lnTo>
                  <a:pt x="197573" y="949325"/>
                </a:lnTo>
                <a:lnTo>
                  <a:pt x="211855" y="944563"/>
                </a:lnTo>
                <a:lnTo>
                  <a:pt x="224550" y="938213"/>
                </a:lnTo>
                <a:lnTo>
                  <a:pt x="237246" y="931069"/>
                </a:lnTo>
                <a:lnTo>
                  <a:pt x="249148" y="921544"/>
                </a:lnTo>
                <a:lnTo>
                  <a:pt x="261050" y="911225"/>
                </a:lnTo>
                <a:lnTo>
                  <a:pt x="272158" y="899319"/>
                </a:lnTo>
                <a:lnTo>
                  <a:pt x="280093" y="885825"/>
                </a:lnTo>
                <a:lnTo>
                  <a:pt x="289614" y="873125"/>
                </a:lnTo>
                <a:lnTo>
                  <a:pt x="296755" y="857250"/>
                </a:lnTo>
                <a:lnTo>
                  <a:pt x="303103" y="841375"/>
                </a:lnTo>
                <a:lnTo>
                  <a:pt x="307864" y="824706"/>
                </a:lnTo>
                <a:lnTo>
                  <a:pt x="311038" y="808038"/>
                </a:lnTo>
                <a:lnTo>
                  <a:pt x="313418" y="788988"/>
                </a:lnTo>
                <a:lnTo>
                  <a:pt x="315005" y="770731"/>
                </a:lnTo>
                <a:lnTo>
                  <a:pt x="313418" y="751681"/>
                </a:lnTo>
                <a:lnTo>
                  <a:pt x="311038" y="734219"/>
                </a:lnTo>
                <a:lnTo>
                  <a:pt x="307864" y="716756"/>
                </a:lnTo>
                <a:lnTo>
                  <a:pt x="303103" y="700088"/>
                </a:lnTo>
                <a:lnTo>
                  <a:pt x="296755" y="684213"/>
                </a:lnTo>
                <a:lnTo>
                  <a:pt x="289614" y="669131"/>
                </a:lnTo>
                <a:lnTo>
                  <a:pt x="280093" y="654844"/>
                </a:lnTo>
                <a:lnTo>
                  <a:pt x="272158" y="641350"/>
                </a:lnTo>
                <a:lnTo>
                  <a:pt x="261050" y="629444"/>
                </a:lnTo>
                <a:lnTo>
                  <a:pt x="249148" y="619125"/>
                </a:lnTo>
                <a:lnTo>
                  <a:pt x="237246" y="611188"/>
                </a:lnTo>
                <a:lnTo>
                  <a:pt x="224550" y="602456"/>
                </a:lnTo>
                <a:lnTo>
                  <a:pt x="211855" y="596900"/>
                </a:lnTo>
                <a:lnTo>
                  <a:pt x="197573" y="592138"/>
                </a:lnTo>
                <a:lnTo>
                  <a:pt x="183290" y="589756"/>
                </a:lnTo>
                <a:lnTo>
                  <a:pt x="167421" y="588169"/>
                </a:lnTo>
                <a:lnTo>
                  <a:pt x="154726" y="589756"/>
                </a:lnTo>
                <a:lnTo>
                  <a:pt x="142824" y="592138"/>
                </a:lnTo>
                <a:lnTo>
                  <a:pt x="131715" y="594519"/>
                </a:lnTo>
                <a:lnTo>
                  <a:pt x="121400" y="599281"/>
                </a:lnTo>
                <a:lnTo>
                  <a:pt x="112672" y="604044"/>
                </a:lnTo>
                <a:lnTo>
                  <a:pt x="103944" y="608806"/>
                </a:lnTo>
                <a:lnTo>
                  <a:pt x="96803" y="614363"/>
                </a:lnTo>
                <a:lnTo>
                  <a:pt x="89661" y="620713"/>
                </a:lnTo>
                <a:lnTo>
                  <a:pt x="78553" y="631825"/>
                </a:lnTo>
                <a:lnTo>
                  <a:pt x="71412" y="642938"/>
                </a:lnTo>
                <a:lnTo>
                  <a:pt x="65858" y="652463"/>
                </a:lnTo>
                <a:lnTo>
                  <a:pt x="58716" y="664369"/>
                </a:lnTo>
                <a:lnTo>
                  <a:pt x="51575" y="672306"/>
                </a:lnTo>
                <a:lnTo>
                  <a:pt x="44434" y="679450"/>
                </a:lnTo>
                <a:lnTo>
                  <a:pt x="35706" y="683419"/>
                </a:lnTo>
                <a:lnTo>
                  <a:pt x="28565" y="684213"/>
                </a:lnTo>
                <a:lnTo>
                  <a:pt x="21424" y="684213"/>
                </a:lnTo>
                <a:lnTo>
                  <a:pt x="14282" y="681038"/>
                </a:lnTo>
                <a:lnTo>
                  <a:pt x="9299" y="675340"/>
                </a:lnTo>
                <a:lnTo>
                  <a:pt x="9299" y="360363"/>
                </a:lnTo>
                <a:lnTo>
                  <a:pt x="10886" y="360363"/>
                </a:lnTo>
                <a:close/>
              </a:path>
            </a:pathLst>
          </a:custGeom>
          <a:solidFill>
            <a:srgbClr val="C00000"/>
          </a:solidFill>
          <a:ln w="28575">
            <a:solidFill>
              <a:schemeClr val="bg1">
                <a:lumMod val="50000"/>
              </a:schemeClr>
            </a:solidFill>
            <a:prstDash val="solid"/>
            <a:round/>
            <a:headEnd/>
            <a:tailEnd/>
          </a:ln>
        </p:spPr>
        <p:txBody>
          <a:bodyPr wrap="square" lIns="91440" tIns="45720" rIns="91440" bIns="45720" anchor="ctr">
            <a:noAutofit/>
          </a:bodyPr>
          <a:lstStyle/>
          <a:p>
            <a:pPr eaLnBrk="1" hangingPunct="1"/>
            <a:r>
              <a:rPr lang="en-GB" sz="2000">
                <a:cs typeface="Arial" charset="0"/>
              </a:rPr>
              <a:t>      </a:t>
            </a:r>
            <a:r>
              <a:rPr lang="en-GB">
                <a:cs typeface="Arial" charset="0"/>
              </a:rPr>
              <a:t>Fire service carry </a:t>
            </a:r>
          </a:p>
          <a:p>
            <a:pPr eaLnBrk="1" hangingPunct="1"/>
            <a:r>
              <a:rPr lang="en-GB">
                <a:cs typeface="Arial" charset="0"/>
              </a:rPr>
              <a:t>           out a </a:t>
            </a:r>
            <a:r>
              <a:rPr lang="en-GB" err="1">
                <a:cs typeface="Arial" charset="0"/>
              </a:rPr>
              <a:t>sfe</a:t>
            </a:r>
            <a:r>
              <a:rPr lang="en-GB">
                <a:cs typeface="Arial" charset="0"/>
              </a:rPr>
              <a:t> and well</a:t>
            </a:r>
          </a:p>
          <a:p>
            <a:pPr eaLnBrk="1" hangingPunct="1"/>
            <a:r>
              <a:rPr lang="en-GB">
                <a:cs typeface="Arial" charset="0"/>
              </a:rPr>
              <a:t>          check – install smoke                                                                                         alarms and provide advice/ guidance for cluttering.   </a:t>
            </a:r>
          </a:p>
        </p:txBody>
      </p:sp>
      <p:sp>
        <p:nvSpPr>
          <p:cNvPr id="15" name="Freeform 9">
            <a:extLst>
              <a:ext uri="{FF2B5EF4-FFF2-40B4-BE49-F238E27FC236}">
                <a16:creationId xmlns:a16="http://schemas.microsoft.com/office/drawing/2014/main" id="{68928094-7E73-F6BA-D3DB-CD0E6F65661C}"/>
              </a:ext>
            </a:extLst>
          </p:cNvPr>
          <p:cNvSpPr>
            <a:spLocks/>
          </p:cNvSpPr>
          <p:nvPr/>
        </p:nvSpPr>
        <p:spPr bwMode="auto">
          <a:xfrm>
            <a:off x="2808858" y="2551244"/>
            <a:ext cx="3745817" cy="1963057"/>
          </a:xfrm>
          <a:custGeom>
            <a:avLst/>
            <a:gdLst>
              <a:gd name="T0" fmla="*/ 2529 w 2773"/>
              <a:gd name="T1" fmla="*/ 743 h 1976"/>
              <a:gd name="T2" fmla="*/ 2466 w 2773"/>
              <a:gd name="T3" fmla="*/ 798 h 1976"/>
              <a:gd name="T4" fmla="*/ 2421 w 2773"/>
              <a:gd name="T5" fmla="*/ 849 h 1976"/>
              <a:gd name="T6" fmla="*/ 2382 w 2773"/>
              <a:gd name="T7" fmla="*/ 831 h 1976"/>
              <a:gd name="T8" fmla="*/ 2375 w 2773"/>
              <a:gd name="T9" fmla="*/ 0 h 1976"/>
              <a:gd name="T10" fmla="*/ 1536 w 2773"/>
              <a:gd name="T11" fmla="*/ 9 h 1976"/>
              <a:gd name="T12" fmla="*/ 1523 w 2773"/>
              <a:gd name="T13" fmla="*/ 43 h 1976"/>
              <a:gd name="T14" fmla="*/ 1562 w 2773"/>
              <a:gd name="T15" fmla="*/ 82 h 1976"/>
              <a:gd name="T16" fmla="*/ 1617 w 2773"/>
              <a:gd name="T17" fmla="*/ 130 h 1976"/>
              <a:gd name="T18" fmla="*/ 1643 w 2773"/>
              <a:gd name="T19" fmla="*/ 210 h 1976"/>
              <a:gd name="T20" fmla="*/ 1614 w 2773"/>
              <a:gd name="T21" fmla="*/ 299 h 1976"/>
              <a:gd name="T22" fmla="*/ 1521 w 2773"/>
              <a:gd name="T23" fmla="*/ 373 h 1976"/>
              <a:gd name="T24" fmla="*/ 1412 w 2773"/>
              <a:gd name="T25" fmla="*/ 396 h 1976"/>
              <a:gd name="T26" fmla="*/ 1284 w 2773"/>
              <a:gd name="T27" fmla="*/ 363 h 1976"/>
              <a:gd name="T28" fmla="*/ 1202 w 2773"/>
              <a:gd name="T29" fmla="*/ 282 h 1976"/>
              <a:gd name="T30" fmla="*/ 1184 w 2773"/>
              <a:gd name="T31" fmla="*/ 194 h 1976"/>
              <a:gd name="T32" fmla="*/ 1217 w 2773"/>
              <a:gd name="T33" fmla="*/ 121 h 1976"/>
              <a:gd name="T34" fmla="*/ 1275 w 2773"/>
              <a:gd name="T35" fmla="*/ 76 h 1976"/>
              <a:gd name="T36" fmla="*/ 1305 w 2773"/>
              <a:gd name="T37" fmla="*/ 37 h 1976"/>
              <a:gd name="T38" fmla="*/ 1282 w 2773"/>
              <a:gd name="T39" fmla="*/ 6 h 1976"/>
              <a:gd name="T40" fmla="*/ 394 w 2773"/>
              <a:gd name="T41" fmla="*/ 454 h 1976"/>
              <a:gd name="T42" fmla="*/ 384 w 2773"/>
              <a:gd name="T43" fmla="*/ 897 h 1976"/>
              <a:gd name="T44" fmla="*/ 341 w 2773"/>
              <a:gd name="T45" fmla="*/ 903 h 1976"/>
              <a:gd name="T46" fmla="*/ 296 w 2773"/>
              <a:gd name="T47" fmla="*/ 843 h 1976"/>
              <a:gd name="T48" fmla="*/ 230 w 2773"/>
              <a:gd name="T49" fmla="*/ 795 h 1976"/>
              <a:gd name="T50" fmla="*/ 146 w 2773"/>
              <a:gd name="T51" fmla="*/ 792 h 1976"/>
              <a:gd name="T52" fmla="*/ 54 w 2773"/>
              <a:gd name="T53" fmla="*/ 855 h 1976"/>
              <a:gd name="T54" fmla="*/ 3 w 2773"/>
              <a:gd name="T55" fmla="*/ 971 h 1976"/>
              <a:gd name="T56" fmla="*/ 7 w 2773"/>
              <a:gd name="T57" fmla="*/ 1085 h 1976"/>
              <a:gd name="T58" fmla="*/ 67 w 2773"/>
              <a:gd name="T59" fmla="*/ 1194 h 1976"/>
              <a:gd name="T60" fmla="*/ 166 w 2773"/>
              <a:gd name="T61" fmla="*/ 1245 h 1976"/>
              <a:gd name="T62" fmla="*/ 242 w 2773"/>
              <a:gd name="T63" fmla="*/ 1234 h 1976"/>
              <a:gd name="T64" fmla="*/ 306 w 2773"/>
              <a:gd name="T65" fmla="*/ 1179 h 1976"/>
              <a:gd name="T66" fmla="*/ 350 w 2773"/>
              <a:gd name="T67" fmla="*/ 1127 h 1976"/>
              <a:gd name="T68" fmla="*/ 388 w 2773"/>
              <a:gd name="T69" fmla="*/ 1145 h 1976"/>
              <a:gd name="T70" fmla="*/ 396 w 2773"/>
              <a:gd name="T71" fmla="*/ 1976 h 1976"/>
              <a:gd name="T72" fmla="*/ 1236 w 2773"/>
              <a:gd name="T73" fmla="*/ 1967 h 1976"/>
              <a:gd name="T74" fmla="*/ 1249 w 2773"/>
              <a:gd name="T75" fmla="*/ 1933 h 1976"/>
              <a:gd name="T76" fmla="*/ 1211 w 2773"/>
              <a:gd name="T77" fmla="*/ 1894 h 1976"/>
              <a:gd name="T78" fmla="*/ 1155 w 2773"/>
              <a:gd name="T79" fmla="*/ 1846 h 1976"/>
              <a:gd name="T80" fmla="*/ 1130 w 2773"/>
              <a:gd name="T81" fmla="*/ 1765 h 1976"/>
              <a:gd name="T82" fmla="*/ 1157 w 2773"/>
              <a:gd name="T83" fmla="*/ 1677 h 1976"/>
              <a:gd name="T84" fmla="*/ 1249 w 2773"/>
              <a:gd name="T85" fmla="*/ 1604 h 1976"/>
              <a:gd name="T86" fmla="*/ 1359 w 2773"/>
              <a:gd name="T87" fmla="*/ 1581 h 1976"/>
              <a:gd name="T88" fmla="*/ 1487 w 2773"/>
              <a:gd name="T89" fmla="*/ 1613 h 1976"/>
              <a:gd name="T90" fmla="*/ 1571 w 2773"/>
              <a:gd name="T91" fmla="*/ 1693 h 1976"/>
              <a:gd name="T92" fmla="*/ 1587 w 2773"/>
              <a:gd name="T93" fmla="*/ 1782 h 1976"/>
              <a:gd name="T94" fmla="*/ 1556 w 2773"/>
              <a:gd name="T95" fmla="*/ 1855 h 1976"/>
              <a:gd name="T96" fmla="*/ 1498 w 2773"/>
              <a:gd name="T97" fmla="*/ 1900 h 1976"/>
              <a:gd name="T98" fmla="*/ 1468 w 2773"/>
              <a:gd name="T99" fmla="*/ 1940 h 1976"/>
              <a:gd name="T100" fmla="*/ 1489 w 2773"/>
              <a:gd name="T101" fmla="*/ 1971 h 1976"/>
              <a:gd name="T102" fmla="*/ 2376 w 2773"/>
              <a:gd name="T103" fmla="*/ 1521 h 1976"/>
              <a:gd name="T104" fmla="*/ 2387 w 2773"/>
              <a:gd name="T105" fmla="*/ 1079 h 1976"/>
              <a:gd name="T106" fmla="*/ 2432 w 2773"/>
              <a:gd name="T107" fmla="*/ 1074 h 1976"/>
              <a:gd name="T108" fmla="*/ 2475 w 2773"/>
              <a:gd name="T109" fmla="*/ 1133 h 1976"/>
              <a:gd name="T110" fmla="*/ 2542 w 2773"/>
              <a:gd name="T111" fmla="*/ 1181 h 1976"/>
              <a:gd name="T112" fmla="*/ 2625 w 2773"/>
              <a:gd name="T113" fmla="*/ 1184 h 1976"/>
              <a:gd name="T114" fmla="*/ 2719 w 2773"/>
              <a:gd name="T115" fmla="*/ 1121 h 1976"/>
              <a:gd name="T116" fmla="*/ 2768 w 2773"/>
              <a:gd name="T117" fmla="*/ 1006 h 1976"/>
              <a:gd name="T118" fmla="*/ 2764 w 2773"/>
              <a:gd name="T119" fmla="*/ 891 h 1976"/>
              <a:gd name="T120" fmla="*/ 2705 w 2773"/>
              <a:gd name="T121" fmla="*/ 781 h 1976"/>
              <a:gd name="T122" fmla="*/ 2607 w 2773"/>
              <a:gd name="T123" fmla="*/ 731 h 1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73" h="1976">
                <a:moveTo>
                  <a:pt x="2587" y="729"/>
                </a:moveTo>
                <a:lnTo>
                  <a:pt x="2587" y="729"/>
                </a:lnTo>
                <a:lnTo>
                  <a:pt x="2571" y="731"/>
                </a:lnTo>
                <a:lnTo>
                  <a:pt x="2556" y="734"/>
                </a:lnTo>
                <a:lnTo>
                  <a:pt x="2542" y="737"/>
                </a:lnTo>
                <a:lnTo>
                  <a:pt x="2529" y="743"/>
                </a:lnTo>
                <a:lnTo>
                  <a:pt x="2518" y="749"/>
                </a:lnTo>
                <a:lnTo>
                  <a:pt x="2507" y="755"/>
                </a:lnTo>
                <a:lnTo>
                  <a:pt x="2498" y="762"/>
                </a:lnTo>
                <a:lnTo>
                  <a:pt x="2489" y="770"/>
                </a:lnTo>
                <a:lnTo>
                  <a:pt x="2475" y="784"/>
                </a:lnTo>
                <a:lnTo>
                  <a:pt x="2466" y="798"/>
                </a:lnTo>
                <a:lnTo>
                  <a:pt x="2459" y="810"/>
                </a:lnTo>
                <a:lnTo>
                  <a:pt x="2459" y="810"/>
                </a:lnTo>
                <a:lnTo>
                  <a:pt x="2450" y="825"/>
                </a:lnTo>
                <a:lnTo>
                  <a:pt x="2441" y="835"/>
                </a:lnTo>
                <a:lnTo>
                  <a:pt x="2432" y="844"/>
                </a:lnTo>
                <a:lnTo>
                  <a:pt x="2421" y="849"/>
                </a:lnTo>
                <a:lnTo>
                  <a:pt x="2412" y="850"/>
                </a:lnTo>
                <a:lnTo>
                  <a:pt x="2403" y="850"/>
                </a:lnTo>
                <a:lnTo>
                  <a:pt x="2394" y="846"/>
                </a:lnTo>
                <a:lnTo>
                  <a:pt x="2387" y="838"/>
                </a:lnTo>
                <a:lnTo>
                  <a:pt x="2387" y="838"/>
                </a:lnTo>
                <a:lnTo>
                  <a:pt x="2382" y="831"/>
                </a:lnTo>
                <a:lnTo>
                  <a:pt x="2379" y="822"/>
                </a:lnTo>
                <a:lnTo>
                  <a:pt x="2378" y="810"/>
                </a:lnTo>
                <a:lnTo>
                  <a:pt x="2376" y="798"/>
                </a:lnTo>
                <a:lnTo>
                  <a:pt x="2376" y="547"/>
                </a:lnTo>
                <a:lnTo>
                  <a:pt x="2375" y="547"/>
                </a:lnTo>
                <a:lnTo>
                  <a:pt x="2375" y="0"/>
                </a:lnTo>
                <a:lnTo>
                  <a:pt x="1574" y="0"/>
                </a:lnTo>
                <a:lnTo>
                  <a:pt x="1574" y="0"/>
                </a:lnTo>
                <a:lnTo>
                  <a:pt x="1562" y="1"/>
                </a:lnTo>
                <a:lnTo>
                  <a:pt x="1551" y="3"/>
                </a:lnTo>
                <a:lnTo>
                  <a:pt x="1542" y="6"/>
                </a:lnTo>
                <a:lnTo>
                  <a:pt x="1536" y="9"/>
                </a:lnTo>
                <a:lnTo>
                  <a:pt x="1530" y="13"/>
                </a:lnTo>
                <a:lnTo>
                  <a:pt x="1526" y="18"/>
                </a:lnTo>
                <a:lnTo>
                  <a:pt x="1523" y="24"/>
                </a:lnTo>
                <a:lnTo>
                  <a:pt x="1521" y="30"/>
                </a:lnTo>
                <a:lnTo>
                  <a:pt x="1521" y="37"/>
                </a:lnTo>
                <a:lnTo>
                  <a:pt x="1523" y="43"/>
                </a:lnTo>
                <a:lnTo>
                  <a:pt x="1524" y="50"/>
                </a:lnTo>
                <a:lnTo>
                  <a:pt x="1529" y="56"/>
                </a:lnTo>
                <a:lnTo>
                  <a:pt x="1535" y="64"/>
                </a:lnTo>
                <a:lnTo>
                  <a:pt x="1542" y="70"/>
                </a:lnTo>
                <a:lnTo>
                  <a:pt x="1551" y="76"/>
                </a:lnTo>
                <a:lnTo>
                  <a:pt x="1562" y="82"/>
                </a:lnTo>
                <a:lnTo>
                  <a:pt x="1562" y="82"/>
                </a:lnTo>
                <a:lnTo>
                  <a:pt x="1574" y="89"/>
                </a:lnTo>
                <a:lnTo>
                  <a:pt x="1587" y="98"/>
                </a:lnTo>
                <a:lnTo>
                  <a:pt x="1602" y="112"/>
                </a:lnTo>
                <a:lnTo>
                  <a:pt x="1610" y="121"/>
                </a:lnTo>
                <a:lnTo>
                  <a:pt x="1617" y="130"/>
                </a:lnTo>
                <a:lnTo>
                  <a:pt x="1623" y="140"/>
                </a:lnTo>
                <a:lnTo>
                  <a:pt x="1629" y="152"/>
                </a:lnTo>
                <a:lnTo>
                  <a:pt x="1635" y="166"/>
                </a:lnTo>
                <a:lnTo>
                  <a:pt x="1638" y="179"/>
                </a:lnTo>
                <a:lnTo>
                  <a:pt x="1641" y="194"/>
                </a:lnTo>
                <a:lnTo>
                  <a:pt x="1643" y="210"/>
                </a:lnTo>
                <a:lnTo>
                  <a:pt x="1643" y="210"/>
                </a:lnTo>
                <a:lnTo>
                  <a:pt x="1641" y="230"/>
                </a:lnTo>
                <a:lnTo>
                  <a:pt x="1638" y="248"/>
                </a:lnTo>
                <a:lnTo>
                  <a:pt x="1632" y="266"/>
                </a:lnTo>
                <a:lnTo>
                  <a:pt x="1625" y="282"/>
                </a:lnTo>
                <a:lnTo>
                  <a:pt x="1614" y="299"/>
                </a:lnTo>
                <a:lnTo>
                  <a:pt x="1604" y="314"/>
                </a:lnTo>
                <a:lnTo>
                  <a:pt x="1590" y="329"/>
                </a:lnTo>
                <a:lnTo>
                  <a:pt x="1575" y="340"/>
                </a:lnTo>
                <a:lnTo>
                  <a:pt x="1559" y="352"/>
                </a:lnTo>
                <a:lnTo>
                  <a:pt x="1541" y="363"/>
                </a:lnTo>
                <a:lnTo>
                  <a:pt x="1521" y="373"/>
                </a:lnTo>
                <a:lnTo>
                  <a:pt x="1502" y="381"/>
                </a:lnTo>
                <a:lnTo>
                  <a:pt x="1481" y="387"/>
                </a:lnTo>
                <a:lnTo>
                  <a:pt x="1459" y="391"/>
                </a:lnTo>
                <a:lnTo>
                  <a:pt x="1436" y="394"/>
                </a:lnTo>
                <a:lnTo>
                  <a:pt x="1412" y="396"/>
                </a:lnTo>
                <a:lnTo>
                  <a:pt x="1412" y="396"/>
                </a:lnTo>
                <a:lnTo>
                  <a:pt x="1390" y="394"/>
                </a:lnTo>
                <a:lnTo>
                  <a:pt x="1366" y="391"/>
                </a:lnTo>
                <a:lnTo>
                  <a:pt x="1345" y="387"/>
                </a:lnTo>
                <a:lnTo>
                  <a:pt x="1324" y="381"/>
                </a:lnTo>
                <a:lnTo>
                  <a:pt x="1303" y="373"/>
                </a:lnTo>
                <a:lnTo>
                  <a:pt x="1284" y="363"/>
                </a:lnTo>
                <a:lnTo>
                  <a:pt x="1267" y="352"/>
                </a:lnTo>
                <a:lnTo>
                  <a:pt x="1251" y="340"/>
                </a:lnTo>
                <a:lnTo>
                  <a:pt x="1236" y="329"/>
                </a:lnTo>
                <a:lnTo>
                  <a:pt x="1223" y="314"/>
                </a:lnTo>
                <a:lnTo>
                  <a:pt x="1211" y="299"/>
                </a:lnTo>
                <a:lnTo>
                  <a:pt x="1202" y="282"/>
                </a:lnTo>
                <a:lnTo>
                  <a:pt x="1194" y="266"/>
                </a:lnTo>
                <a:lnTo>
                  <a:pt x="1188" y="248"/>
                </a:lnTo>
                <a:lnTo>
                  <a:pt x="1185" y="230"/>
                </a:lnTo>
                <a:lnTo>
                  <a:pt x="1184" y="210"/>
                </a:lnTo>
                <a:lnTo>
                  <a:pt x="1184" y="210"/>
                </a:lnTo>
                <a:lnTo>
                  <a:pt x="1184" y="194"/>
                </a:lnTo>
                <a:lnTo>
                  <a:pt x="1187" y="179"/>
                </a:lnTo>
                <a:lnTo>
                  <a:pt x="1191" y="166"/>
                </a:lnTo>
                <a:lnTo>
                  <a:pt x="1196" y="152"/>
                </a:lnTo>
                <a:lnTo>
                  <a:pt x="1202" y="140"/>
                </a:lnTo>
                <a:lnTo>
                  <a:pt x="1209" y="130"/>
                </a:lnTo>
                <a:lnTo>
                  <a:pt x="1217" y="121"/>
                </a:lnTo>
                <a:lnTo>
                  <a:pt x="1224" y="112"/>
                </a:lnTo>
                <a:lnTo>
                  <a:pt x="1239" y="98"/>
                </a:lnTo>
                <a:lnTo>
                  <a:pt x="1251" y="89"/>
                </a:lnTo>
                <a:lnTo>
                  <a:pt x="1264" y="82"/>
                </a:lnTo>
                <a:lnTo>
                  <a:pt x="1264" y="82"/>
                </a:lnTo>
                <a:lnTo>
                  <a:pt x="1275" y="76"/>
                </a:lnTo>
                <a:lnTo>
                  <a:pt x="1282" y="70"/>
                </a:lnTo>
                <a:lnTo>
                  <a:pt x="1290" y="64"/>
                </a:lnTo>
                <a:lnTo>
                  <a:pt x="1296" y="56"/>
                </a:lnTo>
                <a:lnTo>
                  <a:pt x="1300" y="50"/>
                </a:lnTo>
                <a:lnTo>
                  <a:pt x="1303" y="43"/>
                </a:lnTo>
                <a:lnTo>
                  <a:pt x="1305" y="37"/>
                </a:lnTo>
                <a:lnTo>
                  <a:pt x="1305" y="30"/>
                </a:lnTo>
                <a:lnTo>
                  <a:pt x="1303" y="24"/>
                </a:lnTo>
                <a:lnTo>
                  <a:pt x="1300" y="18"/>
                </a:lnTo>
                <a:lnTo>
                  <a:pt x="1296" y="13"/>
                </a:lnTo>
                <a:lnTo>
                  <a:pt x="1290" y="9"/>
                </a:lnTo>
                <a:lnTo>
                  <a:pt x="1282" y="6"/>
                </a:lnTo>
                <a:lnTo>
                  <a:pt x="1273" y="3"/>
                </a:lnTo>
                <a:lnTo>
                  <a:pt x="1263" y="1"/>
                </a:lnTo>
                <a:lnTo>
                  <a:pt x="1252" y="0"/>
                </a:lnTo>
                <a:lnTo>
                  <a:pt x="396" y="0"/>
                </a:lnTo>
                <a:lnTo>
                  <a:pt x="396" y="454"/>
                </a:lnTo>
                <a:lnTo>
                  <a:pt x="394" y="454"/>
                </a:lnTo>
                <a:lnTo>
                  <a:pt x="394" y="856"/>
                </a:lnTo>
                <a:lnTo>
                  <a:pt x="394" y="856"/>
                </a:lnTo>
                <a:lnTo>
                  <a:pt x="394" y="868"/>
                </a:lnTo>
                <a:lnTo>
                  <a:pt x="391" y="880"/>
                </a:lnTo>
                <a:lnTo>
                  <a:pt x="388" y="889"/>
                </a:lnTo>
                <a:lnTo>
                  <a:pt x="384" y="897"/>
                </a:lnTo>
                <a:lnTo>
                  <a:pt x="384" y="897"/>
                </a:lnTo>
                <a:lnTo>
                  <a:pt x="378" y="904"/>
                </a:lnTo>
                <a:lnTo>
                  <a:pt x="369" y="909"/>
                </a:lnTo>
                <a:lnTo>
                  <a:pt x="360" y="909"/>
                </a:lnTo>
                <a:lnTo>
                  <a:pt x="350" y="907"/>
                </a:lnTo>
                <a:lnTo>
                  <a:pt x="341" y="903"/>
                </a:lnTo>
                <a:lnTo>
                  <a:pt x="330" y="894"/>
                </a:lnTo>
                <a:lnTo>
                  <a:pt x="321" y="883"/>
                </a:lnTo>
                <a:lnTo>
                  <a:pt x="314" y="868"/>
                </a:lnTo>
                <a:lnTo>
                  <a:pt x="314" y="868"/>
                </a:lnTo>
                <a:lnTo>
                  <a:pt x="306" y="855"/>
                </a:lnTo>
                <a:lnTo>
                  <a:pt x="296" y="843"/>
                </a:lnTo>
                <a:lnTo>
                  <a:pt x="282" y="828"/>
                </a:lnTo>
                <a:lnTo>
                  <a:pt x="273" y="820"/>
                </a:lnTo>
                <a:lnTo>
                  <a:pt x="264" y="813"/>
                </a:lnTo>
                <a:lnTo>
                  <a:pt x="254" y="807"/>
                </a:lnTo>
                <a:lnTo>
                  <a:pt x="242" y="801"/>
                </a:lnTo>
                <a:lnTo>
                  <a:pt x="230" y="795"/>
                </a:lnTo>
                <a:lnTo>
                  <a:pt x="215" y="790"/>
                </a:lnTo>
                <a:lnTo>
                  <a:pt x="200" y="789"/>
                </a:lnTo>
                <a:lnTo>
                  <a:pt x="184" y="787"/>
                </a:lnTo>
                <a:lnTo>
                  <a:pt x="184" y="787"/>
                </a:lnTo>
                <a:lnTo>
                  <a:pt x="166" y="789"/>
                </a:lnTo>
                <a:lnTo>
                  <a:pt x="146" y="792"/>
                </a:lnTo>
                <a:lnTo>
                  <a:pt x="128" y="798"/>
                </a:lnTo>
                <a:lnTo>
                  <a:pt x="112" y="805"/>
                </a:lnTo>
                <a:lnTo>
                  <a:pt x="95" y="816"/>
                </a:lnTo>
                <a:lnTo>
                  <a:pt x="81" y="826"/>
                </a:lnTo>
                <a:lnTo>
                  <a:pt x="67" y="840"/>
                </a:lnTo>
                <a:lnTo>
                  <a:pt x="54" y="855"/>
                </a:lnTo>
                <a:lnTo>
                  <a:pt x="42" y="871"/>
                </a:lnTo>
                <a:lnTo>
                  <a:pt x="31" y="889"/>
                </a:lnTo>
                <a:lnTo>
                  <a:pt x="22" y="907"/>
                </a:lnTo>
                <a:lnTo>
                  <a:pt x="15" y="928"/>
                </a:lnTo>
                <a:lnTo>
                  <a:pt x="7" y="949"/>
                </a:lnTo>
                <a:lnTo>
                  <a:pt x="3" y="971"/>
                </a:lnTo>
                <a:lnTo>
                  <a:pt x="1" y="994"/>
                </a:lnTo>
                <a:lnTo>
                  <a:pt x="0" y="1018"/>
                </a:lnTo>
                <a:lnTo>
                  <a:pt x="0" y="1018"/>
                </a:lnTo>
                <a:lnTo>
                  <a:pt x="1" y="1040"/>
                </a:lnTo>
                <a:lnTo>
                  <a:pt x="3" y="1064"/>
                </a:lnTo>
                <a:lnTo>
                  <a:pt x="7" y="1085"/>
                </a:lnTo>
                <a:lnTo>
                  <a:pt x="15" y="1106"/>
                </a:lnTo>
                <a:lnTo>
                  <a:pt x="22" y="1127"/>
                </a:lnTo>
                <a:lnTo>
                  <a:pt x="31" y="1145"/>
                </a:lnTo>
                <a:lnTo>
                  <a:pt x="42" y="1163"/>
                </a:lnTo>
                <a:lnTo>
                  <a:pt x="54" y="1179"/>
                </a:lnTo>
                <a:lnTo>
                  <a:pt x="67" y="1194"/>
                </a:lnTo>
                <a:lnTo>
                  <a:pt x="81" y="1208"/>
                </a:lnTo>
                <a:lnTo>
                  <a:pt x="95" y="1219"/>
                </a:lnTo>
                <a:lnTo>
                  <a:pt x="112" y="1228"/>
                </a:lnTo>
                <a:lnTo>
                  <a:pt x="128" y="1236"/>
                </a:lnTo>
                <a:lnTo>
                  <a:pt x="146" y="1242"/>
                </a:lnTo>
                <a:lnTo>
                  <a:pt x="166" y="1245"/>
                </a:lnTo>
                <a:lnTo>
                  <a:pt x="184" y="1246"/>
                </a:lnTo>
                <a:lnTo>
                  <a:pt x="184" y="1246"/>
                </a:lnTo>
                <a:lnTo>
                  <a:pt x="200" y="1245"/>
                </a:lnTo>
                <a:lnTo>
                  <a:pt x="215" y="1243"/>
                </a:lnTo>
                <a:lnTo>
                  <a:pt x="230" y="1239"/>
                </a:lnTo>
                <a:lnTo>
                  <a:pt x="242" y="1234"/>
                </a:lnTo>
                <a:lnTo>
                  <a:pt x="254" y="1228"/>
                </a:lnTo>
                <a:lnTo>
                  <a:pt x="264" y="1221"/>
                </a:lnTo>
                <a:lnTo>
                  <a:pt x="273" y="1213"/>
                </a:lnTo>
                <a:lnTo>
                  <a:pt x="282" y="1206"/>
                </a:lnTo>
                <a:lnTo>
                  <a:pt x="296" y="1191"/>
                </a:lnTo>
                <a:lnTo>
                  <a:pt x="306" y="1179"/>
                </a:lnTo>
                <a:lnTo>
                  <a:pt x="314" y="1166"/>
                </a:lnTo>
                <a:lnTo>
                  <a:pt x="314" y="1166"/>
                </a:lnTo>
                <a:lnTo>
                  <a:pt x="321" y="1152"/>
                </a:lnTo>
                <a:lnTo>
                  <a:pt x="330" y="1140"/>
                </a:lnTo>
                <a:lnTo>
                  <a:pt x="341" y="1131"/>
                </a:lnTo>
                <a:lnTo>
                  <a:pt x="350" y="1127"/>
                </a:lnTo>
                <a:lnTo>
                  <a:pt x="360" y="1125"/>
                </a:lnTo>
                <a:lnTo>
                  <a:pt x="369" y="1127"/>
                </a:lnTo>
                <a:lnTo>
                  <a:pt x="378" y="1130"/>
                </a:lnTo>
                <a:lnTo>
                  <a:pt x="384" y="1137"/>
                </a:lnTo>
                <a:lnTo>
                  <a:pt x="384" y="1137"/>
                </a:lnTo>
                <a:lnTo>
                  <a:pt x="388" y="1145"/>
                </a:lnTo>
                <a:lnTo>
                  <a:pt x="391" y="1154"/>
                </a:lnTo>
                <a:lnTo>
                  <a:pt x="394" y="1166"/>
                </a:lnTo>
                <a:lnTo>
                  <a:pt x="394" y="1178"/>
                </a:lnTo>
                <a:lnTo>
                  <a:pt x="394" y="1429"/>
                </a:lnTo>
                <a:lnTo>
                  <a:pt x="396" y="1429"/>
                </a:lnTo>
                <a:lnTo>
                  <a:pt x="396" y="1976"/>
                </a:lnTo>
                <a:lnTo>
                  <a:pt x="1199" y="1976"/>
                </a:lnTo>
                <a:lnTo>
                  <a:pt x="1199" y="1976"/>
                </a:lnTo>
                <a:lnTo>
                  <a:pt x="1209" y="1976"/>
                </a:lnTo>
                <a:lnTo>
                  <a:pt x="1220" y="1973"/>
                </a:lnTo>
                <a:lnTo>
                  <a:pt x="1229" y="1971"/>
                </a:lnTo>
                <a:lnTo>
                  <a:pt x="1236" y="1967"/>
                </a:lnTo>
                <a:lnTo>
                  <a:pt x="1242" y="1962"/>
                </a:lnTo>
                <a:lnTo>
                  <a:pt x="1246" y="1958"/>
                </a:lnTo>
                <a:lnTo>
                  <a:pt x="1249" y="1952"/>
                </a:lnTo>
                <a:lnTo>
                  <a:pt x="1251" y="1946"/>
                </a:lnTo>
                <a:lnTo>
                  <a:pt x="1251" y="1940"/>
                </a:lnTo>
                <a:lnTo>
                  <a:pt x="1249" y="1933"/>
                </a:lnTo>
                <a:lnTo>
                  <a:pt x="1246" y="1927"/>
                </a:lnTo>
                <a:lnTo>
                  <a:pt x="1242" y="1919"/>
                </a:lnTo>
                <a:lnTo>
                  <a:pt x="1236" y="1913"/>
                </a:lnTo>
                <a:lnTo>
                  <a:pt x="1229" y="1906"/>
                </a:lnTo>
                <a:lnTo>
                  <a:pt x="1220" y="1900"/>
                </a:lnTo>
                <a:lnTo>
                  <a:pt x="1211" y="1894"/>
                </a:lnTo>
                <a:lnTo>
                  <a:pt x="1211" y="1894"/>
                </a:lnTo>
                <a:lnTo>
                  <a:pt x="1197" y="1886"/>
                </a:lnTo>
                <a:lnTo>
                  <a:pt x="1185" y="1877"/>
                </a:lnTo>
                <a:lnTo>
                  <a:pt x="1170" y="1864"/>
                </a:lnTo>
                <a:lnTo>
                  <a:pt x="1163" y="1855"/>
                </a:lnTo>
                <a:lnTo>
                  <a:pt x="1155" y="1846"/>
                </a:lnTo>
                <a:lnTo>
                  <a:pt x="1148" y="1835"/>
                </a:lnTo>
                <a:lnTo>
                  <a:pt x="1142" y="1823"/>
                </a:lnTo>
                <a:lnTo>
                  <a:pt x="1137" y="1810"/>
                </a:lnTo>
                <a:lnTo>
                  <a:pt x="1133" y="1796"/>
                </a:lnTo>
                <a:lnTo>
                  <a:pt x="1130" y="1782"/>
                </a:lnTo>
                <a:lnTo>
                  <a:pt x="1130" y="1765"/>
                </a:lnTo>
                <a:lnTo>
                  <a:pt x="1130" y="1765"/>
                </a:lnTo>
                <a:lnTo>
                  <a:pt x="1131" y="1746"/>
                </a:lnTo>
                <a:lnTo>
                  <a:pt x="1134" y="1728"/>
                </a:lnTo>
                <a:lnTo>
                  <a:pt x="1140" y="1710"/>
                </a:lnTo>
                <a:lnTo>
                  <a:pt x="1148" y="1693"/>
                </a:lnTo>
                <a:lnTo>
                  <a:pt x="1157" y="1677"/>
                </a:lnTo>
                <a:lnTo>
                  <a:pt x="1169" y="1662"/>
                </a:lnTo>
                <a:lnTo>
                  <a:pt x="1182" y="1648"/>
                </a:lnTo>
                <a:lnTo>
                  <a:pt x="1197" y="1635"/>
                </a:lnTo>
                <a:lnTo>
                  <a:pt x="1214" y="1623"/>
                </a:lnTo>
                <a:lnTo>
                  <a:pt x="1230" y="1613"/>
                </a:lnTo>
                <a:lnTo>
                  <a:pt x="1249" y="1604"/>
                </a:lnTo>
                <a:lnTo>
                  <a:pt x="1269" y="1595"/>
                </a:lnTo>
                <a:lnTo>
                  <a:pt x="1291" y="1589"/>
                </a:lnTo>
                <a:lnTo>
                  <a:pt x="1312" y="1584"/>
                </a:lnTo>
                <a:lnTo>
                  <a:pt x="1336" y="1581"/>
                </a:lnTo>
                <a:lnTo>
                  <a:pt x="1359" y="1581"/>
                </a:lnTo>
                <a:lnTo>
                  <a:pt x="1359" y="1581"/>
                </a:lnTo>
                <a:lnTo>
                  <a:pt x="1382" y="1581"/>
                </a:lnTo>
                <a:lnTo>
                  <a:pt x="1405" y="1584"/>
                </a:lnTo>
                <a:lnTo>
                  <a:pt x="1427" y="1589"/>
                </a:lnTo>
                <a:lnTo>
                  <a:pt x="1448" y="1595"/>
                </a:lnTo>
                <a:lnTo>
                  <a:pt x="1468" y="1604"/>
                </a:lnTo>
                <a:lnTo>
                  <a:pt x="1487" y="1613"/>
                </a:lnTo>
                <a:lnTo>
                  <a:pt x="1505" y="1623"/>
                </a:lnTo>
                <a:lnTo>
                  <a:pt x="1521" y="1635"/>
                </a:lnTo>
                <a:lnTo>
                  <a:pt x="1536" y="1648"/>
                </a:lnTo>
                <a:lnTo>
                  <a:pt x="1548" y="1662"/>
                </a:lnTo>
                <a:lnTo>
                  <a:pt x="1560" y="1677"/>
                </a:lnTo>
                <a:lnTo>
                  <a:pt x="1571" y="1693"/>
                </a:lnTo>
                <a:lnTo>
                  <a:pt x="1578" y="1710"/>
                </a:lnTo>
                <a:lnTo>
                  <a:pt x="1584" y="1728"/>
                </a:lnTo>
                <a:lnTo>
                  <a:pt x="1587" y="1746"/>
                </a:lnTo>
                <a:lnTo>
                  <a:pt x="1589" y="1765"/>
                </a:lnTo>
                <a:lnTo>
                  <a:pt x="1589" y="1765"/>
                </a:lnTo>
                <a:lnTo>
                  <a:pt x="1587" y="1782"/>
                </a:lnTo>
                <a:lnTo>
                  <a:pt x="1584" y="1796"/>
                </a:lnTo>
                <a:lnTo>
                  <a:pt x="1581" y="1810"/>
                </a:lnTo>
                <a:lnTo>
                  <a:pt x="1575" y="1823"/>
                </a:lnTo>
                <a:lnTo>
                  <a:pt x="1569" y="1835"/>
                </a:lnTo>
                <a:lnTo>
                  <a:pt x="1563" y="1846"/>
                </a:lnTo>
                <a:lnTo>
                  <a:pt x="1556" y="1855"/>
                </a:lnTo>
                <a:lnTo>
                  <a:pt x="1548" y="1864"/>
                </a:lnTo>
                <a:lnTo>
                  <a:pt x="1533" y="1877"/>
                </a:lnTo>
                <a:lnTo>
                  <a:pt x="1520" y="1886"/>
                </a:lnTo>
                <a:lnTo>
                  <a:pt x="1508" y="1894"/>
                </a:lnTo>
                <a:lnTo>
                  <a:pt x="1508" y="1894"/>
                </a:lnTo>
                <a:lnTo>
                  <a:pt x="1498" y="1900"/>
                </a:lnTo>
                <a:lnTo>
                  <a:pt x="1489" y="1906"/>
                </a:lnTo>
                <a:lnTo>
                  <a:pt x="1481" y="1913"/>
                </a:lnTo>
                <a:lnTo>
                  <a:pt x="1475" y="1919"/>
                </a:lnTo>
                <a:lnTo>
                  <a:pt x="1471" y="1927"/>
                </a:lnTo>
                <a:lnTo>
                  <a:pt x="1468" y="1933"/>
                </a:lnTo>
                <a:lnTo>
                  <a:pt x="1468" y="1940"/>
                </a:lnTo>
                <a:lnTo>
                  <a:pt x="1468" y="1946"/>
                </a:lnTo>
                <a:lnTo>
                  <a:pt x="1469" y="1952"/>
                </a:lnTo>
                <a:lnTo>
                  <a:pt x="1472" y="1958"/>
                </a:lnTo>
                <a:lnTo>
                  <a:pt x="1477" y="1962"/>
                </a:lnTo>
                <a:lnTo>
                  <a:pt x="1483" y="1967"/>
                </a:lnTo>
                <a:lnTo>
                  <a:pt x="1489" y="1971"/>
                </a:lnTo>
                <a:lnTo>
                  <a:pt x="1498" y="1973"/>
                </a:lnTo>
                <a:lnTo>
                  <a:pt x="1508" y="1976"/>
                </a:lnTo>
                <a:lnTo>
                  <a:pt x="1520" y="1976"/>
                </a:lnTo>
                <a:lnTo>
                  <a:pt x="2375" y="1976"/>
                </a:lnTo>
                <a:lnTo>
                  <a:pt x="2375" y="1521"/>
                </a:lnTo>
                <a:lnTo>
                  <a:pt x="2376" y="1521"/>
                </a:lnTo>
                <a:lnTo>
                  <a:pt x="2376" y="1119"/>
                </a:lnTo>
                <a:lnTo>
                  <a:pt x="2376" y="1119"/>
                </a:lnTo>
                <a:lnTo>
                  <a:pt x="2378" y="1107"/>
                </a:lnTo>
                <a:lnTo>
                  <a:pt x="2379" y="1097"/>
                </a:lnTo>
                <a:lnTo>
                  <a:pt x="2382" y="1086"/>
                </a:lnTo>
                <a:lnTo>
                  <a:pt x="2387" y="1079"/>
                </a:lnTo>
                <a:lnTo>
                  <a:pt x="2387" y="1079"/>
                </a:lnTo>
                <a:lnTo>
                  <a:pt x="2394" y="1073"/>
                </a:lnTo>
                <a:lnTo>
                  <a:pt x="2403" y="1068"/>
                </a:lnTo>
                <a:lnTo>
                  <a:pt x="2412" y="1067"/>
                </a:lnTo>
                <a:lnTo>
                  <a:pt x="2421" y="1068"/>
                </a:lnTo>
                <a:lnTo>
                  <a:pt x="2432" y="1074"/>
                </a:lnTo>
                <a:lnTo>
                  <a:pt x="2441" y="1082"/>
                </a:lnTo>
                <a:lnTo>
                  <a:pt x="2450" y="1094"/>
                </a:lnTo>
                <a:lnTo>
                  <a:pt x="2459" y="1107"/>
                </a:lnTo>
                <a:lnTo>
                  <a:pt x="2459" y="1107"/>
                </a:lnTo>
                <a:lnTo>
                  <a:pt x="2466" y="1121"/>
                </a:lnTo>
                <a:lnTo>
                  <a:pt x="2475" y="1133"/>
                </a:lnTo>
                <a:lnTo>
                  <a:pt x="2489" y="1148"/>
                </a:lnTo>
                <a:lnTo>
                  <a:pt x="2498" y="1155"/>
                </a:lnTo>
                <a:lnTo>
                  <a:pt x="2507" y="1163"/>
                </a:lnTo>
                <a:lnTo>
                  <a:pt x="2518" y="1170"/>
                </a:lnTo>
                <a:lnTo>
                  <a:pt x="2529" y="1176"/>
                </a:lnTo>
                <a:lnTo>
                  <a:pt x="2542" y="1181"/>
                </a:lnTo>
                <a:lnTo>
                  <a:pt x="2556" y="1185"/>
                </a:lnTo>
                <a:lnTo>
                  <a:pt x="2571" y="1188"/>
                </a:lnTo>
                <a:lnTo>
                  <a:pt x="2587" y="1188"/>
                </a:lnTo>
                <a:lnTo>
                  <a:pt x="2587" y="1188"/>
                </a:lnTo>
                <a:lnTo>
                  <a:pt x="2607" y="1187"/>
                </a:lnTo>
                <a:lnTo>
                  <a:pt x="2625" y="1184"/>
                </a:lnTo>
                <a:lnTo>
                  <a:pt x="2643" y="1178"/>
                </a:lnTo>
                <a:lnTo>
                  <a:pt x="2659" y="1170"/>
                </a:lnTo>
                <a:lnTo>
                  <a:pt x="2675" y="1161"/>
                </a:lnTo>
                <a:lnTo>
                  <a:pt x="2690" y="1149"/>
                </a:lnTo>
                <a:lnTo>
                  <a:pt x="2705" y="1136"/>
                </a:lnTo>
                <a:lnTo>
                  <a:pt x="2719" y="1121"/>
                </a:lnTo>
                <a:lnTo>
                  <a:pt x="2729" y="1104"/>
                </a:lnTo>
                <a:lnTo>
                  <a:pt x="2741" y="1088"/>
                </a:lnTo>
                <a:lnTo>
                  <a:pt x="2750" y="1068"/>
                </a:lnTo>
                <a:lnTo>
                  <a:pt x="2758" y="1048"/>
                </a:lnTo>
                <a:lnTo>
                  <a:pt x="2764" y="1027"/>
                </a:lnTo>
                <a:lnTo>
                  <a:pt x="2768" y="1006"/>
                </a:lnTo>
                <a:lnTo>
                  <a:pt x="2771" y="982"/>
                </a:lnTo>
                <a:lnTo>
                  <a:pt x="2773" y="959"/>
                </a:lnTo>
                <a:lnTo>
                  <a:pt x="2773" y="959"/>
                </a:lnTo>
                <a:lnTo>
                  <a:pt x="2771" y="935"/>
                </a:lnTo>
                <a:lnTo>
                  <a:pt x="2768" y="913"/>
                </a:lnTo>
                <a:lnTo>
                  <a:pt x="2764" y="891"/>
                </a:lnTo>
                <a:lnTo>
                  <a:pt x="2758" y="870"/>
                </a:lnTo>
                <a:lnTo>
                  <a:pt x="2750" y="850"/>
                </a:lnTo>
                <a:lnTo>
                  <a:pt x="2741" y="831"/>
                </a:lnTo>
                <a:lnTo>
                  <a:pt x="2729" y="813"/>
                </a:lnTo>
                <a:lnTo>
                  <a:pt x="2719" y="796"/>
                </a:lnTo>
                <a:lnTo>
                  <a:pt x="2705" y="781"/>
                </a:lnTo>
                <a:lnTo>
                  <a:pt x="2690" y="768"/>
                </a:lnTo>
                <a:lnTo>
                  <a:pt x="2675" y="758"/>
                </a:lnTo>
                <a:lnTo>
                  <a:pt x="2659" y="747"/>
                </a:lnTo>
                <a:lnTo>
                  <a:pt x="2643" y="740"/>
                </a:lnTo>
                <a:lnTo>
                  <a:pt x="2625" y="734"/>
                </a:lnTo>
                <a:lnTo>
                  <a:pt x="2607" y="731"/>
                </a:lnTo>
                <a:lnTo>
                  <a:pt x="2587" y="729"/>
                </a:lnTo>
                <a:lnTo>
                  <a:pt x="2587" y="729"/>
                </a:lnTo>
                <a:close/>
              </a:path>
            </a:pathLst>
          </a:custGeom>
          <a:solidFill>
            <a:schemeClr val="accent4">
              <a:lumMod val="60000"/>
              <a:lumOff val="40000"/>
            </a:schemeClr>
          </a:solidFill>
          <a:ln w="28575">
            <a:solidFill>
              <a:schemeClr val="bg1">
                <a:lumMod val="50000"/>
              </a:schemeClr>
            </a:solidFill>
            <a:prstDash val="solid"/>
            <a:round/>
            <a:headEnd/>
            <a:tailEnd/>
          </a:ln>
        </p:spPr>
        <p:txBody>
          <a:bodyPr lIns="91440" tIns="45720" rIns="91440" bIns="45720" anchor="ctr"/>
          <a:lstStyle/>
          <a:p>
            <a:pPr algn="ctr"/>
            <a:r>
              <a:rPr lang="en-GB" sz="1600">
                <a:ea typeface="Calibri"/>
                <a:cs typeface="Arial" charset="0"/>
              </a:rPr>
              <a:t>Housing</a:t>
            </a:r>
            <a:r>
              <a:rPr lang="en-GB" sz="2400">
                <a:ea typeface="Calibri"/>
                <a:cs typeface="Arial" charset="0"/>
              </a:rPr>
              <a:t> </a:t>
            </a:r>
            <a:r>
              <a:rPr lang="en-GB" sz="1600">
                <a:ea typeface="Calibri"/>
                <a:cs typeface="Arial" charset="0"/>
              </a:rPr>
              <a:t>tenancy support </a:t>
            </a:r>
          </a:p>
          <a:p>
            <a:pPr algn="ctr"/>
            <a:r>
              <a:rPr lang="en-GB" sz="1600">
                <a:ea typeface="Calibri"/>
                <a:cs typeface="Arial" charset="0"/>
              </a:rPr>
              <a:t>note cluttered housing</a:t>
            </a:r>
          </a:p>
          <a:p>
            <a:pPr algn="ctr"/>
            <a:r>
              <a:rPr lang="en-GB" sz="1600">
                <a:ea typeface="Calibri"/>
                <a:cs typeface="Arial" charset="0"/>
              </a:rPr>
              <a:t>during routine visit – </a:t>
            </a:r>
          </a:p>
          <a:p>
            <a:pPr algn="ctr"/>
            <a:r>
              <a:rPr lang="en-GB" sz="1600">
                <a:ea typeface="Calibri"/>
                <a:cs typeface="Arial" charset="0"/>
              </a:rPr>
              <a:t>    referral made to fire service </a:t>
            </a:r>
          </a:p>
          <a:p>
            <a:pPr algn="ctr"/>
            <a:r>
              <a:rPr lang="en-GB" sz="1600">
                <a:ea typeface="Calibri"/>
                <a:cs typeface="Arial" charset="0"/>
              </a:rPr>
              <a:t>for community safety visit. </a:t>
            </a:r>
            <a:endParaRPr lang="en-GB" sz="2000">
              <a:ea typeface="Calibri"/>
              <a:cs typeface="Arial" charset="0"/>
            </a:endParaRPr>
          </a:p>
        </p:txBody>
      </p:sp>
    </p:spTree>
    <p:extLst>
      <p:ext uri="{BB962C8B-B14F-4D97-AF65-F5344CB8AC3E}">
        <p14:creationId xmlns:p14="http://schemas.microsoft.com/office/powerpoint/2010/main" val="114411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3"/>
                                        </p:tgtEl>
                                      </p:cBhvr>
                                    </p:animEffect>
                                    <p:set>
                                      <p:cBhvr>
                                        <p:cTn id="42" dur="1" fill="hold">
                                          <p:stCondLst>
                                            <p:cond delay="499"/>
                                          </p:stCondLst>
                                        </p:cTn>
                                        <p:tgtEl>
                                          <p:spTgt spid="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11"/>
                                        </p:tgtEl>
                                      </p:cBhvr>
                                    </p:animEffect>
                                    <p:set>
                                      <p:cBhvr>
                                        <p:cTn id="47" dur="1" fill="hold">
                                          <p:stCondLst>
                                            <p:cond delay="499"/>
                                          </p:stCondLst>
                                        </p:cTn>
                                        <p:tgtEl>
                                          <p:spTgt spid="1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
                                        </p:tgtEl>
                                      </p:cBhvr>
                                    </p:animEffect>
                                    <p:set>
                                      <p:cBhvr>
                                        <p:cTn id="57" dur="1" fill="hold">
                                          <p:stCondLst>
                                            <p:cond delay="499"/>
                                          </p:stCondLst>
                                        </p:cTn>
                                        <p:tgtEl>
                                          <p:spTgt spid="4"/>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8">
                                            <p:bg/>
                                          </p:spTgt>
                                        </p:tgtEl>
                                      </p:cBhvr>
                                    </p:animEffect>
                                    <p:set>
                                      <p:cBhvr>
                                        <p:cTn id="62" dur="1" fill="hold">
                                          <p:stCondLst>
                                            <p:cond delay="499"/>
                                          </p:stCondLst>
                                        </p:cTn>
                                        <p:tgtEl>
                                          <p:spTgt spid="8">
                                            <p:bg/>
                                          </p:spTgt>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8">
                                            <p:txEl>
                                              <p:pRg st="1" end="1"/>
                                            </p:txEl>
                                          </p:spTgt>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8">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uiExpand="1" build="allAtOnce" animBg="1"/>
      <p:bldP spid="9" grpId="0" animBg="1"/>
      <p:bldP spid="10" grpId="0" animBg="1"/>
      <p:bldP spid="11" grpId="0" animBg="1"/>
      <p:bldP spid="12" grpId="0" animBg="1"/>
      <p:bldP spid="13" grpId="0" animBg="1"/>
      <p:bldP spid="14" grpId="0" animBg="1"/>
      <p:bldP spid="1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21FEC-6FB9-B17D-3848-481699FFC13B}"/>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AEA12E66-EFF4-9388-B1D5-B3082DEE51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27" y="4707135"/>
            <a:ext cx="1854961" cy="185115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268A2AA7-A0A2-6117-176F-6932EAA646A0}"/>
              </a:ext>
            </a:extLst>
          </p:cNvPr>
          <p:cNvSpPr>
            <a:spLocks noGrp="1"/>
          </p:cNvSpPr>
          <p:nvPr>
            <p:ph type="ctrTitle"/>
          </p:nvPr>
        </p:nvSpPr>
        <p:spPr>
          <a:xfrm>
            <a:off x="909536" y="876473"/>
            <a:ext cx="10372928" cy="3515417"/>
          </a:xfrm>
        </p:spPr>
        <p:txBody>
          <a:bodyPr wrap="square" lIns="0" tIns="0" rIns="0" bIns="0" anchor="t">
            <a:normAutofit/>
          </a:bodyPr>
          <a:lstStyle/>
          <a:p>
            <a:pPr algn="ctr"/>
            <a:r>
              <a:rPr lang="en-GB" sz="7300" b="1">
                <a:latin typeface="+mn-lt"/>
                <a:cs typeface="Segoe UI"/>
              </a:rPr>
              <a:t>What Next?</a:t>
            </a:r>
            <a:br>
              <a:rPr lang="en-GB" sz="7300" b="1">
                <a:latin typeface="+mn-lt"/>
                <a:cs typeface="Segoe UI"/>
              </a:rPr>
            </a:br>
            <a:r>
              <a:rPr lang="en-GB" sz="1100">
                <a:solidFill>
                  <a:schemeClr val="bg1"/>
                </a:solidFill>
                <a:latin typeface="+mn-lt"/>
                <a:cs typeface="Segoe UI"/>
              </a:rPr>
              <a:t>HJH</a:t>
            </a:r>
            <a:br>
              <a:rPr lang="en-GB" sz="7300">
                <a:latin typeface="+mn-lt"/>
                <a:cs typeface="Segoe UI"/>
              </a:rPr>
            </a:br>
            <a:r>
              <a:rPr lang="en-GB" sz="2400" b="1">
                <a:latin typeface="+mn-lt"/>
                <a:cs typeface="Segoe UI"/>
              </a:rPr>
              <a:t>Dan Atkins</a:t>
            </a:r>
            <a:br>
              <a:rPr lang="en-GB" sz="4800">
                <a:latin typeface="+mn-lt"/>
                <a:cs typeface="Segoe UI"/>
              </a:rPr>
            </a:br>
            <a:endParaRPr lang="en-GB" sz="2400">
              <a:latin typeface="+mn-lt"/>
              <a:ea typeface="Calibri"/>
              <a:cs typeface="Segoe UI"/>
            </a:endParaRPr>
          </a:p>
        </p:txBody>
      </p:sp>
      <p:pic>
        <p:nvPicPr>
          <p:cNvPr id="7" name="Picture 6">
            <a:extLst>
              <a:ext uri="{FF2B5EF4-FFF2-40B4-BE49-F238E27FC236}">
                <a16:creationId xmlns:a16="http://schemas.microsoft.com/office/drawing/2014/main" id="{4C8FC8F6-23A0-8389-DBCF-80E7C090CBF2}"/>
              </a:ext>
            </a:extLst>
          </p:cNvPr>
          <p:cNvPicPr>
            <a:picLocks noChangeAspect="1"/>
          </p:cNvPicPr>
          <p:nvPr/>
        </p:nvPicPr>
        <p:blipFill>
          <a:blip r:embed="rId4"/>
          <a:stretch>
            <a:fillRect/>
          </a:stretch>
        </p:blipFill>
        <p:spPr>
          <a:xfrm>
            <a:off x="10130788" y="4775521"/>
            <a:ext cx="1781967" cy="1774840"/>
          </a:xfrm>
          <a:prstGeom prst="rect">
            <a:avLst/>
          </a:prstGeom>
        </p:spPr>
      </p:pic>
      <p:pic>
        <p:nvPicPr>
          <p:cNvPr id="3" name="Picture 2" descr="A colorful circles with white text&#10;&#10;Description automatically generated">
            <a:extLst>
              <a:ext uri="{FF2B5EF4-FFF2-40B4-BE49-F238E27FC236}">
                <a16:creationId xmlns:a16="http://schemas.microsoft.com/office/drawing/2014/main" id="{EBACEA0E-165B-B579-C75E-F376625CA8B2}"/>
              </a:ext>
            </a:extLst>
          </p:cNvPr>
          <p:cNvPicPr>
            <a:picLocks noChangeAspect="1"/>
          </p:cNvPicPr>
          <p:nvPr/>
        </p:nvPicPr>
        <p:blipFill>
          <a:blip r:embed="rId5"/>
          <a:stretch>
            <a:fillRect/>
          </a:stretch>
        </p:blipFill>
        <p:spPr>
          <a:xfrm>
            <a:off x="5289073" y="4775520"/>
            <a:ext cx="1854961" cy="1522419"/>
          </a:xfrm>
          <a:prstGeom prst="rect">
            <a:avLst/>
          </a:prstGeom>
        </p:spPr>
      </p:pic>
    </p:spTree>
    <p:extLst>
      <p:ext uri="{BB962C8B-B14F-4D97-AF65-F5344CB8AC3E}">
        <p14:creationId xmlns:p14="http://schemas.microsoft.com/office/powerpoint/2010/main" val="19190730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5B7847B2-080D-B589-37B4-D09ABFD5BE65}"/>
              </a:ext>
            </a:extLst>
          </p:cNvPr>
          <p:cNvSpPr>
            <a:spLocks noGrp="1" noChangeArrowheads="1"/>
          </p:cNvSpPr>
          <p:nvPr>
            <p:ph idx="1"/>
          </p:nvPr>
        </p:nvSpPr>
        <p:spPr bwMode="auto">
          <a:xfrm>
            <a:off x="510170" y="1656194"/>
            <a:ext cx="11479360" cy="498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gn="l" rtl="0" eaLnBrk="0" fontAlgn="base" hangingPunct="0">
              <a:spcBef>
                <a:spcPct val="0"/>
              </a:spcBef>
              <a:spcAft>
                <a:spcPct val="0"/>
              </a:spcAft>
              <a:buFont typeface="Wingdings" panose="05000000000000000000" pitchFamily="2" charset="2"/>
              <a:buChar char="Ø"/>
            </a:pPr>
            <a:r>
              <a:rPr kumimoji="0" lang="en-US" altLang="en-US" sz="2000" b="1" i="0" u="none" strike="noStrike" cap="none" normalizeH="0" baseline="0">
                <a:ln>
                  <a:noFill/>
                </a:ln>
                <a:solidFill>
                  <a:schemeClr val="tx1"/>
                </a:solidFill>
                <a:effectLst/>
                <a:cs typeface="Segoe UI" panose="020B0502040204020203" pitchFamily="34" charset="0"/>
              </a:rPr>
              <a:t>Act early and stay curious</a:t>
            </a:r>
            <a:endParaRPr lang="en-US" altLang="en-US" sz="2000">
              <a:cs typeface="Segoe UI" panose="020B0502040204020203" pitchFamily="34" charset="0"/>
            </a:endParaRPr>
          </a:p>
          <a:p>
            <a:pPr algn="l" rtl="0" eaLnBrk="0" fontAlgn="base" hangingPunct="0">
              <a:spcBef>
                <a:spcPct val="0"/>
              </a:spcBef>
              <a:spcAft>
                <a:spcPct val="0"/>
              </a:spcAft>
            </a:pPr>
            <a:r>
              <a:rPr kumimoji="0" lang="en-US" altLang="en-US" sz="2000" b="0" i="0" u="none" strike="noStrike" cap="none" normalizeH="0" baseline="0">
                <a:ln>
                  <a:noFill/>
                </a:ln>
                <a:solidFill>
                  <a:schemeClr val="tx1"/>
                </a:solidFill>
                <a:effectLst/>
                <a:cs typeface="Segoe UI" panose="020B0502040204020203" pitchFamily="34" charset="0"/>
              </a:rPr>
              <a:t>Notice small, repeated concerns — neglect is usually cumulative, not a single event.</a:t>
            </a:r>
          </a:p>
          <a:p>
            <a:pPr algn="l" rtl="0" eaLnBrk="0" fontAlgn="base" hangingPunct="0">
              <a:spcBef>
                <a:spcPct val="0"/>
              </a:spcBef>
              <a:spcAft>
                <a:spcPct val="0"/>
              </a:spcAft>
            </a:pPr>
            <a:endParaRPr kumimoji="0" lang="en-US" altLang="en-US" sz="2000" b="0" i="0" u="none" strike="noStrike" cap="none" normalizeH="0" baseline="0">
              <a:ln>
                <a:noFill/>
              </a:ln>
              <a:solidFill>
                <a:schemeClr val="tx1"/>
              </a:solidFill>
              <a:effectLst/>
              <a:cs typeface="Segoe UI" panose="020B0502040204020203" pitchFamily="34" charset="0"/>
            </a:endParaRPr>
          </a:p>
          <a:p>
            <a:pPr marL="285750" indent="-285750" algn="l" rtl="0" eaLnBrk="0" fontAlgn="base" hangingPunct="0">
              <a:spcBef>
                <a:spcPct val="0"/>
              </a:spcBef>
              <a:spcAft>
                <a:spcPct val="0"/>
              </a:spcAft>
              <a:buFont typeface="Wingdings" panose="05000000000000000000" pitchFamily="2" charset="2"/>
              <a:buChar char="Ø"/>
            </a:pPr>
            <a:r>
              <a:rPr kumimoji="0" lang="en-US" altLang="en-US" sz="2000" b="1" i="0" u="none" strike="noStrike" cap="none" normalizeH="0" baseline="0">
                <a:ln>
                  <a:noFill/>
                </a:ln>
                <a:solidFill>
                  <a:schemeClr val="tx1"/>
                </a:solidFill>
                <a:effectLst/>
                <a:cs typeface="Segoe UI" panose="020B0502040204020203" pitchFamily="34" charset="0"/>
              </a:rPr>
              <a:t>Name neglect clearly</a:t>
            </a:r>
            <a:endParaRPr lang="en-US" altLang="en-US" sz="2000">
              <a:cs typeface="Segoe UI" panose="020B0502040204020203" pitchFamily="34" charset="0"/>
            </a:endParaRPr>
          </a:p>
          <a:p>
            <a:pPr algn="l" rtl="0" eaLnBrk="0" fontAlgn="base" hangingPunct="0">
              <a:spcBef>
                <a:spcPct val="0"/>
              </a:spcBef>
              <a:spcAft>
                <a:spcPct val="0"/>
              </a:spcAft>
            </a:pPr>
            <a:r>
              <a:rPr kumimoji="0" lang="en-US" altLang="en-US" sz="2000" b="0" i="0" u="none" strike="noStrike" cap="none" normalizeH="0" baseline="0">
                <a:ln>
                  <a:noFill/>
                </a:ln>
                <a:solidFill>
                  <a:schemeClr val="tx1"/>
                </a:solidFill>
                <a:effectLst/>
                <a:cs typeface="Segoe UI" panose="020B0502040204020203" pitchFamily="34" charset="0"/>
              </a:rPr>
              <a:t>Avoid vague language; being explicit helps trigger timely action and shared understanding.</a:t>
            </a:r>
          </a:p>
          <a:p>
            <a:pPr marL="285750" indent="-285750" algn="l" rtl="0" eaLnBrk="0" fontAlgn="base" hangingPunct="0">
              <a:spcBef>
                <a:spcPct val="0"/>
              </a:spcBef>
              <a:spcAft>
                <a:spcPct val="0"/>
              </a:spcAft>
              <a:buFont typeface="Wingdings" panose="05000000000000000000" pitchFamily="2" charset="2"/>
              <a:buChar char="Ø"/>
            </a:pPr>
            <a:endParaRPr kumimoji="0" lang="en-US" altLang="en-US" sz="2000" b="0" i="0" u="none" strike="noStrike" cap="none" normalizeH="0" baseline="0">
              <a:ln>
                <a:noFill/>
              </a:ln>
              <a:solidFill>
                <a:schemeClr val="tx1"/>
              </a:solidFill>
              <a:effectLst/>
              <a:cs typeface="Segoe UI" panose="020B0502040204020203" pitchFamily="34" charset="0"/>
            </a:endParaRPr>
          </a:p>
          <a:p>
            <a:pPr marL="285750" indent="-285750" algn="l" rtl="0" eaLnBrk="0" fontAlgn="base" hangingPunct="0">
              <a:spcBef>
                <a:spcPct val="0"/>
              </a:spcBef>
              <a:spcAft>
                <a:spcPct val="0"/>
              </a:spcAft>
              <a:buFont typeface="Wingdings" panose="05000000000000000000" pitchFamily="2" charset="2"/>
              <a:buChar char="Ø"/>
            </a:pPr>
            <a:r>
              <a:rPr kumimoji="0" lang="en-US" altLang="en-US" sz="2000" b="1" i="0" u="none" strike="noStrike" cap="none" normalizeH="0" baseline="0">
                <a:ln>
                  <a:noFill/>
                </a:ln>
                <a:solidFill>
                  <a:schemeClr val="tx1"/>
                </a:solidFill>
                <a:effectLst/>
                <a:cs typeface="Segoe UI" panose="020B0502040204020203" pitchFamily="34" charset="0"/>
              </a:rPr>
              <a:t>See the child’s lived experience</a:t>
            </a:r>
            <a:endParaRPr lang="en-US" altLang="en-US" sz="2000">
              <a:cs typeface="Segoe UI" panose="020B0502040204020203" pitchFamily="34" charset="0"/>
            </a:endParaRPr>
          </a:p>
          <a:p>
            <a:pPr algn="l" rtl="0" eaLnBrk="0" fontAlgn="base" hangingPunct="0">
              <a:spcBef>
                <a:spcPct val="0"/>
              </a:spcBef>
              <a:spcAft>
                <a:spcPct val="0"/>
              </a:spcAft>
            </a:pPr>
            <a:r>
              <a:rPr kumimoji="0" lang="en-US" altLang="en-US" sz="2000" b="0" i="0" u="none" strike="noStrike" cap="none" normalizeH="0" baseline="0">
                <a:ln>
                  <a:noFill/>
                </a:ln>
                <a:solidFill>
                  <a:schemeClr val="tx1"/>
                </a:solidFill>
                <a:effectLst/>
                <a:cs typeface="Segoe UI" panose="020B0502040204020203" pitchFamily="34" charset="0"/>
              </a:rPr>
              <a:t>Focus on what daily life feels like for the child, not just parental explanations or isolated incidents.</a:t>
            </a:r>
          </a:p>
          <a:p>
            <a:pPr algn="l" rtl="0" eaLnBrk="0" fontAlgn="base" hangingPunct="0">
              <a:spcBef>
                <a:spcPct val="0"/>
              </a:spcBef>
              <a:spcAft>
                <a:spcPct val="0"/>
              </a:spcAft>
            </a:pPr>
            <a:endParaRPr kumimoji="0" lang="en-US" altLang="en-US" sz="2000" b="0" i="0" u="none" strike="noStrike" cap="none" normalizeH="0" baseline="0">
              <a:ln>
                <a:noFill/>
              </a:ln>
              <a:solidFill>
                <a:schemeClr val="tx1"/>
              </a:solidFill>
              <a:effectLst/>
              <a:cs typeface="Segoe UI" panose="020B0502040204020203" pitchFamily="34" charset="0"/>
            </a:endParaRPr>
          </a:p>
          <a:p>
            <a:pPr marL="285750" indent="-285750" algn="l" rtl="0" eaLnBrk="0" fontAlgn="base" hangingPunct="0">
              <a:spcBef>
                <a:spcPct val="0"/>
              </a:spcBef>
              <a:spcAft>
                <a:spcPct val="0"/>
              </a:spcAft>
              <a:buFont typeface="Wingdings" panose="05000000000000000000" pitchFamily="2" charset="2"/>
              <a:buChar char="Ø"/>
            </a:pPr>
            <a:r>
              <a:rPr kumimoji="0" lang="en-US" altLang="en-US" sz="2000" b="1" i="0" u="none" strike="noStrike" cap="none" normalizeH="0" baseline="0">
                <a:ln>
                  <a:noFill/>
                </a:ln>
                <a:solidFill>
                  <a:schemeClr val="tx1"/>
                </a:solidFill>
                <a:effectLst/>
                <a:cs typeface="Segoe UI" panose="020B0502040204020203" pitchFamily="34" charset="0"/>
              </a:rPr>
              <a:t>Work collaboratively</a:t>
            </a:r>
            <a:endParaRPr lang="en-US" altLang="en-US" sz="2000">
              <a:cs typeface="Segoe UI" panose="020B0502040204020203" pitchFamily="34" charset="0"/>
            </a:endParaRPr>
          </a:p>
          <a:p>
            <a:pPr algn="l" rtl="0" eaLnBrk="0" fontAlgn="base" hangingPunct="0">
              <a:spcBef>
                <a:spcPct val="0"/>
              </a:spcBef>
              <a:spcAft>
                <a:spcPct val="0"/>
              </a:spcAft>
            </a:pPr>
            <a:r>
              <a:rPr kumimoji="0" lang="en-US" altLang="en-US" sz="2000" b="0" i="0" u="none" strike="noStrike" cap="none" normalizeH="0" baseline="0">
                <a:ln>
                  <a:noFill/>
                </a:ln>
                <a:solidFill>
                  <a:schemeClr val="tx1"/>
                </a:solidFill>
                <a:effectLst/>
                <a:cs typeface="Segoe UI" panose="020B0502040204020203" pitchFamily="34" charset="0"/>
              </a:rPr>
              <a:t>Share information, use neglect tools consistently, and build a holistic, multi‑agency picture of risk and need.</a:t>
            </a:r>
          </a:p>
          <a:p>
            <a:pPr marL="285750" indent="-285750" algn="l" rtl="0" eaLnBrk="0" fontAlgn="base" hangingPunct="0">
              <a:spcBef>
                <a:spcPct val="0"/>
              </a:spcBef>
              <a:spcAft>
                <a:spcPct val="0"/>
              </a:spcAft>
              <a:buFont typeface="Wingdings" panose="05000000000000000000" pitchFamily="2" charset="2"/>
              <a:buChar char="Ø"/>
            </a:pPr>
            <a:endParaRPr lang="en-US" altLang="en-US" sz="2000">
              <a:cs typeface="Segoe UI" panose="020B0502040204020203" pitchFamily="34" charset="0"/>
            </a:endParaRPr>
          </a:p>
          <a:p>
            <a:pPr marL="285750" indent="-285750" algn="l" rtl="0" eaLnBrk="0" fontAlgn="base" hangingPunct="0">
              <a:spcBef>
                <a:spcPct val="0"/>
              </a:spcBef>
              <a:spcAft>
                <a:spcPct val="0"/>
              </a:spcAft>
              <a:buFont typeface="Wingdings" panose="05000000000000000000" pitchFamily="2" charset="2"/>
              <a:buChar char="Ø"/>
            </a:pPr>
            <a:r>
              <a:rPr kumimoji="0" lang="en-US" altLang="en-US" sz="2000" b="1" i="0" u="none" strike="noStrike" cap="none" normalizeH="0" baseline="0">
                <a:ln>
                  <a:noFill/>
                </a:ln>
                <a:solidFill>
                  <a:schemeClr val="tx1"/>
                </a:solidFill>
                <a:effectLst/>
                <a:cs typeface="Segoe UI" panose="020B0502040204020203" pitchFamily="34" charset="0"/>
              </a:rPr>
              <a:t>Reflect on current practice</a:t>
            </a:r>
          </a:p>
          <a:p>
            <a:pPr algn="l" rtl="0" eaLnBrk="0" fontAlgn="base" hangingPunct="0">
              <a:spcBef>
                <a:spcPct val="0"/>
              </a:spcBef>
              <a:spcAft>
                <a:spcPct val="0"/>
              </a:spcAft>
            </a:pPr>
            <a:r>
              <a:rPr lang="en-GB" sz="2000"/>
              <a:t>Reflect on the children and families you currently work with. Consider both the immediate and longer-term impact of neglect, and identify how you can support and sustain meaningful, lasting change.</a:t>
            </a:r>
            <a:endParaRPr kumimoji="0" lang="en-US" altLang="en-US" b="0" i="0" u="none" strike="noStrike" cap="none" normalizeH="0" baseline="0">
              <a:ln>
                <a:noFill/>
              </a:ln>
              <a:solidFill>
                <a:schemeClr val="tx1"/>
              </a:solidFill>
              <a:effectLst/>
              <a:cs typeface="Segoe UI" panose="020B0502040204020203" pitchFamily="34" charset="0"/>
            </a:endParaRPr>
          </a:p>
          <a:p>
            <a:pPr algn="l" rtl="0" eaLnBrk="0" fontAlgn="base" hangingPunct="0">
              <a:spcBef>
                <a:spcPct val="0"/>
              </a:spcBef>
              <a:spcAft>
                <a:spcPct val="0"/>
              </a:spcAft>
            </a:pPr>
            <a:endParaRPr lang="en-US" altLang="en-US" sz="1800">
              <a:latin typeface="Arial" panose="020B0604020202020204" pitchFamily="34" charset="0"/>
            </a:endParaRPr>
          </a:p>
        </p:txBody>
      </p:sp>
      <p:sp>
        <p:nvSpPr>
          <p:cNvPr id="3" name="Rectangle: Rounded Corners 2">
            <a:extLst>
              <a:ext uri="{FF2B5EF4-FFF2-40B4-BE49-F238E27FC236}">
                <a16:creationId xmlns:a16="http://schemas.microsoft.com/office/drawing/2014/main" id="{22529DE8-3F39-026D-380A-F9CA0F144144}"/>
              </a:ext>
            </a:extLst>
          </p:cNvPr>
          <p:cNvSpPr/>
          <p:nvPr/>
        </p:nvSpPr>
        <p:spPr>
          <a:xfrm>
            <a:off x="698756" y="606395"/>
            <a:ext cx="11060078" cy="750770"/>
          </a:xfrm>
          <a:prstGeom prst="roundRect">
            <a:avLst/>
          </a:prstGeom>
          <a:solidFill>
            <a:srgbClr val="78BE5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Aft>
                <a:spcPts val="600"/>
              </a:spcAft>
            </a:pPr>
            <a:endParaRPr lang="en-US" sz="2200" b="1">
              <a:solidFill>
                <a:schemeClr val="bg1"/>
              </a:solidFill>
              <a:latin typeface="Calibri"/>
              <a:ea typeface="Calibri"/>
              <a:cs typeface="Calibri"/>
            </a:endParaRPr>
          </a:p>
          <a:p>
            <a:pPr>
              <a:lnSpc>
                <a:spcPct val="90000"/>
              </a:lnSpc>
              <a:spcAft>
                <a:spcPts val="600"/>
              </a:spcAft>
            </a:pPr>
            <a:br>
              <a:rPr lang="en-US" sz="2400">
                <a:latin typeface="Calibri"/>
                <a:ea typeface="Calibri"/>
                <a:cs typeface="Calibri"/>
              </a:rPr>
            </a:br>
            <a:endParaRPr lang="en-US" sz="2800">
              <a:latin typeface="Calibri"/>
              <a:ea typeface="Calibri"/>
              <a:cs typeface="Calibri"/>
            </a:endParaRPr>
          </a:p>
          <a:p>
            <a:pPr>
              <a:lnSpc>
                <a:spcPct val="90000"/>
              </a:lnSpc>
              <a:spcAft>
                <a:spcPts val="400"/>
              </a:spcAft>
            </a:pPr>
            <a:br>
              <a:rPr lang="en-GB" sz="2800" b="1" i="1">
                <a:latin typeface="Calibri"/>
                <a:ea typeface="Calibri"/>
                <a:cs typeface="Calibri"/>
              </a:rPr>
            </a:br>
            <a:endParaRPr lang="en-GB" sz="2100" b="1">
              <a:solidFill>
                <a:schemeClr val="tx1"/>
              </a:solidFill>
              <a:latin typeface="Calibri"/>
              <a:ea typeface="Calibri"/>
              <a:cs typeface="Calibri"/>
            </a:endParaRPr>
          </a:p>
        </p:txBody>
      </p:sp>
      <p:sp>
        <p:nvSpPr>
          <p:cNvPr id="10" name="Title 1">
            <a:extLst>
              <a:ext uri="{FF2B5EF4-FFF2-40B4-BE49-F238E27FC236}">
                <a16:creationId xmlns:a16="http://schemas.microsoft.com/office/drawing/2014/main" id="{AA7DFE40-9492-F13C-BD95-38F9BFD3D3D4}"/>
              </a:ext>
            </a:extLst>
          </p:cNvPr>
          <p:cNvSpPr txBox="1">
            <a:spLocks/>
          </p:cNvSpPr>
          <p:nvPr/>
        </p:nvSpPr>
        <p:spPr>
          <a:xfrm>
            <a:off x="814258" y="616019"/>
            <a:ext cx="9869784" cy="2319688"/>
          </a:xfrm>
          <a:prstGeom prst="rect">
            <a:avLst/>
          </a:prstGeom>
        </p:spPr>
        <p:txBody>
          <a:bodyPr wrap="square" lIns="0" tIns="0" rIns="0" bIns="0" anchor="t">
            <a:noAutofit/>
          </a:bodyPr>
          <a:lstStyle>
            <a:lvl1pPr>
              <a:defRPr sz="2750" b="1" i="0">
                <a:solidFill>
                  <a:schemeClr val="tx1"/>
                </a:solidFill>
                <a:latin typeface="Calibri"/>
                <a:ea typeface="+mj-ea"/>
                <a:cs typeface="Calibri"/>
              </a:defRPr>
            </a:lvl1pPr>
          </a:lstStyle>
          <a:p>
            <a:pPr algn="ctr"/>
            <a:r>
              <a:rPr lang="en-GB" sz="3600" kern="0"/>
              <a:t>What to take away from today </a:t>
            </a:r>
          </a:p>
        </p:txBody>
      </p:sp>
    </p:spTree>
    <p:extLst>
      <p:ext uri="{BB962C8B-B14F-4D97-AF65-F5344CB8AC3E}">
        <p14:creationId xmlns:p14="http://schemas.microsoft.com/office/powerpoint/2010/main" val="4365543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9CD82-B974-E61B-4664-5B2528B37608}"/>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7B28944-3AA6-35C7-0770-22B474B19115}"/>
              </a:ext>
            </a:extLst>
          </p:cNvPr>
          <p:cNvSpPr/>
          <p:nvPr/>
        </p:nvSpPr>
        <p:spPr>
          <a:xfrm>
            <a:off x="398462" y="585872"/>
            <a:ext cx="11263886" cy="5491877"/>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endParaRPr lang="en-GB"/>
          </a:p>
        </p:txBody>
      </p:sp>
      <p:pic>
        <p:nvPicPr>
          <p:cNvPr id="4" name="Picture 3">
            <a:extLst>
              <a:ext uri="{FF2B5EF4-FFF2-40B4-BE49-F238E27FC236}">
                <a16:creationId xmlns:a16="http://schemas.microsoft.com/office/drawing/2014/main" id="{2C711B9D-E5E7-89CF-261E-C6E8171E30F1}"/>
              </a:ext>
            </a:extLst>
          </p:cNvPr>
          <p:cNvPicPr>
            <a:picLocks noChangeAspect="1"/>
          </p:cNvPicPr>
          <p:nvPr/>
        </p:nvPicPr>
        <p:blipFill>
          <a:blip r:embed="rId3"/>
          <a:stretch>
            <a:fillRect/>
          </a:stretch>
        </p:blipFill>
        <p:spPr>
          <a:xfrm>
            <a:off x="9694203" y="6192763"/>
            <a:ext cx="580190" cy="577804"/>
          </a:xfrm>
          <a:prstGeom prst="rect">
            <a:avLst/>
          </a:prstGeom>
        </p:spPr>
      </p:pic>
      <p:pic>
        <p:nvPicPr>
          <p:cNvPr id="5" name="Picture 4" descr="A colorful circles with white text&#10;&#10;Description automatically generated">
            <a:extLst>
              <a:ext uri="{FF2B5EF4-FFF2-40B4-BE49-F238E27FC236}">
                <a16:creationId xmlns:a16="http://schemas.microsoft.com/office/drawing/2014/main" id="{BBA192DE-E252-0C05-8577-AF69577FD810}"/>
              </a:ext>
            </a:extLst>
          </p:cNvPr>
          <p:cNvPicPr>
            <a:picLocks noChangeAspect="1"/>
          </p:cNvPicPr>
          <p:nvPr/>
        </p:nvPicPr>
        <p:blipFill>
          <a:blip r:embed="rId4"/>
          <a:stretch>
            <a:fillRect/>
          </a:stretch>
        </p:blipFill>
        <p:spPr>
          <a:xfrm>
            <a:off x="10326227" y="6189647"/>
            <a:ext cx="704095" cy="577871"/>
          </a:xfrm>
          <a:prstGeom prst="rect">
            <a:avLst/>
          </a:prstGeom>
        </p:spPr>
      </p:pic>
      <p:pic>
        <p:nvPicPr>
          <p:cNvPr id="6" name="Picture 5">
            <a:extLst>
              <a:ext uri="{FF2B5EF4-FFF2-40B4-BE49-F238E27FC236}">
                <a16:creationId xmlns:a16="http://schemas.microsoft.com/office/drawing/2014/main" id="{52845F7D-3F88-C5EA-FD97-8E0BCE2F5648}"/>
              </a:ext>
            </a:extLst>
          </p:cNvPr>
          <p:cNvPicPr>
            <a:picLocks noChangeAspect="1"/>
          </p:cNvPicPr>
          <p:nvPr/>
        </p:nvPicPr>
        <p:blipFill>
          <a:blip r:embed="rId5"/>
          <a:stretch>
            <a:fillRect/>
          </a:stretch>
        </p:blipFill>
        <p:spPr>
          <a:xfrm>
            <a:off x="11082157" y="6184516"/>
            <a:ext cx="580191" cy="577871"/>
          </a:xfrm>
          <a:prstGeom prst="rect">
            <a:avLst/>
          </a:prstGeom>
        </p:spPr>
      </p:pic>
      <p:sp>
        <p:nvSpPr>
          <p:cNvPr id="8" name="TextBox 7">
            <a:extLst>
              <a:ext uri="{FF2B5EF4-FFF2-40B4-BE49-F238E27FC236}">
                <a16:creationId xmlns:a16="http://schemas.microsoft.com/office/drawing/2014/main" id="{084CB062-83D5-68EC-FD9D-6734F4E6ED0C}"/>
              </a:ext>
            </a:extLst>
          </p:cNvPr>
          <p:cNvSpPr txBox="1"/>
          <p:nvPr/>
        </p:nvSpPr>
        <p:spPr>
          <a:xfrm>
            <a:off x="1102235" y="1922765"/>
            <a:ext cx="9687439" cy="4154984"/>
          </a:xfrm>
          <a:prstGeom prst="rect">
            <a:avLst/>
          </a:prstGeom>
          <a:noFill/>
        </p:spPr>
        <p:txBody>
          <a:bodyPr wrap="square" lIns="91440" tIns="45720" rIns="91440" bIns="45720" anchor="t">
            <a:spAutoFit/>
          </a:bodyPr>
          <a:lstStyle/>
          <a:p>
            <a:r>
              <a:rPr lang="en-GB" sz="2400">
                <a:solidFill>
                  <a:srgbClr val="323130"/>
                </a:solidFill>
                <a:ea typeface="Calibri"/>
                <a:cs typeface="Calibri"/>
              </a:rPr>
              <a:t>We have a dedicated</a:t>
            </a:r>
            <a:r>
              <a:rPr lang="en-GB" sz="2400">
                <a:solidFill>
                  <a:srgbClr val="323130"/>
                </a:solidFill>
                <a:ea typeface="Calibri"/>
                <a:cs typeface="Calibri"/>
                <a:hlinkClick r:id="rId6"/>
              </a:rPr>
              <a:t> NEGLECT </a:t>
            </a:r>
            <a:r>
              <a:rPr lang="en-GB" sz="2400">
                <a:solidFill>
                  <a:srgbClr val="323130"/>
                </a:solidFill>
                <a:ea typeface="Calibri"/>
                <a:cs typeface="Calibri"/>
              </a:rPr>
              <a:t>webpage on the WSCP website where you can access:</a:t>
            </a:r>
          </a:p>
          <a:p>
            <a:endParaRPr lang="en-GB" sz="2400">
              <a:solidFill>
                <a:srgbClr val="323130"/>
              </a:solidFill>
              <a:ea typeface="Calibri"/>
              <a:cs typeface="Calibri"/>
            </a:endParaRPr>
          </a:p>
          <a:p>
            <a:pPr marL="342900" indent="-342900">
              <a:buFont typeface="Arial" panose="020B0604020202020204" pitchFamily="34" charset="0"/>
              <a:buChar char="•"/>
            </a:pPr>
            <a:r>
              <a:rPr lang="en-GB" sz="2400">
                <a:solidFill>
                  <a:srgbClr val="323130"/>
                </a:solidFill>
                <a:ea typeface="Calibri"/>
                <a:cs typeface="Calibri"/>
              </a:rPr>
              <a:t>WSCP Neglect Initial Screening Tool</a:t>
            </a:r>
          </a:p>
          <a:p>
            <a:pPr marL="342900" indent="-342900">
              <a:buFont typeface="Arial" panose="020B0604020202020204" pitchFamily="34" charset="0"/>
              <a:buChar char="•"/>
            </a:pPr>
            <a:r>
              <a:rPr lang="en-GB" sz="2400">
                <a:solidFill>
                  <a:srgbClr val="323130"/>
                </a:solidFill>
                <a:ea typeface="Calibri"/>
                <a:cs typeface="Calibri"/>
              </a:rPr>
              <a:t>Day in the Life of a Child direct work resources</a:t>
            </a:r>
          </a:p>
          <a:p>
            <a:pPr marL="342900" indent="-342900">
              <a:buFont typeface="Arial" panose="020B0604020202020204" pitchFamily="34" charset="0"/>
              <a:buChar char="•"/>
            </a:pPr>
            <a:r>
              <a:rPr lang="en-GB" sz="2400">
                <a:solidFill>
                  <a:srgbClr val="323130"/>
                </a:solidFill>
                <a:ea typeface="Calibri"/>
                <a:cs typeface="Calibri"/>
              </a:rPr>
              <a:t>Links to further resources </a:t>
            </a:r>
            <a:r>
              <a:rPr lang="en-GB" sz="2400" err="1">
                <a:solidFill>
                  <a:srgbClr val="323130"/>
                </a:solidFill>
                <a:ea typeface="Calibri"/>
                <a:cs typeface="Calibri"/>
              </a:rPr>
              <a:t>e.g</a:t>
            </a:r>
            <a:r>
              <a:rPr lang="en-GB" sz="2400">
                <a:solidFill>
                  <a:srgbClr val="323130"/>
                </a:solidFill>
                <a:ea typeface="Calibri"/>
                <a:cs typeface="Calibri"/>
              </a:rPr>
              <a:t> from the National Panel</a:t>
            </a:r>
          </a:p>
          <a:p>
            <a:pPr marL="342900" indent="-342900">
              <a:buFont typeface="Arial" panose="020B0604020202020204" pitchFamily="34" charset="0"/>
              <a:buChar char="•"/>
            </a:pPr>
            <a:endParaRPr lang="en-GB" sz="2400">
              <a:solidFill>
                <a:srgbClr val="323130"/>
              </a:solidFill>
              <a:ea typeface="Calibri"/>
              <a:cs typeface="Calibri"/>
            </a:endParaRPr>
          </a:p>
          <a:p>
            <a:r>
              <a:rPr lang="en-GB" sz="2400" b="1">
                <a:solidFill>
                  <a:srgbClr val="323130"/>
                </a:solidFill>
                <a:ea typeface="Calibri"/>
                <a:cs typeface="Calibri"/>
              </a:rPr>
              <a:t>Coming Soon</a:t>
            </a:r>
          </a:p>
          <a:p>
            <a:pPr marL="342900" indent="-342900">
              <a:buFont typeface="Arial" panose="020B0604020202020204" pitchFamily="34" charset="0"/>
              <a:buChar char="•"/>
            </a:pPr>
            <a:r>
              <a:rPr lang="en-GB" sz="2400">
                <a:solidFill>
                  <a:srgbClr val="323130"/>
                </a:solidFill>
                <a:ea typeface="Calibri"/>
                <a:cs typeface="Calibri"/>
              </a:rPr>
              <a:t>Training videos</a:t>
            </a:r>
          </a:p>
          <a:p>
            <a:pPr marL="342900" indent="-342900">
              <a:buFont typeface="Arial" panose="020B0604020202020204" pitchFamily="34" charset="0"/>
              <a:buChar char="•"/>
            </a:pPr>
            <a:r>
              <a:rPr lang="en-GB" sz="2400">
                <a:solidFill>
                  <a:srgbClr val="323130"/>
                </a:solidFill>
                <a:ea typeface="Calibri"/>
                <a:cs typeface="Calibri"/>
              </a:rPr>
              <a:t>WSCP Neglect Strategy</a:t>
            </a:r>
          </a:p>
          <a:p>
            <a:endParaRPr lang="en-GB" sz="2400">
              <a:solidFill>
                <a:srgbClr val="323130"/>
              </a:solidFill>
              <a:ea typeface="Calibri"/>
              <a:cs typeface="Calibri"/>
            </a:endParaRPr>
          </a:p>
        </p:txBody>
      </p:sp>
      <p:sp>
        <p:nvSpPr>
          <p:cNvPr id="3" name="Rectangle: Rounded Corners 2">
            <a:extLst>
              <a:ext uri="{FF2B5EF4-FFF2-40B4-BE49-F238E27FC236}">
                <a16:creationId xmlns:a16="http://schemas.microsoft.com/office/drawing/2014/main" id="{1146FE2D-EF9C-AFA4-0164-BA6B10E1F209}"/>
              </a:ext>
            </a:extLst>
          </p:cNvPr>
          <p:cNvSpPr/>
          <p:nvPr/>
        </p:nvSpPr>
        <p:spPr>
          <a:xfrm>
            <a:off x="943189" y="954586"/>
            <a:ext cx="10005533" cy="679430"/>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3600" b="1">
                <a:solidFill>
                  <a:schemeClr val="tx1"/>
                </a:solidFill>
                <a:ea typeface="Calibri"/>
                <a:cs typeface="Calibri"/>
              </a:rPr>
              <a:t>Further Information</a:t>
            </a:r>
            <a:endParaRPr lang="en-GB" sz="3600">
              <a:solidFill>
                <a:schemeClr val="tx1"/>
              </a:solidFill>
              <a:ea typeface="Calibri"/>
              <a:cs typeface="Calibri"/>
            </a:endParaRPr>
          </a:p>
          <a:p>
            <a:pPr algn="ctr">
              <a:lnSpc>
                <a:spcPct val="200000"/>
              </a:lnSpc>
            </a:pPr>
            <a:endParaRPr lang="en-US" b="1">
              <a:solidFill>
                <a:schemeClr val="tx1"/>
              </a:solidFill>
              <a:latin typeface="Aptos"/>
            </a:endParaRPr>
          </a:p>
          <a:p>
            <a:pPr algn="ctr">
              <a:lnSpc>
                <a:spcPct val="200000"/>
              </a:lnSpc>
            </a:pPr>
            <a:r>
              <a:rPr lang="en-US" b="1">
                <a:solidFill>
                  <a:schemeClr val="tx1"/>
                </a:solidFill>
                <a:latin typeface="Aptos"/>
              </a:rPr>
              <a:t> </a:t>
            </a:r>
            <a:endParaRPr lang="en-US">
              <a:solidFill>
                <a:schemeClr val="tx1"/>
              </a:solidFill>
              <a:latin typeface="Aptos"/>
            </a:endParaRPr>
          </a:p>
        </p:txBody>
      </p:sp>
    </p:spTree>
    <p:extLst>
      <p:ext uri="{BB962C8B-B14F-4D97-AF65-F5344CB8AC3E}">
        <p14:creationId xmlns:p14="http://schemas.microsoft.com/office/powerpoint/2010/main" val="13342478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AF1FA-FE4D-45A9-97D9-2450BC9A991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DA28409-B222-7BA9-3C7D-A7B8D9599450}"/>
              </a:ext>
            </a:extLst>
          </p:cNvPr>
          <p:cNvSpPr/>
          <p:nvPr/>
        </p:nvSpPr>
        <p:spPr>
          <a:xfrm>
            <a:off x="398462" y="585872"/>
            <a:ext cx="11263886" cy="5491877"/>
          </a:xfrm>
          <a:prstGeom prst="roundRect">
            <a:avLst/>
          </a:prstGeom>
          <a:noFill/>
          <a:ln>
            <a:solidFill>
              <a:srgbClr val="FFC000"/>
            </a:solidFill>
          </a:ln>
        </p:spPr>
        <p:style>
          <a:lnRef idx="3">
            <a:schemeClr val="lt1"/>
          </a:lnRef>
          <a:fillRef idx="1">
            <a:schemeClr val="accent3"/>
          </a:fillRef>
          <a:effectRef idx="1">
            <a:schemeClr val="accent3"/>
          </a:effectRef>
          <a:fontRef idx="minor">
            <a:schemeClr val="lt1"/>
          </a:fontRef>
        </p:style>
        <p:txBody>
          <a:bodyPr lIns="91440" tIns="45720" rIns="91440" bIns="45720" rtlCol="0" anchor="ctr"/>
          <a:lstStyle/>
          <a:p>
            <a:pPr algn="ctr"/>
            <a:endParaRPr lang="en-GB"/>
          </a:p>
        </p:txBody>
      </p:sp>
      <p:pic>
        <p:nvPicPr>
          <p:cNvPr id="4" name="Picture 3">
            <a:extLst>
              <a:ext uri="{FF2B5EF4-FFF2-40B4-BE49-F238E27FC236}">
                <a16:creationId xmlns:a16="http://schemas.microsoft.com/office/drawing/2014/main" id="{FC39FD6C-32B6-488D-79B0-F9E9CEAF1F53}"/>
              </a:ext>
            </a:extLst>
          </p:cNvPr>
          <p:cNvPicPr>
            <a:picLocks noChangeAspect="1"/>
          </p:cNvPicPr>
          <p:nvPr/>
        </p:nvPicPr>
        <p:blipFill>
          <a:blip r:embed="rId3"/>
          <a:stretch>
            <a:fillRect/>
          </a:stretch>
        </p:blipFill>
        <p:spPr>
          <a:xfrm>
            <a:off x="9694203" y="6192763"/>
            <a:ext cx="580190" cy="577804"/>
          </a:xfrm>
          <a:prstGeom prst="rect">
            <a:avLst/>
          </a:prstGeom>
        </p:spPr>
      </p:pic>
      <p:pic>
        <p:nvPicPr>
          <p:cNvPr id="5" name="Picture 4" descr="A colorful circles with white text&#10;&#10;Description automatically generated">
            <a:extLst>
              <a:ext uri="{FF2B5EF4-FFF2-40B4-BE49-F238E27FC236}">
                <a16:creationId xmlns:a16="http://schemas.microsoft.com/office/drawing/2014/main" id="{1F0CEA15-BCBA-A8DD-C715-547C5FB3EE54}"/>
              </a:ext>
            </a:extLst>
          </p:cNvPr>
          <p:cNvPicPr>
            <a:picLocks noChangeAspect="1"/>
          </p:cNvPicPr>
          <p:nvPr/>
        </p:nvPicPr>
        <p:blipFill>
          <a:blip r:embed="rId4"/>
          <a:stretch>
            <a:fillRect/>
          </a:stretch>
        </p:blipFill>
        <p:spPr>
          <a:xfrm>
            <a:off x="10326227" y="6189647"/>
            <a:ext cx="704095" cy="577871"/>
          </a:xfrm>
          <a:prstGeom prst="rect">
            <a:avLst/>
          </a:prstGeom>
        </p:spPr>
      </p:pic>
      <p:pic>
        <p:nvPicPr>
          <p:cNvPr id="6" name="Picture 5">
            <a:extLst>
              <a:ext uri="{FF2B5EF4-FFF2-40B4-BE49-F238E27FC236}">
                <a16:creationId xmlns:a16="http://schemas.microsoft.com/office/drawing/2014/main" id="{2C9574F1-7B21-3A24-C6CD-3A8159A8940A}"/>
              </a:ext>
            </a:extLst>
          </p:cNvPr>
          <p:cNvPicPr>
            <a:picLocks noChangeAspect="1"/>
          </p:cNvPicPr>
          <p:nvPr/>
        </p:nvPicPr>
        <p:blipFill>
          <a:blip r:embed="rId5"/>
          <a:stretch>
            <a:fillRect/>
          </a:stretch>
        </p:blipFill>
        <p:spPr>
          <a:xfrm>
            <a:off x="11082157" y="6184516"/>
            <a:ext cx="580191" cy="577871"/>
          </a:xfrm>
          <a:prstGeom prst="rect">
            <a:avLst/>
          </a:prstGeom>
        </p:spPr>
      </p:pic>
      <p:sp>
        <p:nvSpPr>
          <p:cNvPr id="8" name="TextBox 7">
            <a:extLst>
              <a:ext uri="{FF2B5EF4-FFF2-40B4-BE49-F238E27FC236}">
                <a16:creationId xmlns:a16="http://schemas.microsoft.com/office/drawing/2014/main" id="{2F91D2B9-FABD-2D2F-2AD5-E9D42A492CB3}"/>
              </a:ext>
            </a:extLst>
          </p:cNvPr>
          <p:cNvSpPr txBox="1"/>
          <p:nvPr/>
        </p:nvSpPr>
        <p:spPr>
          <a:xfrm>
            <a:off x="990835" y="1845822"/>
            <a:ext cx="9729192" cy="1107996"/>
          </a:xfrm>
          <a:prstGeom prst="rect">
            <a:avLst/>
          </a:prstGeom>
          <a:noFill/>
        </p:spPr>
        <p:txBody>
          <a:bodyPr wrap="square" lIns="91440" tIns="45720" rIns="91440" bIns="45720" anchor="t">
            <a:spAutoFit/>
          </a:bodyPr>
          <a:lstStyle/>
          <a:p>
            <a:pPr algn="ctr"/>
            <a:r>
              <a:rPr lang="en-GB" sz="2400" b="1">
                <a:solidFill>
                  <a:srgbClr val="323130"/>
                </a:solidFill>
                <a:ea typeface="Calibri"/>
                <a:cs typeface="Calibri"/>
              </a:rPr>
              <a:t>Please share your views on today’s session by completing the evaluation form.</a:t>
            </a:r>
            <a:endParaRPr lang="en-GB" sz="2400">
              <a:solidFill>
                <a:srgbClr val="323130"/>
              </a:solidFill>
              <a:ea typeface="Calibri"/>
              <a:cs typeface="Calibri"/>
            </a:endParaRPr>
          </a:p>
          <a:p>
            <a:endParaRPr lang="en-GB">
              <a:solidFill>
                <a:srgbClr val="000000"/>
              </a:solidFill>
              <a:ea typeface="Calibri"/>
              <a:cs typeface="Calibri"/>
            </a:endParaRPr>
          </a:p>
        </p:txBody>
      </p:sp>
      <p:sp>
        <p:nvSpPr>
          <p:cNvPr id="3" name="Rectangle: Rounded Corners 2">
            <a:extLst>
              <a:ext uri="{FF2B5EF4-FFF2-40B4-BE49-F238E27FC236}">
                <a16:creationId xmlns:a16="http://schemas.microsoft.com/office/drawing/2014/main" id="{8B5143B4-2F3D-140D-F011-7CD3CF4AF518}"/>
              </a:ext>
            </a:extLst>
          </p:cNvPr>
          <p:cNvSpPr/>
          <p:nvPr/>
        </p:nvSpPr>
        <p:spPr>
          <a:xfrm>
            <a:off x="943189" y="954586"/>
            <a:ext cx="10005533" cy="679430"/>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3600" b="1">
                <a:solidFill>
                  <a:schemeClr val="tx1"/>
                </a:solidFill>
                <a:ea typeface="Calibri"/>
                <a:cs typeface="Calibri"/>
              </a:rPr>
              <a:t>Evaluation Form</a:t>
            </a:r>
            <a:endParaRPr lang="en-GB" sz="3600">
              <a:solidFill>
                <a:schemeClr val="tx1"/>
              </a:solidFill>
              <a:ea typeface="Calibri"/>
              <a:cs typeface="Calibri"/>
            </a:endParaRPr>
          </a:p>
          <a:p>
            <a:pPr algn="ctr">
              <a:lnSpc>
                <a:spcPct val="200000"/>
              </a:lnSpc>
            </a:pPr>
            <a:endParaRPr lang="en-US" b="1">
              <a:solidFill>
                <a:schemeClr val="tx1"/>
              </a:solidFill>
              <a:latin typeface="Aptos"/>
            </a:endParaRPr>
          </a:p>
          <a:p>
            <a:pPr algn="ctr">
              <a:lnSpc>
                <a:spcPct val="200000"/>
              </a:lnSpc>
            </a:pPr>
            <a:r>
              <a:rPr lang="en-US" b="1">
                <a:solidFill>
                  <a:schemeClr val="tx1"/>
                </a:solidFill>
                <a:latin typeface="Aptos"/>
              </a:rPr>
              <a:t> </a:t>
            </a:r>
            <a:endParaRPr lang="en-US">
              <a:solidFill>
                <a:schemeClr val="tx1"/>
              </a:solidFill>
              <a:latin typeface="Aptos"/>
            </a:endParaRPr>
          </a:p>
        </p:txBody>
      </p:sp>
      <p:sp>
        <p:nvSpPr>
          <p:cNvPr id="7" name="TextBox 6">
            <a:extLst>
              <a:ext uri="{FF2B5EF4-FFF2-40B4-BE49-F238E27FC236}">
                <a16:creationId xmlns:a16="http://schemas.microsoft.com/office/drawing/2014/main" id="{762EBE4C-D2C8-0448-B9FF-1323A3C8D06C}"/>
              </a:ext>
            </a:extLst>
          </p:cNvPr>
          <p:cNvSpPr txBox="1"/>
          <p:nvPr/>
        </p:nvSpPr>
        <p:spPr>
          <a:xfrm>
            <a:off x="990835" y="5443340"/>
            <a:ext cx="9687439" cy="461665"/>
          </a:xfrm>
          <a:prstGeom prst="rect">
            <a:avLst/>
          </a:prstGeom>
          <a:noFill/>
        </p:spPr>
        <p:txBody>
          <a:bodyPr wrap="square" lIns="91440" tIns="45720" rIns="91440" bIns="45720" anchor="t">
            <a:spAutoFit/>
          </a:bodyPr>
          <a:lstStyle/>
          <a:p>
            <a:pPr algn="ctr"/>
            <a:r>
              <a:rPr lang="en-GB" sz="2400" b="1">
                <a:solidFill>
                  <a:srgbClr val="323130"/>
                </a:solidFill>
                <a:ea typeface="Calibri"/>
                <a:cs typeface="Calibri"/>
              </a:rPr>
              <a:t>Thank you for attending. </a:t>
            </a:r>
            <a:endParaRPr lang="en-GB" sz="2400">
              <a:solidFill>
                <a:srgbClr val="323130"/>
              </a:solidFill>
              <a:ea typeface="Calibri"/>
              <a:cs typeface="Calibri"/>
            </a:endParaRPr>
          </a:p>
        </p:txBody>
      </p:sp>
      <p:pic>
        <p:nvPicPr>
          <p:cNvPr id="9" name="Picture 8" descr="A qr code on a white background&#10;&#10;AI-generated content may be incorrect.">
            <a:extLst>
              <a:ext uri="{FF2B5EF4-FFF2-40B4-BE49-F238E27FC236}">
                <a16:creationId xmlns:a16="http://schemas.microsoft.com/office/drawing/2014/main" id="{CECED261-C6F5-B93A-F972-9E633439AC1E}"/>
              </a:ext>
            </a:extLst>
          </p:cNvPr>
          <p:cNvPicPr>
            <a:picLocks noChangeAspect="1"/>
          </p:cNvPicPr>
          <p:nvPr/>
        </p:nvPicPr>
        <p:blipFill>
          <a:blip r:embed="rId6"/>
          <a:srcRect l="1454" r="2182" b="547"/>
          <a:stretch>
            <a:fillRect/>
          </a:stretch>
        </p:blipFill>
        <p:spPr>
          <a:xfrm>
            <a:off x="4461353" y="2639860"/>
            <a:ext cx="2768159" cy="2794620"/>
          </a:xfrm>
          <a:prstGeom prst="rect">
            <a:avLst/>
          </a:prstGeom>
        </p:spPr>
      </p:pic>
    </p:spTree>
    <p:extLst>
      <p:ext uri="{BB962C8B-B14F-4D97-AF65-F5344CB8AC3E}">
        <p14:creationId xmlns:p14="http://schemas.microsoft.com/office/powerpoint/2010/main" val="1991379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E4189-DA9E-6BB1-377D-89423E8E5D7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8DE786-EC25-385A-F46C-35357CCE3F18}"/>
              </a:ext>
            </a:extLst>
          </p:cNvPr>
          <p:cNvSpPr>
            <a:spLocks noGrp="1"/>
          </p:cNvSpPr>
          <p:nvPr>
            <p:ph idx="1"/>
          </p:nvPr>
        </p:nvSpPr>
        <p:spPr>
          <a:xfrm>
            <a:off x="614673" y="1653756"/>
            <a:ext cx="10962654" cy="4716130"/>
          </a:xfrm>
        </p:spPr>
        <p:txBody>
          <a:bodyPr vert="horz" wrap="square" lIns="0" tIns="0" rIns="0" bIns="0" rtlCol="0" anchor="t">
            <a:normAutofit/>
          </a:bodyPr>
          <a:lstStyle/>
          <a:p>
            <a:pPr marL="342900" indent="-342900">
              <a:buFont typeface="Wingdings" panose="05000000000000000000" pitchFamily="2" charset="2"/>
              <a:buChar char="Ø"/>
            </a:pPr>
            <a:r>
              <a:rPr lang="en-GB"/>
              <a:t>As of 31 March 2025, neglect was the primary concern for just over half of the 49,400 children in England subject to child protection plans.</a:t>
            </a:r>
          </a:p>
          <a:p>
            <a:pPr marL="342900" indent="-342900">
              <a:buFont typeface="Wingdings" panose="05000000000000000000" pitchFamily="2" charset="2"/>
              <a:buChar char="Ø"/>
            </a:pPr>
            <a:endParaRPr lang="en-GB"/>
          </a:p>
          <a:p>
            <a:pPr marL="342900" indent="-342900">
              <a:buFont typeface="Wingdings" panose="05000000000000000000" pitchFamily="2" charset="2"/>
              <a:buChar char="Ø"/>
            </a:pPr>
            <a:r>
              <a:rPr lang="en-GB"/>
              <a:t>Neglect was present in 60% of rapid reviews in 2024-25 (Child Safeguarding Practice Review Panel, Annual Report 2024-2025).</a:t>
            </a:r>
          </a:p>
          <a:p>
            <a:pPr marL="342900" indent="-342900">
              <a:buFont typeface="Wingdings" panose="05000000000000000000" pitchFamily="2" charset="2"/>
              <a:buChar char="Ø"/>
            </a:pPr>
            <a:endParaRPr lang="en-GB">
              <a:cs typeface="Arial"/>
            </a:endParaRPr>
          </a:p>
          <a:p>
            <a:pPr marL="342900" indent="-342900">
              <a:buFont typeface="Wingdings" panose="05000000000000000000" pitchFamily="2" charset="2"/>
              <a:buChar char="Ø"/>
            </a:pPr>
            <a:r>
              <a:rPr lang="en-GB"/>
              <a:t>Neglect is the most common form of child maltreatment in England, often co-occurring with other harms. </a:t>
            </a:r>
          </a:p>
          <a:p>
            <a:pPr marL="342900" indent="-342900">
              <a:buFont typeface="Wingdings" panose="05000000000000000000" pitchFamily="2" charset="2"/>
              <a:buChar char="Ø"/>
            </a:pPr>
            <a:endParaRPr lang="en-GB"/>
          </a:p>
          <a:p>
            <a:pPr marL="342900" indent="-342900">
              <a:buFont typeface="Wingdings" panose="05000000000000000000" pitchFamily="2" charset="2"/>
              <a:buChar char="Ø"/>
            </a:pPr>
            <a:r>
              <a:rPr lang="en-GB"/>
              <a:t>Child neglect’s widespread prevalence, the potential for long-term harm to children’s physical, emotional and social development and the challenges it presents for effective intervention make it one of the most pressing national safeguarding issues.</a:t>
            </a:r>
          </a:p>
          <a:p>
            <a:endParaRPr lang="en-GB" sz="2000"/>
          </a:p>
          <a:p>
            <a:endParaRPr lang="en-GB" sz="2000"/>
          </a:p>
        </p:txBody>
      </p:sp>
      <p:sp>
        <p:nvSpPr>
          <p:cNvPr id="7" name="Rectangle: Rounded Corners 6">
            <a:extLst>
              <a:ext uri="{FF2B5EF4-FFF2-40B4-BE49-F238E27FC236}">
                <a16:creationId xmlns:a16="http://schemas.microsoft.com/office/drawing/2014/main" id="{BD4EFE93-09B0-F09D-87F4-BF412163D034}"/>
              </a:ext>
            </a:extLst>
          </p:cNvPr>
          <p:cNvSpPr/>
          <p:nvPr/>
        </p:nvSpPr>
        <p:spPr>
          <a:xfrm>
            <a:off x="614673" y="576396"/>
            <a:ext cx="10962653" cy="742265"/>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en-GB" sz="3200" b="1" i="0" u="none" strike="noStrike" baseline="0">
                <a:solidFill>
                  <a:srgbClr val="000000"/>
                </a:solidFill>
                <a:latin typeface="Aptos"/>
                <a:ea typeface="Segoe UI"/>
                <a:cs typeface="Segoe UI"/>
              </a:rPr>
              <a:t>The National Picture</a:t>
            </a:r>
            <a:endParaRPr lang="en-GB" sz="3200" b="0" i="0">
              <a:solidFill>
                <a:srgbClr val="000000"/>
              </a:solidFill>
              <a:effectLst/>
              <a:latin typeface="Aptos"/>
              <a:ea typeface="Calibri"/>
              <a:cs typeface="Calibri"/>
            </a:endParaRPr>
          </a:p>
        </p:txBody>
      </p:sp>
    </p:spTree>
    <p:extLst>
      <p:ext uri="{BB962C8B-B14F-4D97-AF65-F5344CB8AC3E}">
        <p14:creationId xmlns:p14="http://schemas.microsoft.com/office/powerpoint/2010/main" val="1178075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889CA-D5B5-AA2F-0AFD-00D89DB8089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E18C205-6769-36AE-6586-C361B318DA36}"/>
              </a:ext>
            </a:extLst>
          </p:cNvPr>
          <p:cNvPicPr>
            <a:picLocks noChangeAspect="1"/>
          </p:cNvPicPr>
          <p:nvPr/>
        </p:nvPicPr>
        <p:blipFill>
          <a:blip r:embed="rId3"/>
          <a:stretch>
            <a:fillRect/>
          </a:stretch>
        </p:blipFill>
        <p:spPr>
          <a:xfrm>
            <a:off x="9574235" y="5896831"/>
            <a:ext cx="580190" cy="577804"/>
          </a:xfrm>
          <a:prstGeom prst="rect">
            <a:avLst/>
          </a:prstGeom>
        </p:spPr>
      </p:pic>
      <p:pic>
        <p:nvPicPr>
          <p:cNvPr id="6" name="Picture 5">
            <a:extLst>
              <a:ext uri="{FF2B5EF4-FFF2-40B4-BE49-F238E27FC236}">
                <a16:creationId xmlns:a16="http://schemas.microsoft.com/office/drawing/2014/main" id="{3499E662-0357-ACC4-5314-24CC042054C2}"/>
              </a:ext>
            </a:extLst>
          </p:cNvPr>
          <p:cNvPicPr>
            <a:picLocks noChangeAspect="1"/>
          </p:cNvPicPr>
          <p:nvPr/>
        </p:nvPicPr>
        <p:blipFill>
          <a:blip r:embed="rId4"/>
          <a:stretch>
            <a:fillRect/>
          </a:stretch>
        </p:blipFill>
        <p:spPr>
          <a:xfrm>
            <a:off x="10268200" y="5901204"/>
            <a:ext cx="580191" cy="577871"/>
          </a:xfrm>
          <a:prstGeom prst="rect">
            <a:avLst/>
          </a:prstGeom>
        </p:spPr>
      </p:pic>
      <p:sp>
        <p:nvSpPr>
          <p:cNvPr id="9" name="TextBox 8">
            <a:extLst>
              <a:ext uri="{FF2B5EF4-FFF2-40B4-BE49-F238E27FC236}">
                <a16:creationId xmlns:a16="http://schemas.microsoft.com/office/drawing/2014/main" id="{DF9BA428-923A-CCA6-CC01-47ECFEF95448}"/>
              </a:ext>
            </a:extLst>
          </p:cNvPr>
          <p:cNvSpPr txBox="1"/>
          <p:nvPr/>
        </p:nvSpPr>
        <p:spPr>
          <a:xfrm>
            <a:off x="712791" y="1343976"/>
            <a:ext cx="10468977" cy="5109091"/>
          </a:xfrm>
          <a:prstGeom prst="rect">
            <a:avLst/>
          </a:prstGeom>
          <a:noFill/>
        </p:spPr>
        <p:txBody>
          <a:bodyPr wrap="square" lIns="91440" tIns="45720" rIns="91440" bIns="45720" anchor="t">
            <a:spAutoFit/>
          </a:bodyPr>
          <a:lstStyle/>
          <a:p>
            <a:pPr>
              <a:defRPr/>
            </a:pPr>
            <a:endParaRPr lang="en-GB">
              <a:latin typeface="Aptos"/>
              <a:ea typeface="Calibri"/>
              <a:cs typeface="Calibri"/>
            </a:endParaRPr>
          </a:p>
          <a:p>
            <a:pPr>
              <a:defRPr/>
            </a:pPr>
            <a:r>
              <a:rPr lang="en-GB">
                <a:ea typeface="Calibri"/>
                <a:cs typeface="Segoe UI"/>
              </a:rPr>
              <a:t>Since January 2025, Warwickshire Safeguarding Children Partnership (WSCP) has received </a:t>
            </a:r>
            <a:r>
              <a:rPr lang="en-GB" b="1">
                <a:ea typeface="Calibri"/>
                <a:cs typeface="Segoe UI"/>
              </a:rPr>
              <a:t>10 Serious Incident Notifications (SIN)</a:t>
            </a:r>
            <a:r>
              <a:rPr lang="en-GB">
                <a:ea typeface="Calibri"/>
                <a:cs typeface="Segoe UI"/>
              </a:rPr>
              <a:t>, with </a:t>
            </a:r>
            <a:r>
              <a:rPr lang="en-GB" b="1">
                <a:ea typeface="Calibri"/>
                <a:cs typeface="Segoe UI"/>
              </a:rPr>
              <a:t>7 progressing to a Rapid Review</a:t>
            </a:r>
            <a:r>
              <a:rPr lang="en-GB">
                <a:ea typeface="Calibri"/>
                <a:cs typeface="Segoe UI"/>
              </a:rPr>
              <a:t>.</a:t>
            </a:r>
            <a:endParaRPr lang="en-GB">
              <a:cs typeface="Segoe UI"/>
            </a:endParaRPr>
          </a:p>
          <a:p>
            <a:pPr>
              <a:defRPr/>
            </a:pPr>
            <a:endParaRPr lang="en-GB">
              <a:ea typeface="Calibri"/>
              <a:cs typeface="Segoe UI"/>
            </a:endParaRPr>
          </a:p>
          <a:p>
            <a:pPr>
              <a:defRPr/>
            </a:pPr>
            <a:r>
              <a:rPr lang="en-GB">
                <a:ea typeface="Calibri"/>
                <a:cs typeface="Segoe UI"/>
              </a:rPr>
              <a:t>Of these, </a:t>
            </a:r>
            <a:r>
              <a:rPr lang="en-GB" b="1">
                <a:ea typeface="Calibri"/>
                <a:cs typeface="Segoe UI"/>
              </a:rPr>
              <a:t>2 of the Rapid Reviews completed have escalated to a full Local Child Safeguarding Practice Review</a:t>
            </a:r>
            <a:r>
              <a:rPr lang="en-GB">
                <a:ea typeface="Calibri"/>
                <a:cs typeface="Segoe UI"/>
              </a:rPr>
              <a:t>.</a:t>
            </a:r>
            <a:endParaRPr lang="en-GB">
              <a:cs typeface="Segoe UI"/>
            </a:endParaRPr>
          </a:p>
          <a:p>
            <a:pPr>
              <a:defRPr/>
            </a:pPr>
            <a:endParaRPr lang="en-GB">
              <a:ea typeface="Calibri"/>
              <a:cs typeface="Calibri"/>
            </a:endParaRPr>
          </a:p>
          <a:p>
            <a:pPr>
              <a:defRPr/>
            </a:pPr>
            <a:endParaRPr lang="en-GB">
              <a:ea typeface="Calibri"/>
              <a:cs typeface="Calibri"/>
            </a:endParaRPr>
          </a:p>
          <a:p>
            <a:endParaRPr lang="en-GB" sz="2400" b="1">
              <a:solidFill>
                <a:srgbClr val="000000"/>
              </a:solidFill>
              <a:ea typeface="Calibri"/>
              <a:cs typeface="Calibri"/>
            </a:endParaRPr>
          </a:p>
          <a:p>
            <a:endParaRPr lang="en-GB" sz="2400" b="1">
              <a:solidFill>
                <a:srgbClr val="000000"/>
              </a:solidFill>
              <a:ea typeface="Calibri"/>
              <a:cs typeface="Calibri"/>
            </a:endParaRPr>
          </a:p>
          <a:p>
            <a:endParaRPr lang="en-GB" sz="2400" b="1">
              <a:solidFill>
                <a:srgbClr val="000000"/>
              </a:solidFill>
              <a:ea typeface="Calibri"/>
              <a:cs typeface="Calibri"/>
            </a:endParaRPr>
          </a:p>
          <a:p>
            <a:endParaRPr lang="en-GB" sz="2400" b="1">
              <a:solidFill>
                <a:srgbClr val="000000"/>
              </a:solidFill>
              <a:ea typeface="Calibri"/>
              <a:cs typeface="Calibri"/>
            </a:endParaRPr>
          </a:p>
          <a:p>
            <a:endParaRPr lang="en-GB" sz="2400" b="1">
              <a:solidFill>
                <a:srgbClr val="000000"/>
              </a:solidFill>
              <a:ea typeface="Calibri"/>
              <a:cs typeface="Calibri"/>
            </a:endParaRPr>
          </a:p>
          <a:p>
            <a:r>
              <a:rPr lang="en-GB">
                <a:solidFill>
                  <a:srgbClr val="000000"/>
                </a:solidFill>
                <a:ea typeface="Calibri"/>
                <a:cs typeface="Segoe UI"/>
              </a:rPr>
              <a:t>To address these concerns, the Neglect  </a:t>
            </a:r>
            <a:r>
              <a:rPr lang="en-GB" b="1">
                <a:solidFill>
                  <a:srgbClr val="000000"/>
                </a:solidFill>
                <a:ea typeface="Calibri"/>
                <a:cs typeface="Segoe UI"/>
              </a:rPr>
              <a:t>Practice Priority Group</a:t>
            </a:r>
            <a:r>
              <a:rPr lang="en-GB">
                <a:solidFill>
                  <a:srgbClr val="000000"/>
                </a:solidFill>
                <a:ea typeface="Calibri"/>
                <a:cs typeface="Segoe UI"/>
              </a:rPr>
              <a:t> was established at the end of last year. Its purpose is to strengthen multi-agency understanding of neglect and promote </a:t>
            </a:r>
            <a:r>
              <a:rPr lang="en-GB" b="1">
                <a:solidFill>
                  <a:srgbClr val="000000"/>
                </a:solidFill>
                <a:ea typeface="Calibri"/>
                <a:cs typeface="Segoe UI"/>
              </a:rPr>
              <a:t>early identification and intervention</a:t>
            </a:r>
            <a:r>
              <a:rPr lang="en-GB">
                <a:solidFill>
                  <a:srgbClr val="000000"/>
                </a:solidFill>
                <a:ea typeface="Calibri"/>
                <a:cs typeface="Segoe UI"/>
              </a:rPr>
              <a:t> to safeguard children effectively.</a:t>
            </a:r>
            <a:endParaRPr lang="en-GB">
              <a:cs typeface="Segoe UI"/>
            </a:endParaRPr>
          </a:p>
          <a:p>
            <a:endParaRPr lang="en-GB" b="0" i="0">
              <a:solidFill>
                <a:srgbClr val="000000"/>
              </a:solidFill>
              <a:effectLst/>
              <a:latin typeface="Aptos"/>
              <a:ea typeface="Calibri"/>
              <a:cs typeface="Calibri"/>
            </a:endParaRPr>
          </a:p>
          <a:p>
            <a:pPr fontAlgn="base"/>
            <a:endParaRPr lang="en-GB" sz="800">
              <a:solidFill>
                <a:srgbClr val="000000"/>
              </a:solidFill>
              <a:latin typeface="Calibri"/>
              <a:ea typeface="Calibri"/>
              <a:cs typeface="Calibri"/>
            </a:endParaRPr>
          </a:p>
        </p:txBody>
      </p:sp>
      <p:sp>
        <p:nvSpPr>
          <p:cNvPr id="5" name="Rectangle: Rounded Corners 4">
            <a:extLst>
              <a:ext uri="{FF2B5EF4-FFF2-40B4-BE49-F238E27FC236}">
                <a16:creationId xmlns:a16="http://schemas.microsoft.com/office/drawing/2014/main" id="{DDD0E0C3-B44B-6808-A032-2CE00326AEC8}"/>
              </a:ext>
            </a:extLst>
          </p:cNvPr>
          <p:cNvSpPr/>
          <p:nvPr/>
        </p:nvSpPr>
        <p:spPr>
          <a:xfrm>
            <a:off x="712790" y="2979075"/>
            <a:ext cx="10683521" cy="1910931"/>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l" rtl="0"/>
            <a:r>
              <a:rPr lang="en-GB" sz="2400" b="1" i="0" u="none" strike="noStrike" baseline="0">
                <a:solidFill>
                  <a:srgbClr val="000000"/>
                </a:solidFill>
                <a:ea typeface="Segoe UI"/>
                <a:cs typeface="Segoe UI"/>
              </a:rPr>
              <a:t>Out of these 10 SINs – 8 featured neglect as a serious concern and area for learning. </a:t>
            </a:r>
            <a:r>
              <a:rPr lang="en-US" sz="2400" b="0" i="0">
                <a:solidFill>
                  <a:srgbClr val="000000"/>
                </a:solidFill>
                <a:ea typeface="Segoe UI"/>
                <a:cs typeface="Segoe UI"/>
              </a:rPr>
              <a:t>​</a:t>
            </a:r>
          </a:p>
          <a:p>
            <a:pPr algn="l" rtl="0"/>
            <a:r>
              <a:rPr lang="en-GB" sz="2400" b="0" i="0">
                <a:solidFill>
                  <a:srgbClr val="000000"/>
                </a:solidFill>
                <a:ea typeface="Segoe UI"/>
                <a:cs typeface="Segoe UI"/>
              </a:rPr>
              <a:t>​</a:t>
            </a:r>
            <a:endParaRPr lang="en-GB" sz="1000">
              <a:solidFill>
                <a:srgbClr val="000000"/>
              </a:solidFill>
              <a:ea typeface="Segoe UI"/>
              <a:cs typeface="Segoe UI"/>
            </a:endParaRPr>
          </a:p>
          <a:p>
            <a:pPr algn="l" rtl="0"/>
            <a:r>
              <a:rPr lang="en-GB" sz="2400" b="1" i="0" u="none" strike="noStrike" baseline="0">
                <a:solidFill>
                  <a:srgbClr val="000000"/>
                </a:solidFill>
                <a:ea typeface="Segoe UI"/>
                <a:cs typeface="Segoe UI"/>
              </a:rPr>
              <a:t>Sadly, 4 of </a:t>
            </a:r>
            <a:r>
              <a:rPr lang="en-GB" sz="2400" b="1">
                <a:solidFill>
                  <a:srgbClr val="000000"/>
                </a:solidFill>
                <a:ea typeface="Segoe UI"/>
                <a:cs typeface="Segoe UI"/>
              </a:rPr>
              <a:t>the</a:t>
            </a:r>
            <a:r>
              <a:rPr lang="en-GB" sz="2400" b="1" i="0" u="none" strike="noStrike" baseline="0">
                <a:solidFill>
                  <a:srgbClr val="000000"/>
                </a:solidFill>
                <a:ea typeface="Segoe UI"/>
                <a:cs typeface="Segoe UI"/>
              </a:rPr>
              <a:t> 8 </a:t>
            </a:r>
            <a:r>
              <a:rPr lang="en-GB" sz="2400" b="1">
                <a:solidFill>
                  <a:srgbClr val="000000"/>
                </a:solidFill>
                <a:ea typeface="Segoe UI"/>
                <a:cs typeface="Segoe UI"/>
              </a:rPr>
              <a:t>referred</a:t>
            </a:r>
            <a:r>
              <a:rPr lang="en-GB" sz="2400" b="1" i="0" u="none" strike="noStrike" baseline="0">
                <a:solidFill>
                  <a:srgbClr val="000000"/>
                </a:solidFill>
                <a:ea typeface="Segoe UI"/>
                <a:cs typeface="Segoe UI"/>
              </a:rPr>
              <a:t> (50%) </a:t>
            </a:r>
            <a:r>
              <a:rPr lang="en-GB" sz="2400" b="1">
                <a:solidFill>
                  <a:srgbClr val="000000"/>
                </a:solidFill>
                <a:ea typeface="Segoe UI"/>
                <a:cs typeface="Segoe UI"/>
              </a:rPr>
              <a:t>involved the</a:t>
            </a:r>
            <a:r>
              <a:rPr lang="en-GB" sz="2400" b="1" i="0" u="none" strike="noStrike" baseline="0">
                <a:solidFill>
                  <a:srgbClr val="000000"/>
                </a:solidFill>
                <a:ea typeface="Segoe UI"/>
                <a:cs typeface="Segoe UI"/>
              </a:rPr>
              <a:t> death of a child or young person.</a:t>
            </a:r>
            <a:endParaRPr lang="en-GB" b="0" i="0">
              <a:solidFill>
                <a:srgbClr val="000000"/>
              </a:solidFill>
              <a:effectLst/>
              <a:ea typeface="Calibri"/>
              <a:cs typeface="Calibri"/>
            </a:endParaRPr>
          </a:p>
        </p:txBody>
      </p:sp>
      <p:sp>
        <p:nvSpPr>
          <p:cNvPr id="3" name="Rectangle: Rounded Corners 2">
            <a:extLst>
              <a:ext uri="{FF2B5EF4-FFF2-40B4-BE49-F238E27FC236}">
                <a16:creationId xmlns:a16="http://schemas.microsoft.com/office/drawing/2014/main" id="{DC0EE1B0-4557-7EDD-C2F2-A2444EFEDA8C}"/>
              </a:ext>
            </a:extLst>
          </p:cNvPr>
          <p:cNvSpPr/>
          <p:nvPr/>
        </p:nvSpPr>
        <p:spPr>
          <a:xfrm>
            <a:off x="802771" y="601711"/>
            <a:ext cx="10586458" cy="742265"/>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en-GB" sz="3200" b="1" i="0" u="none" strike="noStrike" baseline="0">
                <a:solidFill>
                  <a:srgbClr val="000000"/>
                </a:solidFill>
                <a:latin typeface="Aptos"/>
                <a:ea typeface="Segoe UI"/>
                <a:cs typeface="Segoe UI"/>
              </a:rPr>
              <a:t>The Local Picture - Reviews</a:t>
            </a:r>
            <a:endParaRPr lang="en-GB" sz="3200" b="0" i="0">
              <a:solidFill>
                <a:srgbClr val="000000"/>
              </a:solidFill>
              <a:effectLst/>
              <a:latin typeface="Aptos"/>
              <a:ea typeface="Calibri"/>
              <a:cs typeface="Calibri"/>
            </a:endParaRPr>
          </a:p>
        </p:txBody>
      </p:sp>
    </p:spTree>
    <p:extLst>
      <p:ext uri="{BB962C8B-B14F-4D97-AF65-F5344CB8AC3E}">
        <p14:creationId xmlns:p14="http://schemas.microsoft.com/office/powerpoint/2010/main" val="3441532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E0AE32-DD21-23BA-643B-5F8DDD7E0C8E}"/>
              </a:ext>
            </a:extLst>
          </p:cNvPr>
          <p:cNvPicPr>
            <a:picLocks noChangeAspect="1"/>
          </p:cNvPicPr>
          <p:nvPr/>
        </p:nvPicPr>
        <p:blipFill>
          <a:blip r:embed="rId3"/>
          <a:stretch>
            <a:fillRect/>
          </a:stretch>
        </p:blipFill>
        <p:spPr>
          <a:xfrm>
            <a:off x="11176893" y="5238070"/>
            <a:ext cx="580190" cy="577804"/>
          </a:xfrm>
          <a:prstGeom prst="rect">
            <a:avLst/>
          </a:prstGeom>
        </p:spPr>
      </p:pic>
      <p:pic>
        <p:nvPicPr>
          <p:cNvPr id="6" name="Picture 5">
            <a:extLst>
              <a:ext uri="{FF2B5EF4-FFF2-40B4-BE49-F238E27FC236}">
                <a16:creationId xmlns:a16="http://schemas.microsoft.com/office/drawing/2014/main" id="{35F9032B-A9FC-C9B0-F378-119148C63F5B}"/>
              </a:ext>
            </a:extLst>
          </p:cNvPr>
          <p:cNvPicPr>
            <a:picLocks noChangeAspect="1"/>
          </p:cNvPicPr>
          <p:nvPr/>
        </p:nvPicPr>
        <p:blipFill>
          <a:blip r:embed="rId4"/>
          <a:stretch>
            <a:fillRect/>
          </a:stretch>
        </p:blipFill>
        <p:spPr>
          <a:xfrm>
            <a:off x="11176893" y="6064626"/>
            <a:ext cx="580191" cy="577871"/>
          </a:xfrm>
          <a:prstGeom prst="rect">
            <a:avLst/>
          </a:prstGeom>
        </p:spPr>
      </p:pic>
      <p:sp>
        <p:nvSpPr>
          <p:cNvPr id="9" name="TextBox 8">
            <a:extLst>
              <a:ext uri="{FF2B5EF4-FFF2-40B4-BE49-F238E27FC236}">
                <a16:creationId xmlns:a16="http://schemas.microsoft.com/office/drawing/2014/main" id="{B7738305-B60B-7BDA-F42D-36D50A278AB2}"/>
              </a:ext>
            </a:extLst>
          </p:cNvPr>
          <p:cNvSpPr txBox="1"/>
          <p:nvPr/>
        </p:nvSpPr>
        <p:spPr>
          <a:xfrm>
            <a:off x="707916" y="1530890"/>
            <a:ext cx="10468977" cy="6001643"/>
          </a:xfrm>
          <a:prstGeom prst="rect">
            <a:avLst/>
          </a:prstGeom>
          <a:noFill/>
        </p:spPr>
        <p:txBody>
          <a:bodyPr wrap="square" lIns="91440" tIns="45720" rIns="91440" bIns="45720" anchor="t">
            <a:spAutoFit/>
          </a:bodyPr>
          <a:lstStyle/>
          <a:p>
            <a:pPr>
              <a:defRPr/>
            </a:pPr>
            <a:endParaRPr lang="en-GB" sz="1000" b="1">
              <a:latin typeface="Aptos"/>
              <a:ea typeface="Calibri"/>
              <a:cs typeface="Calibri"/>
            </a:endParaRPr>
          </a:p>
          <a:p>
            <a:pPr>
              <a:defRPr/>
            </a:pPr>
            <a:r>
              <a:rPr lang="en-GB">
                <a:latin typeface="Aptos"/>
                <a:ea typeface="Calibri"/>
                <a:cs typeface="Calibri"/>
              </a:rPr>
              <a:t>Guided by our Partnership vision, we have identified Neglect  as key priority that will shape our collective efforts to  improve our Safeguarding responses  and support best outcomes for children and families.</a:t>
            </a:r>
          </a:p>
          <a:p>
            <a:pPr>
              <a:defRPr/>
            </a:pPr>
            <a:endParaRPr lang="en-GB">
              <a:latin typeface="Aptos"/>
              <a:ea typeface="Calibri"/>
              <a:cs typeface="Calibri"/>
            </a:endParaRPr>
          </a:p>
          <a:p>
            <a:pPr marL="285750" indent="-285750">
              <a:buFont typeface="Wingdings" panose="05000000000000000000" pitchFamily="2" charset="2"/>
              <a:buChar char="Ø"/>
              <a:defRPr/>
            </a:pPr>
            <a:r>
              <a:rPr lang="en-GB">
                <a:latin typeface="Aptos"/>
                <a:ea typeface="Calibri"/>
                <a:cs typeface="Calibri"/>
              </a:rPr>
              <a:t>We want all children, young people and families in Warwickshire to be </a:t>
            </a:r>
            <a:r>
              <a:rPr lang="en-GB" b="1">
                <a:latin typeface="Aptos"/>
                <a:ea typeface="Calibri"/>
                <a:cs typeface="Calibri"/>
              </a:rPr>
              <a:t>heard, safe, healthy, skilled and happy </a:t>
            </a:r>
            <a:r>
              <a:rPr lang="en-GB">
                <a:latin typeface="Aptos"/>
                <a:ea typeface="Calibri"/>
                <a:cs typeface="Calibri"/>
              </a:rPr>
              <a:t>and access the</a:t>
            </a:r>
            <a:r>
              <a:rPr lang="en-GB" b="1">
                <a:latin typeface="Aptos"/>
                <a:ea typeface="Calibri"/>
                <a:cs typeface="Calibri"/>
              </a:rPr>
              <a:t> right support, from the right person, at the right time</a:t>
            </a:r>
            <a:r>
              <a:rPr lang="en-GB">
                <a:latin typeface="Aptos"/>
                <a:ea typeface="Calibri"/>
                <a:cs typeface="Calibri"/>
              </a:rPr>
              <a:t>.</a:t>
            </a:r>
          </a:p>
          <a:p>
            <a:pPr marL="285750" indent="-285750">
              <a:buFont typeface="Wingdings" panose="05000000000000000000" pitchFamily="2" charset="2"/>
              <a:buChar char="Ø"/>
              <a:defRPr/>
            </a:pPr>
            <a:endParaRPr lang="en-GB">
              <a:latin typeface="Aptos"/>
              <a:ea typeface="Calibri"/>
              <a:cs typeface="Calibri"/>
            </a:endParaRPr>
          </a:p>
          <a:p>
            <a:pPr marL="285750" indent="-285750">
              <a:buFont typeface="Wingdings" panose="05000000000000000000" pitchFamily="2" charset="2"/>
              <a:buChar char="Ø"/>
              <a:defRPr/>
            </a:pPr>
            <a:r>
              <a:rPr lang="en-GB">
                <a:latin typeface="Aptos"/>
                <a:ea typeface="Calibri"/>
                <a:cs typeface="Calibri"/>
              </a:rPr>
              <a:t>We will</a:t>
            </a:r>
            <a:r>
              <a:rPr lang="en-GB" b="1">
                <a:latin typeface="Aptos"/>
                <a:ea typeface="Calibri"/>
                <a:cs typeface="Calibri"/>
              </a:rPr>
              <a:t> listen </a:t>
            </a:r>
            <a:r>
              <a:rPr lang="en-GB">
                <a:latin typeface="Aptos"/>
                <a:ea typeface="Calibri"/>
                <a:cs typeface="Calibri"/>
              </a:rPr>
              <a:t>to the views and understand </a:t>
            </a:r>
            <a:r>
              <a:rPr lang="en-GB" b="1">
                <a:latin typeface="Aptos"/>
                <a:ea typeface="Calibri"/>
                <a:cs typeface="Calibri"/>
              </a:rPr>
              <a:t>lived experiences</a:t>
            </a:r>
            <a:r>
              <a:rPr lang="en-GB">
                <a:latin typeface="Aptos"/>
                <a:ea typeface="Calibri"/>
                <a:cs typeface="Calibri"/>
              </a:rPr>
              <a:t> of children/young people and families within the county to inform our understanding of Neglect. </a:t>
            </a:r>
          </a:p>
          <a:p>
            <a:pPr marL="285750" indent="-285750">
              <a:buFont typeface="Wingdings" panose="05000000000000000000" pitchFamily="2" charset="2"/>
              <a:buChar char="Ø"/>
              <a:defRPr/>
            </a:pPr>
            <a:endParaRPr lang="en-GB">
              <a:latin typeface="Aptos"/>
              <a:ea typeface="Calibri"/>
              <a:cs typeface="Calibri"/>
            </a:endParaRPr>
          </a:p>
          <a:p>
            <a:pPr marL="285750" indent="-285750">
              <a:buFont typeface="Wingdings" panose="05000000000000000000" pitchFamily="2" charset="2"/>
              <a:buChar char="Ø"/>
              <a:defRPr/>
            </a:pPr>
            <a:r>
              <a:rPr lang="en-GB">
                <a:latin typeface="Aptos"/>
                <a:ea typeface="Calibri"/>
                <a:cs typeface="Calibri"/>
              </a:rPr>
              <a:t>We will </a:t>
            </a:r>
            <a:r>
              <a:rPr lang="en-GB" b="1">
                <a:latin typeface="Aptos"/>
                <a:ea typeface="Calibri"/>
                <a:cs typeface="Calibri"/>
              </a:rPr>
              <a:t>work together</a:t>
            </a:r>
            <a:r>
              <a:rPr lang="en-GB">
                <a:latin typeface="Aptos"/>
                <a:ea typeface="Calibri"/>
                <a:cs typeface="Calibri"/>
              </a:rPr>
              <a:t> as a Partnership to ensure that children and young people are </a:t>
            </a:r>
            <a:r>
              <a:rPr lang="en-GB" b="1">
                <a:latin typeface="Aptos"/>
                <a:ea typeface="Calibri"/>
                <a:cs typeface="Calibri"/>
              </a:rPr>
              <a:t>protected from harm and neglect, and their welfare is promoted</a:t>
            </a:r>
            <a:r>
              <a:rPr lang="en-GB">
                <a:latin typeface="Aptos"/>
                <a:ea typeface="Calibri"/>
                <a:cs typeface="Calibri"/>
              </a:rPr>
              <a:t>.</a:t>
            </a:r>
          </a:p>
          <a:p>
            <a:pPr marL="285750" indent="-285750">
              <a:buFont typeface="Wingdings" panose="05000000000000000000" pitchFamily="2" charset="2"/>
              <a:buChar char="Ø"/>
              <a:defRPr/>
            </a:pPr>
            <a:endParaRPr lang="en-GB">
              <a:latin typeface="Aptos"/>
              <a:ea typeface="Calibri"/>
              <a:cs typeface="Calibri"/>
            </a:endParaRPr>
          </a:p>
          <a:p>
            <a:pPr marL="285750" indent="-285750">
              <a:buFont typeface="Wingdings" panose="05000000000000000000" pitchFamily="2" charset="2"/>
              <a:buChar char="Ø"/>
              <a:defRPr/>
            </a:pPr>
            <a:r>
              <a:rPr lang="en-GB">
                <a:latin typeface="Aptos"/>
                <a:ea typeface="Calibri"/>
                <a:cs typeface="Calibri"/>
              </a:rPr>
              <a:t>We will </a:t>
            </a:r>
            <a:r>
              <a:rPr lang="en-GB" b="1">
                <a:latin typeface="Aptos"/>
                <a:ea typeface="Calibri"/>
                <a:cs typeface="Calibri"/>
              </a:rPr>
              <a:t>engage with frontline practitioners </a:t>
            </a:r>
            <a:r>
              <a:rPr lang="en-GB">
                <a:latin typeface="Aptos"/>
                <a:ea typeface="Calibri"/>
                <a:cs typeface="Calibri"/>
              </a:rPr>
              <a:t>to understand the </a:t>
            </a:r>
            <a:r>
              <a:rPr lang="en-GB" b="1">
                <a:latin typeface="Aptos"/>
                <a:ea typeface="Calibri"/>
                <a:cs typeface="Calibri"/>
              </a:rPr>
              <a:t>profile and scope of neglect</a:t>
            </a:r>
            <a:r>
              <a:rPr lang="en-GB">
                <a:latin typeface="Aptos"/>
                <a:ea typeface="Calibri"/>
                <a:cs typeface="Calibri"/>
              </a:rPr>
              <a:t> across the county and what the </a:t>
            </a:r>
            <a:r>
              <a:rPr lang="en-GB" b="1">
                <a:latin typeface="Aptos"/>
                <a:ea typeface="Calibri"/>
                <a:cs typeface="Calibri"/>
              </a:rPr>
              <a:t>barriers are to identifying and responding to neglect</a:t>
            </a:r>
            <a:r>
              <a:rPr lang="en-GB">
                <a:latin typeface="Aptos"/>
                <a:ea typeface="Calibri"/>
                <a:cs typeface="Calibri"/>
              </a:rPr>
              <a:t>. </a:t>
            </a:r>
          </a:p>
          <a:p>
            <a:pPr marL="285750" indent="-285750">
              <a:buFont typeface="Wingdings" panose="05000000000000000000" pitchFamily="2" charset="2"/>
              <a:buChar char="Ø"/>
              <a:defRPr/>
            </a:pPr>
            <a:endParaRPr lang="en-GB">
              <a:latin typeface="Aptos"/>
              <a:ea typeface="Calibri"/>
              <a:cs typeface="Calibri"/>
            </a:endParaRPr>
          </a:p>
          <a:p>
            <a:pPr marL="285750" indent="-285750">
              <a:buFont typeface="Wingdings" panose="05000000000000000000" pitchFamily="2" charset="2"/>
              <a:buChar char="Ø"/>
              <a:defRPr/>
            </a:pPr>
            <a:r>
              <a:rPr lang="en-GB">
                <a:latin typeface="Aptos"/>
                <a:ea typeface="Calibri"/>
                <a:cs typeface="Calibri"/>
              </a:rPr>
              <a:t>We will improve how we </a:t>
            </a:r>
            <a:r>
              <a:rPr lang="en-GB" b="1">
                <a:latin typeface="Aptos"/>
                <a:ea typeface="Calibri"/>
                <a:cs typeface="Calibri"/>
              </a:rPr>
              <a:t>evidence the impact </a:t>
            </a:r>
            <a:r>
              <a:rPr lang="en-GB">
                <a:latin typeface="Aptos"/>
                <a:ea typeface="Calibri"/>
                <a:cs typeface="Calibri"/>
              </a:rPr>
              <a:t>of new initiatives and support tools to ensure </a:t>
            </a:r>
            <a:r>
              <a:rPr lang="en-GB" b="1">
                <a:latin typeface="Aptos"/>
                <a:ea typeface="Calibri"/>
                <a:cs typeface="Calibri"/>
              </a:rPr>
              <a:t>positive outcomes</a:t>
            </a:r>
            <a:r>
              <a:rPr lang="en-GB">
                <a:latin typeface="Aptos"/>
                <a:ea typeface="Calibri"/>
                <a:cs typeface="Calibri"/>
              </a:rPr>
              <a:t> for children and young people. </a:t>
            </a:r>
          </a:p>
          <a:p>
            <a:pPr>
              <a:defRPr/>
            </a:pPr>
            <a:endParaRPr lang="en-GB" sz="2400" b="1">
              <a:ea typeface="Calibri"/>
              <a:cs typeface="Calibri"/>
            </a:endParaRPr>
          </a:p>
          <a:p>
            <a:endParaRPr lang="en-GB" b="0" i="0">
              <a:solidFill>
                <a:srgbClr val="000000"/>
              </a:solidFill>
              <a:effectLst/>
              <a:latin typeface="Calibri"/>
              <a:ea typeface="Calibri"/>
              <a:cs typeface="Calibri"/>
            </a:endParaRPr>
          </a:p>
          <a:p>
            <a:pPr fontAlgn="base"/>
            <a:endParaRPr lang="en-GB" b="0" i="0">
              <a:solidFill>
                <a:srgbClr val="000000"/>
              </a:solidFill>
              <a:effectLst/>
              <a:latin typeface="Calibri"/>
              <a:ea typeface="Calibri"/>
              <a:cs typeface="Calibri"/>
            </a:endParaRPr>
          </a:p>
          <a:p>
            <a:pPr fontAlgn="base"/>
            <a:endParaRPr lang="en-GB" sz="800">
              <a:solidFill>
                <a:srgbClr val="000000"/>
              </a:solidFill>
              <a:latin typeface="Calibri"/>
              <a:ea typeface="Calibri"/>
              <a:cs typeface="Calibri"/>
            </a:endParaRPr>
          </a:p>
        </p:txBody>
      </p:sp>
      <p:sp>
        <p:nvSpPr>
          <p:cNvPr id="3" name="Rectangle: Rounded Corners 2">
            <a:extLst>
              <a:ext uri="{FF2B5EF4-FFF2-40B4-BE49-F238E27FC236}">
                <a16:creationId xmlns:a16="http://schemas.microsoft.com/office/drawing/2014/main" id="{76684B74-B3B8-7810-37D9-0EA64DFD1AA8}"/>
              </a:ext>
            </a:extLst>
          </p:cNvPr>
          <p:cNvSpPr/>
          <p:nvPr/>
        </p:nvSpPr>
        <p:spPr>
          <a:xfrm>
            <a:off x="614673" y="605272"/>
            <a:ext cx="10962653" cy="742265"/>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en-GB" sz="3200" b="1" i="0" u="none" strike="noStrike" baseline="0">
                <a:solidFill>
                  <a:srgbClr val="000000"/>
                </a:solidFill>
                <a:latin typeface="Aptos"/>
                <a:ea typeface="Segoe UI"/>
                <a:cs typeface="Segoe UI"/>
              </a:rPr>
              <a:t>Neglect as a Key Priority</a:t>
            </a:r>
            <a:endParaRPr lang="en-GB" sz="3200" b="0" i="0">
              <a:solidFill>
                <a:srgbClr val="000000"/>
              </a:solidFill>
              <a:effectLst/>
              <a:latin typeface="Aptos"/>
              <a:ea typeface="Calibri"/>
              <a:cs typeface="Calibri"/>
            </a:endParaRPr>
          </a:p>
        </p:txBody>
      </p:sp>
    </p:spTree>
    <p:extLst>
      <p:ext uri="{BB962C8B-B14F-4D97-AF65-F5344CB8AC3E}">
        <p14:creationId xmlns:p14="http://schemas.microsoft.com/office/powerpoint/2010/main" val="2083857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8FB1A-B87A-5BA1-A333-8FC7AD26CBDA}"/>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8908B886-057E-EA24-7D28-2E2B534451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27" y="4707135"/>
            <a:ext cx="1854961" cy="185115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2A6C670A-10DB-057C-095C-2C9906A94DD5}"/>
              </a:ext>
            </a:extLst>
          </p:cNvPr>
          <p:cNvSpPr>
            <a:spLocks noGrp="1"/>
          </p:cNvSpPr>
          <p:nvPr>
            <p:ph type="ctrTitle"/>
          </p:nvPr>
        </p:nvSpPr>
        <p:spPr>
          <a:xfrm>
            <a:off x="909536" y="1514006"/>
            <a:ext cx="10372928" cy="3102963"/>
          </a:xfrm>
        </p:spPr>
        <p:txBody>
          <a:bodyPr wrap="square" lIns="0" tIns="0" rIns="0" bIns="0" anchor="t">
            <a:normAutofit fontScale="90000"/>
          </a:bodyPr>
          <a:lstStyle/>
          <a:p>
            <a:pPr algn="ctr"/>
            <a:r>
              <a:rPr lang="en-GB" sz="7300">
                <a:latin typeface="+mn-lt"/>
                <a:cs typeface="Segoe UI"/>
              </a:rPr>
              <a:t>Learning from Reviews</a:t>
            </a:r>
            <a:br>
              <a:rPr lang="en-GB" sz="7300">
                <a:latin typeface="+mn-lt"/>
                <a:cs typeface="Segoe UI"/>
              </a:rPr>
            </a:br>
            <a:r>
              <a:rPr lang="en-GB" sz="1100">
                <a:solidFill>
                  <a:schemeClr val="bg1"/>
                </a:solidFill>
                <a:latin typeface="+mn-lt"/>
                <a:cs typeface="Segoe UI"/>
              </a:rPr>
              <a:t>HJH</a:t>
            </a:r>
            <a:br>
              <a:rPr lang="en-GB" sz="7300">
                <a:latin typeface="+mn-lt"/>
                <a:cs typeface="Segoe UI"/>
              </a:rPr>
            </a:br>
            <a:r>
              <a:rPr lang="en-GB" sz="2400">
                <a:latin typeface="+mn-lt"/>
                <a:cs typeface="Segoe UI"/>
              </a:rPr>
              <a:t>Bridget Griffin</a:t>
            </a:r>
            <a:br>
              <a:rPr lang="en-GB" sz="2400">
                <a:latin typeface="+mn-lt"/>
                <a:cs typeface="Segoe UI"/>
              </a:rPr>
            </a:br>
            <a:r>
              <a:rPr lang="en-GB" sz="2400">
                <a:latin typeface="+mn-lt"/>
                <a:cs typeface="Segoe UI"/>
              </a:rPr>
              <a:t>Independent Lead Reviewer</a:t>
            </a:r>
            <a:br>
              <a:rPr lang="en-GB" sz="2400">
                <a:latin typeface="+mn-lt"/>
                <a:ea typeface="Calibri"/>
                <a:cs typeface="Segoe UI"/>
              </a:rPr>
            </a:br>
            <a:br>
              <a:rPr lang="en-GB" sz="2400">
                <a:latin typeface="+mn-lt"/>
                <a:ea typeface="Calibri"/>
                <a:cs typeface="Segoe UI"/>
              </a:rPr>
            </a:br>
            <a:r>
              <a:rPr lang="en-GB" sz="2400">
                <a:latin typeface="+mn-lt"/>
                <a:ea typeface="Calibri"/>
                <a:cs typeface="Segoe UI"/>
                <a:hlinkClick r:id="rId4"/>
              </a:rPr>
              <a:t>Neglect Thematic Review</a:t>
            </a:r>
            <a:r>
              <a:rPr lang="en-GB" sz="2400">
                <a:latin typeface="+mn-lt"/>
                <a:ea typeface="Calibri"/>
                <a:cs typeface="Segoe UI"/>
              </a:rPr>
              <a:t> </a:t>
            </a:r>
            <a:br>
              <a:rPr lang="en-GB" sz="4800">
                <a:latin typeface="+mn-lt"/>
                <a:cs typeface="Segoe UI"/>
              </a:rPr>
            </a:br>
            <a:endParaRPr lang="en-GB" sz="2400">
              <a:latin typeface="+mn-lt"/>
              <a:ea typeface="Calibri"/>
              <a:cs typeface="Segoe UI"/>
            </a:endParaRPr>
          </a:p>
        </p:txBody>
      </p:sp>
      <p:pic>
        <p:nvPicPr>
          <p:cNvPr id="7" name="Picture 6">
            <a:extLst>
              <a:ext uri="{FF2B5EF4-FFF2-40B4-BE49-F238E27FC236}">
                <a16:creationId xmlns:a16="http://schemas.microsoft.com/office/drawing/2014/main" id="{B02AB3AE-F7A6-41BC-D060-FAFB4A969E23}"/>
              </a:ext>
            </a:extLst>
          </p:cNvPr>
          <p:cNvPicPr>
            <a:picLocks noChangeAspect="1"/>
          </p:cNvPicPr>
          <p:nvPr/>
        </p:nvPicPr>
        <p:blipFill>
          <a:blip r:embed="rId5"/>
          <a:stretch>
            <a:fillRect/>
          </a:stretch>
        </p:blipFill>
        <p:spPr>
          <a:xfrm>
            <a:off x="10130788" y="4775521"/>
            <a:ext cx="1781967" cy="1774840"/>
          </a:xfrm>
          <a:prstGeom prst="rect">
            <a:avLst/>
          </a:prstGeom>
        </p:spPr>
      </p:pic>
      <p:pic>
        <p:nvPicPr>
          <p:cNvPr id="3" name="Picture 2" descr="A colorful circles with white text&#10;&#10;Description automatically generated">
            <a:extLst>
              <a:ext uri="{FF2B5EF4-FFF2-40B4-BE49-F238E27FC236}">
                <a16:creationId xmlns:a16="http://schemas.microsoft.com/office/drawing/2014/main" id="{1FA2E7EC-22A9-3E26-2F78-890914977191}"/>
              </a:ext>
            </a:extLst>
          </p:cNvPr>
          <p:cNvPicPr>
            <a:picLocks noChangeAspect="1"/>
          </p:cNvPicPr>
          <p:nvPr/>
        </p:nvPicPr>
        <p:blipFill>
          <a:blip r:embed="rId6"/>
          <a:stretch>
            <a:fillRect/>
          </a:stretch>
        </p:blipFill>
        <p:spPr>
          <a:xfrm>
            <a:off x="5289073" y="4775520"/>
            <a:ext cx="1854961" cy="1522419"/>
          </a:xfrm>
          <a:prstGeom prst="rect">
            <a:avLst/>
          </a:prstGeom>
        </p:spPr>
      </p:pic>
    </p:spTree>
    <p:extLst>
      <p:ext uri="{BB962C8B-B14F-4D97-AF65-F5344CB8AC3E}">
        <p14:creationId xmlns:p14="http://schemas.microsoft.com/office/powerpoint/2010/main" val="388195049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A0393B8ECD6C8468688FC588EAA03BC" ma:contentTypeVersion="14" ma:contentTypeDescription="Create a new document." ma:contentTypeScope="" ma:versionID="1edc885284fe03f5e8924def344d6e20">
  <xsd:schema xmlns:xsd="http://www.w3.org/2001/XMLSchema" xmlns:xs="http://www.w3.org/2001/XMLSchema" xmlns:p="http://schemas.microsoft.com/office/2006/metadata/properties" xmlns:ns2="b2492bb1-910f-45c6-961d-6011d022c8b7" xmlns:ns3="acb389d5-15e2-4e91-bf90-b411e4542d84" targetNamespace="http://schemas.microsoft.com/office/2006/metadata/properties" ma:root="true" ma:fieldsID="463e0ee9d18457f2fa5c24098d0e2ec6" ns2:_="" ns3:_="">
    <xsd:import namespace="b2492bb1-910f-45c6-961d-6011d022c8b7"/>
    <xsd:import namespace="acb389d5-15e2-4e91-bf90-b411e4542d8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Number"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492bb1-910f-45c6-961d-6011d022c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c45229e-f6e3-48e4-a132-9a8ab844bf5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Number" ma:index="19" nillable="true" ma:displayName="Number" ma:description="0.0" ma:format="Dropdown" ma:internalName="Number" ma:percentage="FALSE">
      <xsd:simpleType>
        <xsd:restriction base="dms:Number"/>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cb389d5-15e2-4e91-bf90-b411e4542d8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be5345b-330f-4593-9383-a545e071c51c}" ma:internalName="TaxCatchAll" ma:showField="CatchAllData" ma:web="acb389d5-15e2-4e91-bf90-b411e4542d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cb389d5-15e2-4e91-bf90-b411e4542d84" xsi:nil="true"/>
    <lcf76f155ced4ddcb4097134ff3c332f xmlns="b2492bb1-910f-45c6-961d-6011d022c8b7">
      <Terms xmlns="http://schemas.microsoft.com/office/infopath/2007/PartnerControls"/>
    </lcf76f155ced4ddcb4097134ff3c332f>
    <Number xmlns="b2492bb1-910f-45c6-961d-6011d022c8b7" xsi:nil="true"/>
  </documentManagement>
</p:properties>
</file>

<file path=customXml/itemProps1.xml><?xml version="1.0" encoding="utf-8"?>
<ds:datastoreItem xmlns:ds="http://schemas.openxmlformats.org/officeDocument/2006/customXml" ds:itemID="{1321894C-8FAF-48ED-A135-9DEF0CC52E5E}">
  <ds:schemaRefs>
    <ds:schemaRef ds:uri="http://schemas.microsoft.com/sharepoint/v3/contenttype/forms"/>
  </ds:schemaRefs>
</ds:datastoreItem>
</file>

<file path=customXml/itemProps2.xml><?xml version="1.0" encoding="utf-8"?>
<ds:datastoreItem xmlns:ds="http://schemas.openxmlformats.org/officeDocument/2006/customXml" ds:itemID="{F070FF58-4C7D-4E62-86C9-F5768FE92AB5}">
  <ds:schemaRefs>
    <ds:schemaRef ds:uri="acb389d5-15e2-4e91-bf90-b411e4542d84"/>
    <ds:schemaRef ds:uri="b2492bb1-910f-45c6-961d-6011d022c8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19F8B30-7E68-47FE-BD0C-5E2CF09A2696}">
  <ds:schemaRefs>
    <ds:schemaRef ds:uri="acb389d5-15e2-4e91-bf90-b411e4542d84"/>
    <ds:schemaRef ds:uri="b2492bb1-910f-45c6-961d-6011d022c8b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36</TotalTime>
  <Words>3507</Words>
  <Application>Microsoft Office PowerPoint</Application>
  <PresentationFormat>Widescreen</PresentationFormat>
  <Paragraphs>463</Paragraphs>
  <Slides>54</Slides>
  <Notes>54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54</vt:i4>
      </vt:variant>
    </vt:vector>
  </HeadingPairs>
  <TitlesOfParts>
    <vt:vector size="64" baseType="lpstr">
      <vt:lpstr>Aptos</vt:lpstr>
      <vt:lpstr>Arial</vt:lpstr>
      <vt:lpstr>Arial,Sans-Serif</vt:lpstr>
      <vt:lpstr>Calibri</vt:lpstr>
      <vt:lpstr>Calibri Light</vt:lpstr>
      <vt:lpstr>Nunito</vt:lpstr>
      <vt:lpstr>Segoe UI</vt:lpstr>
      <vt:lpstr>Wingdings</vt:lpstr>
      <vt:lpstr>1_Office Theme</vt:lpstr>
      <vt:lpstr>office theme</vt:lpstr>
      <vt:lpstr>Neglect Webinar HJH 11th May 2026 1-2.30pm </vt:lpstr>
      <vt:lpstr>PowerPoint Presentation</vt:lpstr>
      <vt:lpstr>PowerPoint Presentation</vt:lpstr>
      <vt:lpstr>PowerPoint Presentation</vt:lpstr>
      <vt:lpstr>Why Neglect is a priority within Warwickshire HJH Jackie Channell  Delegated Safeguarding Partner  Lead Safeguarding Nurse for Coventry and Warwickshire ICB </vt:lpstr>
      <vt:lpstr>PowerPoint Presentation</vt:lpstr>
      <vt:lpstr>PowerPoint Presentation</vt:lpstr>
      <vt:lpstr>PowerPoint Presentation</vt:lpstr>
      <vt:lpstr>Learning from Reviews HJH Bridget Griffin Independent Lead Reviewer  Neglect Thematic Review  </vt:lpstr>
      <vt:lpstr>PowerPoint Presentation</vt:lpstr>
      <vt:lpstr>Where were you when I was six ? </vt:lpstr>
      <vt:lpstr>PowerPoint Presentation</vt:lpstr>
      <vt:lpstr>PowerPoint Presentation</vt:lpstr>
      <vt:lpstr>What Children and Young People have told us about living with Neglect HJH Laura Forrest and Charli Picking Speaking on behalf of children and young people, informed by direct work with children in care and care leavers​ Voice, Influence and Change Team (WCC)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Neglect Strategy  Dan Atkins HJH  </vt:lpstr>
      <vt:lpstr>PowerPoint Presentation</vt:lpstr>
      <vt:lpstr>PowerPoint Presentation</vt:lpstr>
      <vt:lpstr>PowerPoint Presentation</vt:lpstr>
      <vt:lpstr>PowerPoint Presentation</vt:lpstr>
      <vt:lpstr>Our multi-agency response – new tools and resources HJH Claire Adkins and Phil Rigotti  Practice and Learning Hub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Tools in Practice (Agency Perspectives)  HJH Multi-Agency Partners </vt:lpstr>
      <vt:lpstr>PowerPoint Presentation</vt:lpstr>
      <vt:lpstr>PowerPoint Presentation</vt:lpstr>
      <vt:lpstr>What Next? HJH Dan Atkins </vt:lpstr>
      <vt:lpstr>PowerPoint Presentation</vt:lpstr>
      <vt:lpstr>PowerPoint Presentation</vt:lpstr>
      <vt:lpstr>PowerPoint Presentation</vt:lpstr>
    </vt:vector>
  </TitlesOfParts>
  <Company>Warwickshire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Families first for Children Pathfinder -   RISE SLT</dc:title>
  <dc:creator>George Shipman</dc:creator>
  <cp:lastModifiedBy>Jasmine Nahal</cp:lastModifiedBy>
  <cp:revision>5</cp:revision>
  <dcterms:created xsi:type="dcterms:W3CDTF">2024-04-21T21:51:47Z</dcterms:created>
  <dcterms:modified xsi:type="dcterms:W3CDTF">2026-05-12T13:51:31Z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0x0101008A0393B8ECD6C8468688FC588EAA03BC</vt:lpwstr>
  </property>
  <property fmtid="{D5CDD505-2E9C-101B-9397-08002B2CF9AE}" pid="3" name="MSIP_Label_06273429-ee1e-4f26-bb4f-6ffaf4c128e1_Enabled">
    <vt:lpwstr>true</vt:lpwstr>
  </property>
  <property fmtid="{D5CDD505-2E9C-101B-9397-08002B2CF9AE}" pid="4" name="MSIP_Label_06273429-ee1e-4f26-bb4f-6ffaf4c128e1_SetDate">
    <vt:lpwstr>2024-04-25T14:31:21Z</vt:lpwstr>
  </property>
  <property fmtid="{D5CDD505-2E9C-101B-9397-08002B2CF9AE}" pid="5" name="MSIP_Label_06273429-ee1e-4f26-bb4f-6ffaf4c128e1_Method">
    <vt:lpwstr>Privileged</vt:lpwstr>
  </property>
  <property fmtid="{D5CDD505-2E9C-101B-9397-08002B2CF9AE}" pid="6" name="MSIP_Label_06273429-ee1e-4f26-bb4f-6ffaf4c128e1_Name">
    <vt:lpwstr>Official</vt:lpwstr>
  </property>
  <property fmtid="{D5CDD505-2E9C-101B-9397-08002B2CF9AE}" pid="7" name="MSIP_Label_06273429-ee1e-4f26-bb4f-6ffaf4c128e1_SiteId">
    <vt:lpwstr>88b0aa06-5927-4bbb-a893-89cc2713ac82</vt:lpwstr>
  </property>
  <property fmtid="{D5CDD505-2E9C-101B-9397-08002B2CF9AE}" pid="8" name="MSIP_Label_06273429-ee1e-4f26-bb4f-6ffaf4c128e1_ActionId">
    <vt:lpwstr>581c4f1f-4a10-4ac4-98b4-f6466dc41b00</vt:lpwstr>
  </property>
  <property fmtid="{D5CDD505-2E9C-101B-9397-08002B2CF9AE}" pid="9" name="MSIP_Label_06273429-ee1e-4f26-bb4f-6ffaf4c128e1_ContentBits">
    <vt:lpwstr>3</vt:lpwstr>
  </property>
  <property fmtid="{D5CDD505-2E9C-101B-9397-08002B2CF9AE}" pid="10" name="ClassificationContentMarkingFooterLocations">
    <vt:lpwstr>1_Office Theme:8\2_office theme:8</vt:lpwstr>
  </property>
  <property fmtid="{D5CDD505-2E9C-101B-9397-08002B2CF9AE}" pid="11" name="ClassificationContentMarkingFooterText">
    <vt:lpwstr>OFFICIAL </vt:lpwstr>
  </property>
  <property fmtid="{D5CDD505-2E9C-101B-9397-08002B2CF9AE}" pid="12" name="MediaServiceImageTags">
    <vt:lpwstr/>
  </property>
</Properties>
</file>