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6"/>
  </p:notesMasterIdLst>
  <p:sldIdLst>
    <p:sldId id="259" r:id="rId5"/>
    <p:sldId id="625" r:id="rId6"/>
    <p:sldId id="3985" r:id="rId7"/>
    <p:sldId id="2145709080" r:id="rId8"/>
    <p:sldId id="1790" r:id="rId9"/>
    <p:sldId id="3973" r:id="rId10"/>
    <p:sldId id="2145709068" r:id="rId11"/>
    <p:sldId id="4003" r:id="rId12"/>
    <p:sldId id="2145709071" r:id="rId13"/>
    <p:sldId id="3988" r:id="rId14"/>
    <p:sldId id="2145709087" r:id="rId15"/>
    <p:sldId id="2145709086" r:id="rId16"/>
    <p:sldId id="2145709088" r:id="rId17"/>
    <p:sldId id="2145709089" r:id="rId18"/>
    <p:sldId id="2145709090" r:id="rId19"/>
    <p:sldId id="2145709081" r:id="rId20"/>
    <p:sldId id="2145709082" r:id="rId21"/>
    <p:sldId id="2145709077" r:id="rId22"/>
    <p:sldId id="3986" r:id="rId23"/>
    <p:sldId id="3992" r:id="rId24"/>
    <p:sldId id="2145709069" r:id="rId25"/>
    <p:sldId id="2145709078" r:id="rId26"/>
    <p:sldId id="3991" r:id="rId27"/>
    <p:sldId id="2145709094" r:id="rId28"/>
    <p:sldId id="2145709079" r:id="rId29"/>
    <p:sldId id="1748" r:id="rId30"/>
    <p:sldId id="2145709093" r:id="rId31"/>
    <p:sldId id="2145709083" r:id="rId32"/>
    <p:sldId id="2145709092" r:id="rId33"/>
    <p:sldId id="3969" r:id="rId34"/>
    <p:sldId id="401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FF9A1F-5FAF-FF5E-8442-AFE2010F1997}" name="Carl Lewis" initials="CL" userId="S::carllewis@warwickshire.gov.uk::92e156da-f40f-44a6-87ce-3262b7b4a416" providerId="AD"/>
  <p188:author id="{C373BD25-9148-6540-5270-86CC2D76C745}" name="Holly Reed" initials="HR" userId="S::hollyreed@warwickshire.gov.uk::9ee377ee-255f-4731-8c16-2cbcbbbcd5c2" providerId="AD"/>
  <p188:author id="{EC13144B-CC68-3932-3D48-76AB3B0A300C}" name="Becky Sumner" initials="" userId="S::beckysumner@warwickshire.gov.uk::0583a0b9-0597-4297-a3f3-37efa0424a4c" providerId="AD"/>
  <p188:author id="{C559B64E-6F29-3383-541F-BBD1B895043B}" name="Jasmine Nahal" initials="JN" userId="S::jasminenahal@warwickshire.gov.uk::8552b876-3ae3-4c16-8469-d272a88e61b8" providerId="AD"/>
  <p188:author id="{A54E7454-9100-762F-65E4-142440882A61}" name="Amrita Sharma" initials="AS" userId="S::amritasharma@warwickshire.gov.uk::f4eb7930-5f61-4fc4-9b64-98a0aece9eb1" providerId="AD"/>
  <p188:author id="{0F6EBC57-77FE-AD30-9C13-9CA9FE42B309}" name="Jasmine Nahal" initials="" userId="S::JasmineNahal@warwickshire.gov.uk::8552b876-3ae3-4c16-8469-d272a88e61b8" providerId="AD"/>
  <p188:author id="{671FA25A-6CFF-F131-27FA-E95CDBC0277D}" name="HOLMES, David" initials="DH" userId="S::David.HOLMES@EDUCATION.GOV.UK::f7571666-5a8e-42d5-9ffa-8e33dd99da00" providerId="AD"/>
  <p188:author id="{BA37D75E-6769-8550-0C2A-82E8BAC7FF66}" name="Claire Adkins" initials="CA" userId="S::claireadkins@warwickshire.gov.uk::a421be5f-f81a-4d8b-9f6e-5df2b79a5007" providerId="AD"/>
  <p188:author id="{CB4F1884-9F04-570F-149A-FAC93D8F7445}" name="Abbey Baker" initials="AB" userId="S::AbbeyBaker@warwickshire.gov.uk::008e35b4-a2e9-42da-b512-16ba0bfee069" providerId="AD"/>
  <p188:author id="{2274A189-128A-EF66-0452-57DCB4DB90A5}" name="Holly Reed" initials="" userId="S::HollyReed@warwickshire.gov.uk::9ee377ee-255f-4731-8c16-2cbcbbbcd5c2" providerId="AD"/>
  <p188:author id="{2757E599-BD86-C363-D9FD-73F89E9A4AE7}" name="Caroline Cooke" initials="CC" userId="S::CarolineCooke@warwickshire.gov.uk::f47b95fe-5aad-43f0-bd63-70f4a97b7e6d" providerId="AD"/>
  <p188:author id="{690B299D-13C0-E9A1-A251-8107430FF121}" name="Nigel A Jones" initials="" userId="S::nigelajones@warwickshire.gov.uk::4d13cf63-3c3b-43fd-a5d0-68382221380e" providerId="AD"/>
  <p188:author id="{D75E51C9-4657-2F62-965B-FDB6736227C2}" name="Amrita Sharma" initials="" userId="S::AmritaSharma@Warwickshire.gov.uk::f4eb7930-5f61-4fc4-9b64-98a0aece9eb1" providerId="AD"/>
  <p188:author id="{89D3DECC-5C40-82B4-93BC-A4C5548CD10A}" name="Ramandeep Sandhu" initials="RS" userId="S::ramandeepsandhu@warwickshire.gov.uk::b5ae4eb2-1dde-4984-8d96-25acd4993e80" providerId="AD"/>
  <p188:author id="{A163B0D2-E4EF-5E7D-6CB1-5924BEC53912}" name="Caroline Cooke" initials="CC" userId="S::carolinecooke@warwickshire.gov.uk::f47b95fe-5aad-43f0-bd63-70f4a97b7e6d" providerId="AD"/>
  <p188:author id="{824A5BF4-2724-2475-A740-F80311D2AD02}" name="Laura Forrest" initials="LF" userId="S::lauraforrest@warwickshire.gov.uk::d0cd5a84-8909-44ff-9b9f-a3ceffc34397" providerId="AD"/>
  <p188:author id="{64C202FD-C149-9FA3-123B-5DFF9B91DAD1}" name="Carl Lewis" initials="CL" userId="S::CarlLewis@warwickshire.gov.uk::92e156da-f40f-44a6-87ce-3262b7b4a4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631"/>
    <a:srgbClr val="2060AD"/>
    <a:srgbClr val="27C4F3"/>
    <a:srgbClr val="E06495"/>
    <a:srgbClr val="F549DE"/>
    <a:srgbClr val="97D256"/>
    <a:srgbClr val="78BE5E"/>
    <a:srgbClr val="FFCC00"/>
    <a:srgbClr val="33CC33"/>
    <a:srgbClr val="DB13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B4978B-0903-4145-A36D-6175B486751D}" v="567" dt="2026-07-14T07:17:06.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11" autoAdjust="0"/>
    <p:restoredTop sz="94660"/>
  </p:normalViewPr>
  <p:slideViewPr>
    <p:cSldViewPr snapToGrid="0">
      <p:cViewPr varScale="1">
        <p:scale>
          <a:sx n="65" d="100"/>
          <a:sy n="65" d="100"/>
        </p:scale>
        <p:origin x="54" y="2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2F9DA7-48B1-4E2F-9224-829AD1D9B82B}" type="datetimeFigureOut">
              <a:rPr lang="en-GB" smtClean="0"/>
              <a:t>14/07/2026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BAE796-7D12-4ECA-B705-B3EECD005A15}" type="slidenum">
              <a:rPr lang="en-GB" smtClean="0"/>
              <a:t>‹#›</a:t>
            </a:fld>
            <a:endParaRPr lang="en-GB"/>
          </a:p>
        </p:txBody>
      </p:sp>
    </p:spTree>
    <p:extLst>
      <p:ext uri="{BB962C8B-B14F-4D97-AF65-F5344CB8AC3E}">
        <p14:creationId xmlns:p14="http://schemas.microsoft.com/office/powerpoint/2010/main" val="236224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E6F71C-8273-4878-AA31-00464EB49D11}" type="slidenum">
              <a:rPr lang="en-GB" smtClean="0"/>
              <a:t>1</a:t>
            </a:fld>
            <a:endParaRPr lang="en-GB"/>
          </a:p>
        </p:txBody>
      </p:sp>
    </p:spTree>
    <p:extLst>
      <p:ext uri="{BB962C8B-B14F-4D97-AF65-F5344CB8AC3E}">
        <p14:creationId xmlns:p14="http://schemas.microsoft.com/office/powerpoint/2010/main" val="1569983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A4D4B-1936-1C49-F666-EE0F03E84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6EF4B-61AD-BA10-9167-AB6CEBFD31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CEBF12-65C4-B209-87A0-52A9159DACF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CDB8144B-BFFB-4D7D-78B0-123219386624}"/>
              </a:ext>
            </a:extLst>
          </p:cNvPr>
          <p:cNvSpPr>
            <a:spLocks noGrp="1"/>
          </p:cNvSpPr>
          <p:nvPr>
            <p:ph type="sldNum" sz="quarter" idx="5"/>
          </p:nvPr>
        </p:nvSpPr>
        <p:spPr/>
        <p:txBody>
          <a:bodyPr/>
          <a:lstStyle/>
          <a:p>
            <a:fld id="{CFE6F71C-8273-4878-AA31-00464EB49D11}" type="slidenum">
              <a:rPr lang="en-GB"/>
              <a:t>2</a:t>
            </a:fld>
            <a:endParaRPr lang="en-GB"/>
          </a:p>
        </p:txBody>
      </p:sp>
    </p:spTree>
    <p:extLst>
      <p:ext uri="{BB962C8B-B14F-4D97-AF65-F5344CB8AC3E}">
        <p14:creationId xmlns:p14="http://schemas.microsoft.com/office/powerpoint/2010/main" val="2165680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28399-C714-6F9D-9AAD-954E36B27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616C5-9807-1474-F6D9-D619F0163B2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1A8859-108A-6D07-D439-1A83291B2BC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6F8A838-D33F-8279-C2DC-2F393DC865DA}"/>
              </a:ext>
            </a:extLst>
          </p:cNvPr>
          <p:cNvSpPr>
            <a:spLocks noGrp="1"/>
          </p:cNvSpPr>
          <p:nvPr>
            <p:ph type="sldNum" sz="quarter" idx="5"/>
          </p:nvPr>
        </p:nvSpPr>
        <p:spPr/>
        <p:txBody>
          <a:bodyPr/>
          <a:lstStyle/>
          <a:p>
            <a:fld id="{CFE6F71C-8273-4878-AA31-00464EB49D11}" type="slidenum">
              <a:rPr lang="en-GB" smtClean="0"/>
              <a:t>3</a:t>
            </a:fld>
            <a:endParaRPr lang="en-GB"/>
          </a:p>
        </p:txBody>
      </p:sp>
    </p:spTree>
    <p:extLst>
      <p:ext uri="{BB962C8B-B14F-4D97-AF65-F5344CB8AC3E}">
        <p14:creationId xmlns:p14="http://schemas.microsoft.com/office/powerpoint/2010/main" val="239934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E41D3-87F9-C622-58A1-0F3F06109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7B267-8742-6A1E-5970-A6D7B6E6978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0BF5EB3-1014-F884-C855-B836763BBAE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C3FA231-FA0C-0430-1E1F-81A58AEE7571}"/>
              </a:ext>
            </a:extLst>
          </p:cNvPr>
          <p:cNvSpPr>
            <a:spLocks noGrp="1"/>
          </p:cNvSpPr>
          <p:nvPr>
            <p:ph type="sldNum" sz="quarter" idx="5"/>
          </p:nvPr>
        </p:nvSpPr>
        <p:spPr/>
        <p:txBody>
          <a:bodyPr/>
          <a:lstStyle/>
          <a:p>
            <a:fld id="{CFE6F71C-8273-4878-AA31-00464EB49D11}" type="slidenum">
              <a:rPr lang="en-GB" smtClean="0"/>
              <a:t>4</a:t>
            </a:fld>
            <a:endParaRPr lang="en-GB"/>
          </a:p>
        </p:txBody>
      </p:sp>
    </p:spTree>
    <p:extLst>
      <p:ext uri="{BB962C8B-B14F-4D97-AF65-F5344CB8AC3E}">
        <p14:creationId xmlns:p14="http://schemas.microsoft.com/office/powerpoint/2010/main" val="933916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1BAE796-7D12-4ECA-B705-B3EECD005A15}" type="slidenum">
              <a:rPr lang="en-GB" smtClean="0"/>
              <a:t>5</a:t>
            </a:fld>
            <a:endParaRPr lang="en-GB"/>
          </a:p>
        </p:txBody>
      </p:sp>
    </p:spTree>
    <p:extLst>
      <p:ext uri="{BB962C8B-B14F-4D97-AF65-F5344CB8AC3E}">
        <p14:creationId xmlns:p14="http://schemas.microsoft.com/office/powerpoint/2010/main" val="4199213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FE38-410F-BE7C-DC67-47CCF275F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3F7AA-3D49-D60D-5887-8172C90110B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14217FF-20DF-4781-61BE-9E7D18E12A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3F80A55-1E7F-1D76-362E-3C892EBBB06F}"/>
              </a:ext>
            </a:extLst>
          </p:cNvPr>
          <p:cNvSpPr>
            <a:spLocks noGrp="1"/>
          </p:cNvSpPr>
          <p:nvPr>
            <p:ph type="sldNum" sz="quarter" idx="5"/>
          </p:nvPr>
        </p:nvSpPr>
        <p:spPr/>
        <p:txBody>
          <a:bodyPr/>
          <a:lstStyle/>
          <a:p>
            <a:fld id="{CFE6F71C-8273-4878-AA31-00464EB49D11}" type="slidenum">
              <a:rPr lang="en-GB" smtClean="0"/>
              <a:t>6</a:t>
            </a:fld>
            <a:endParaRPr lang="en-GB"/>
          </a:p>
        </p:txBody>
      </p:sp>
    </p:spTree>
    <p:extLst>
      <p:ext uri="{BB962C8B-B14F-4D97-AF65-F5344CB8AC3E}">
        <p14:creationId xmlns:p14="http://schemas.microsoft.com/office/powerpoint/2010/main" val="3407012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8F13F-1600-3D83-0C30-BC5F3D62D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F45D40-C5BD-B422-89E9-D69B02C52E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8A03504-6958-B72A-43ED-ED1ADFC442F1}"/>
              </a:ext>
            </a:extLst>
          </p:cNvPr>
          <p:cNvSpPr>
            <a:spLocks noGrp="1"/>
          </p:cNvSpPr>
          <p:nvPr>
            <p:ph type="body" idx="1"/>
          </p:nvPr>
        </p:nvSpPr>
        <p:spPr/>
        <p:txBody>
          <a:bodyPr/>
          <a:lstStyle/>
          <a:p>
            <a:pPr>
              <a:defRPr/>
            </a:pPr>
            <a:endParaRPr lang="en-GB" dirty="0">
              <a:ea typeface="Calibri"/>
              <a:cs typeface="Calibri"/>
            </a:endParaRPr>
          </a:p>
        </p:txBody>
      </p:sp>
      <p:sp>
        <p:nvSpPr>
          <p:cNvPr id="4" name="Slide Number Placeholder 3">
            <a:extLst>
              <a:ext uri="{FF2B5EF4-FFF2-40B4-BE49-F238E27FC236}">
                <a16:creationId xmlns:a16="http://schemas.microsoft.com/office/drawing/2014/main" id="{47F17307-BA29-4FDE-0619-39E206139DA0}"/>
              </a:ext>
            </a:extLst>
          </p:cNvPr>
          <p:cNvSpPr>
            <a:spLocks noGrp="1"/>
          </p:cNvSpPr>
          <p:nvPr>
            <p:ph type="sldNum" sz="quarter" idx="5"/>
          </p:nvPr>
        </p:nvSpPr>
        <p:spPr/>
        <p:txBody>
          <a:bodyPr/>
          <a:lstStyle/>
          <a:p>
            <a:fld id="{91BAE796-7D12-4ECA-B705-B3EECD005A15}" type="slidenum">
              <a:rPr lang="en-GB" smtClean="0"/>
              <a:t>7</a:t>
            </a:fld>
            <a:endParaRPr lang="en-GB"/>
          </a:p>
        </p:txBody>
      </p:sp>
    </p:spTree>
    <p:extLst>
      <p:ext uri="{BB962C8B-B14F-4D97-AF65-F5344CB8AC3E}">
        <p14:creationId xmlns:p14="http://schemas.microsoft.com/office/powerpoint/2010/main" val="1907544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F0D3-DA18-385D-89F6-30151DEBA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6E652-BD4F-4D1A-684F-7C8F5B3A98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84E7D50-67C2-E1DE-30A1-2433497E6167}"/>
              </a:ext>
            </a:extLst>
          </p:cNvPr>
          <p:cNvSpPr>
            <a:spLocks noGrp="1"/>
          </p:cNvSpPr>
          <p:nvPr>
            <p:ph type="body" idx="1"/>
          </p:nvPr>
        </p:nvSpPr>
        <p:spPr/>
        <p:txBody>
          <a:bodyPr/>
          <a:lstStyle/>
          <a:p>
            <a:pPr>
              <a:defRPr/>
            </a:pPr>
            <a:endParaRPr lang="en-GB" dirty="0"/>
          </a:p>
        </p:txBody>
      </p:sp>
      <p:sp>
        <p:nvSpPr>
          <p:cNvPr id="4" name="Slide Number Placeholder 3">
            <a:extLst>
              <a:ext uri="{FF2B5EF4-FFF2-40B4-BE49-F238E27FC236}">
                <a16:creationId xmlns:a16="http://schemas.microsoft.com/office/drawing/2014/main" id="{C656AC50-D241-8466-8183-DE3C69415943}"/>
              </a:ext>
            </a:extLst>
          </p:cNvPr>
          <p:cNvSpPr>
            <a:spLocks noGrp="1"/>
          </p:cNvSpPr>
          <p:nvPr>
            <p:ph type="sldNum" sz="quarter" idx="5"/>
          </p:nvPr>
        </p:nvSpPr>
        <p:spPr/>
        <p:txBody>
          <a:bodyPr/>
          <a:lstStyle/>
          <a:p>
            <a:fld id="{91BAE796-7D12-4ECA-B705-B3EECD005A15}" type="slidenum">
              <a:rPr lang="en-GB" smtClean="0"/>
              <a:t>8</a:t>
            </a:fld>
            <a:endParaRPr lang="en-GB"/>
          </a:p>
        </p:txBody>
      </p:sp>
    </p:spTree>
    <p:extLst>
      <p:ext uri="{BB962C8B-B14F-4D97-AF65-F5344CB8AC3E}">
        <p14:creationId xmlns:p14="http://schemas.microsoft.com/office/powerpoint/2010/main" val="1854268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3DA60-5638-D464-A4D4-5FCDE6C8F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80B08-65A3-FA2D-AF72-78301255D6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9394368-9E73-9B1E-9A06-D6F1DEC9BC3A}"/>
              </a:ext>
            </a:extLst>
          </p:cNvPr>
          <p:cNvSpPr>
            <a:spLocks noGrp="1"/>
          </p:cNvSpPr>
          <p:nvPr>
            <p:ph type="body" idx="1"/>
          </p:nvPr>
        </p:nvSpPr>
        <p:spPr/>
        <p:txBody>
          <a:bodyPr/>
          <a:lstStyle/>
          <a:p>
            <a:pPr>
              <a:defRPr/>
            </a:pPr>
            <a:endParaRPr lang="en-GB" dirty="0">
              <a:ea typeface="Calibri"/>
              <a:cs typeface="Calibri"/>
            </a:endParaRPr>
          </a:p>
        </p:txBody>
      </p:sp>
      <p:sp>
        <p:nvSpPr>
          <p:cNvPr id="4" name="Slide Number Placeholder 3">
            <a:extLst>
              <a:ext uri="{FF2B5EF4-FFF2-40B4-BE49-F238E27FC236}">
                <a16:creationId xmlns:a16="http://schemas.microsoft.com/office/drawing/2014/main" id="{A972D08D-F3D5-44A0-1D03-AF16F2C8BC60}"/>
              </a:ext>
            </a:extLst>
          </p:cNvPr>
          <p:cNvSpPr>
            <a:spLocks noGrp="1"/>
          </p:cNvSpPr>
          <p:nvPr>
            <p:ph type="sldNum" sz="quarter" idx="5"/>
          </p:nvPr>
        </p:nvSpPr>
        <p:spPr/>
        <p:txBody>
          <a:bodyPr/>
          <a:lstStyle/>
          <a:p>
            <a:fld id="{91BAE796-7D12-4ECA-B705-B3EECD005A15}" type="slidenum">
              <a:rPr lang="en-GB" smtClean="0"/>
              <a:t>9</a:t>
            </a:fld>
            <a:endParaRPr lang="en-GB"/>
          </a:p>
        </p:txBody>
      </p:sp>
    </p:spTree>
    <p:extLst>
      <p:ext uri="{BB962C8B-B14F-4D97-AF65-F5344CB8AC3E}">
        <p14:creationId xmlns:p14="http://schemas.microsoft.com/office/powerpoint/2010/main" val="2127203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0ADB-DA65-7A97-DD22-522507CD5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A095D-626A-31EF-7EA9-D9486B0B09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97C9707-9E55-0E1C-61C5-0061C2A73DA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E7122C8-C2C9-326C-3804-0BAF25A5E687}"/>
              </a:ext>
            </a:extLst>
          </p:cNvPr>
          <p:cNvSpPr>
            <a:spLocks noGrp="1"/>
          </p:cNvSpPr>
          <p:nvPr>
            <p:ph type="sldNum" sz="quarter" idx="5"/>
          </p:nvPr>
        </p:nvSpPr>
        <p:spPr/>
        <p:txBody>
          <a:bodyPr/>
          <a:lstStyle/>
          <a:p>
            <a:fld id="{CFE6F71C-8273-4878-AA31-00464EB49D11}" type="slidenum">
              <a:rPr lang="en-GB"/>
              <a:t>10</a:t>
            </a:fld>
            <a:endParaRPr lang="en-GB"/>
          </a:p>
        </p:txBody>
      </p:sp>
    </p:spTree>
    <p:extLst>
      <p:ext uri="{BB962C8B-B14F-4D97-AF65-F5344CB8AC3E}">
        <p14:creationId xmlns:p14="http://schemas.microsoft.com/office/powerpoint/2010/main" val="3529431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D0DE3-49A0-BB67-D614-9C0955066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FB199-7018-1618-48FE-34E2B8A6314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7328FAE-3EEB-B4D6-7F36-8F36F0AC0AC1}"/>
              </a:ext>
            </a:extLst>
          </p:cNvPr>
          <p:cNvSpPr>
            <a:spLocks noGrp="1"/>
          </p:cNvSpPr>
          <p:nvPr>
            <p:ph type="body" idx="1"/>
          </p:nvPr>
        </p:nvSpPr>
        <p:spPr/>
        <p:txBody>
          <a:bodyPr/>
          <a:lstStyle/>
          <a:p>
            <a:pPr>
              <a:defRPr/>
            </a:pPr>
            <a:endParaRPr lang="en-GB">
              <a:ea typeface="Calibri"/>
              <a:cs typeface="Calibri"/>
            </a:endParaRPr>
          </a:p>
          <a:p>
            <a:endParaRPr lang="en-GB"/>
          </a:p>
        </p:txBody>
      </p:sp>
      <p:sp>
        <p:nvSpPr>
          <p:cNvPr id="4" name="Slide Number Placeholder 3">
            <a:extLst>
              <a:ext uri="{FF2B5EF4-FFF2-40B4-BE49-F238E27FC236}">
                <a16:creationId xmlns:a16="http://schemas.microsoft.com/office/drawing/2014/main" id="{2E57029E-944C-3E0D-BFFE-C8C1449B97EC}"/>
              </a:ext>
            </a:extLst>
          </p:cNvPr>
          <p:cNvSpPr>
            <a:spLocks noGrp="1"/>
          </p:cNvSpPr>
          <p:nvPr>
            <p:ph type="sldNum" sz="quarter" idx="5"/>
          </p:nvPr>
        </p:nvSpPr>
        <p:spPr/>
        <p:txBody>
          <a:bodyPr/>
          <a:lstStyle/>
          <a:p>
            <a:fld id="{CFE6F71C-8273-4878-AA31-00464EB49D11}" type="slidenum">
              <a:rPr lang="en-GB" smtClean="0"/>
              <a:t>11</a:t>
            </a:fld>
            <a:endParaRPr lang="en-GB"/>
          </a:p>
        </p:txBody>
      </p:sp>
    </p:spTree>
    <p:extLst>
      <p:ext uri="{BB962C8B-B14F-4D97-AF65-F5344CB8AC3E}">
        <p14:creationId xmlns:p14="http://schemas.microsoft.com/office/powerpoint/2010/main" val="484527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ADDCF-D1DD-F2E5-6358-E04A171EC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05A07-8F62-7DB7-9A7C-4695F86754C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F2860A-0D05-D170-BBAB-BB7675541AB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91CBCBD-82E0-F32C-879F-750FEFE20804}"/>
              </a:ext>
            </a:extLst>
          </p:cNvPr>
          <p:cNvSpPr>
            <a:spLocks noGrp="1"/>
          </p:cNvSpPr>
          <p:nvPr>
            <p:ph type="sldNum" sz="quarter" idx="5"/>
          </p:nvPr>
        </p:nvSpPr>
        <p:spPr/>
        <p:txBody>
          <a:bodyPr/>
          <a:lstStyle/>
          <a:p>
            <a:fld id="{CFE6F71C-8273-4878-AA31-00464EB49D11}" type="slidenum">
              <a:rPr lang="en-GB"/>
              <a:t>12</a:t>
            </a:fld>
            <a:endParaRPr lang="en-GB"/>
          </a:p>
        </p:txBody>
      </p:sp>
    </p:spTree>
    <p:extLst>
      <p:ext uri="{BB962C8B-B14F-4D97-AF65-F5344CB8AC3E}">
        <p14:creationId xmlns:p14="http://schemas.microsoft.com/office/powerpoint/2010/main" val="3696472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87CAB-8B05-3A3B-CCAE-4FA5F371F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821C7-9BD8-AE08-93FE-9CD3E34D78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9F26B2-FF49-C2C3-4C30-53DD9E1BCA5A}"/>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696AAB8-790C-1E23-C7AA-37FA7710CB12}"/>
              </a:ext>
            </a:extLst>
          </p:cNvPr>
          <p:cNvSpPr>
            <a:spLocks noGrp="1"/>
          </p:cNvSpPr>
          <p:nvPr>
            <p:ph type="sldNum" sz="quarter" idx="5"/>
          </p:nvPr>
        </p:nvSpPr>
        <p:spPr/>
        <p:txBody>
          <a:bodyPr/>
          <a:lstStyle/>
          <a:p>
            <a:fld id="{CFE6F71C-8273-4878-AA31-00464EB49D11}" type="slidenum">
              <a:rPr lang="en-GB"/>
              <a:t>13</a:t>
            </a:fld>
            <a:endParaRPr lang="en-GB"/>
          </a:p>
        </p:txBody>
      </p:sp>
    </p:spTree>
    <p:extLst>
      <p:ext uri="{BB962C8B-B14F-4D97-AF65-F5344CB8AC3E}">
        <p14:creationId xmlns:p14="http://schemas.microsoft.com/office/powerpoint/2010/main" val="4043976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7EDFF-8AAA-606F-FC4A-1DD8A9870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68FF7-0B7F-E412-F8B2-D74681B5A0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DBEE7C6-9719-AD7E-4EF8-2DBFE6D39D97}"/>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2529B3A8-7861-9A55-60F7-9AF8BCA2C52A}"/>
              </a:ext>
            </a:extLst>
          </p:cNvPr>
          <p:cNvSpPr>
            <a:spLocks noGrp="1"/>
          </p:cNvSpPr>
          <p:nvPr>
            <p:ph type="sldNum" sz="quarter" idx="5"/>
          </p:nvPr>
        </p:nvSpPr>
        <p:spPr/>
        <p:txBody>
          <a:bodyPr/>
          <a:lstStyle/>
          <a:p>
            <a:fld id="{CFE6F71C-8273-4878-AA31-00464EB49D11}" type="slidenum">
              <a:rPr lang="en-GB"/>
              <a:t>14</a:t>
            </a:fld>
            <a:endParaRPr lang="en-GB"/>
          </a:p>
        </p:txBody>
      </p:sp>
    </p:spTree>
    <p:extLst>
      <p:ext uri="{BB962C8B-B14F-4D97-AF65-F5344CB8AC3E}">
        <p14:creationId xmlns:p14="http://schemas.microsoft.com/office/powerpoint/2010/main" val="4020343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1D518-4975-3F43-70E8-532B84E10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AE775-BA17-84CF-9F88-429ED368EB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56F3E8-A3CC-1E91-5A44-4A73E49CA72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46F8AC3-BCC9-1BD0-4A41-99F861729EDC}"/>
              </a:ext>
            </a:extLst>
          </p:cNvPr>
          <p:cNvSpPr>
            <a:spLocks noGrp="1"/>
          </p:cNvSpPr>
          <p:nvPr>
            <p:ph type="sldNum" sz="quarter" idx="5"/>
          </p:nvPr>
        </p:nvSpPr>
        <p:spPr/>
        <p:txBody>
          <a:bodyPr/>
          <a:lstStyle/>
          <a:p>
            <a:fld id="{CFE6F71C-8273-4878-AA31-00464EB49D11}" type="slidenum">
              <a:rPr lang="en-GB"/>
              <a:t>15</a:t>
            </a:fld>
            <a:endParaRPr lang="en-GB"/>
          </a:p>
        </p:txBody>
      </p:sp>
    </p:spTree>
    <p:extLst>
      <p:ext uri="{BB962C8B-B14F-4D97-AF65-F5344CB8AC3E}">
        <p14:creationId xmlns:p14="http://schemas.microsoft.com/office/powerpoint/2010/main" val="2209455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EA852-42F8-CB85-3DEE-9DEFE4177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A5030-CEFC-E1F5-87B9-446CD4B05B7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4A502D6-9CCF-52B7-532D-92ACE13C90E6}"/>
              </a:ext>
            </a:extLst>
          </p:cNvPr>
          <p:cNvSpPr>
            <a:spLocks noGrp="1"/>
          </p:cNvSpPr>
          <p:nvPr>
            <p:ph type="body" idx="1"/>
          </p:nvPr>
        </p:nvSpPr>
        <p:spPr/>
        <p:txBody>
          <a:bodyPr/>
          <a:lstStyle/>
          <a:p>
            <a:pPr>
              <a:defRPr/>
            </a:pPr>
            <a:endParaRPr lang="en-GB" dirty="0"/>
          </a:p>
        </p:txBody>
      </p:sp>
      <p:sp>
        <p:nvSpPr>
          <p:cNvPr id="4" name="Slide Number Placeholder 3">
            <a:extLst>
              <a:ext uri="{FF2B5EF4-FFF2-40B4-BE49-F238E27FC236}">
                <a16:creationId xmlns:a16="http://schemas.microsoft.com/office/drawing/2014/main" id="{81763B7C-2F1A-41C2-14B1-82C93F9F31C0}"/>
              </a:ext>
            </a:extLst>
          </p:cNvPr>
          <p:cNvSpPr>
            <a:spLocks noGrp="1"/>
          </p:cNvSpPr>
          <p:nvPr>
            <p:ph type="sldNum" sz="quarter" idx="5"/>
          </p:nvPr>
        </p:nvSpPr>
        <p:spPr/>
        <p:txBody>
          <a:bodyPr/>
          <a:lstStyle/>
          <a:p>
            <a:fld id="{91BAE796-7D12-4ECA-B705-B3EECD005A15}" type="slidenum">
              <a:rPr lang="en-GB" smtClean="0"/>
              <a:t>16</a:t>
            </a:fld>
            <a:endParaRPr lang="en-GB"/>
          </a:p>
        </p:txBody>
      </p:sp>
    </p:spTree>
    <p:extLst>
      <p:ext uri="{BB962C8B-B14F-4D97-AF65-F5344CB8AC3E}">
        <p14:creationId xmlns:p14="http://schemas.microsoft.com/office/powerpoint/2010/main" val="2961153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AA54-E9A4-95E4-D06A-D24E230B8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50A3A-CA8E-D829-69CD-D6C56B1D5D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BB666C-15A1-6AB5-1A2A-2B5CA848BCC7}"/>
              </a:ext>
            </a:extLst>
          </p:cNvPr>
          <p:cNvSpPr>
            <a:spLocks noGrp="1"/>
          </p:cNvSpPr>
          <p:nvPr>
            <p:ph type="body" idx="1"/>
          </p:nvPr>
        </p:nvSpPr>
        <p:spPr/>
        <p:txBody>
          <a:bodyPr/>
          <a:lstStyle/>
          <a:p>
            <a:pPr>
              <a:defRPr/>
            </a:pPr>
            <a:endParaRPr lang="en-GB" dirty="0">
              <a:ea typeface="Calibri"/>
              <a:cs typeface="Calibri"/>
            </a:endParaRPr>
          </a:p>
        </p:txBody>
      </p:sp>
      <p:sp>
        <p:nvSpPr>
          <p:cNvPr id="4" name="Slide Number Placeholder 3">
            <a:extLst>
              <a:ext uri="{FF2B5EF4-FFF2-40B4-BE49-F238E27FC236}">
                <a16:creationId xmlns:a16="http://schemas.microsoft.com/office/drawing/2014/main" id="{6A20D9A8-C7FA-97C9-8C42-2CA222FF28BF}"/>
              </a:ext>
            </a:extLst>
          </p:cNvPr>
          <p:cNvSpPr>
            <a:spLocks noGrp="1"/>
          </p:cNvSpPr>
          <p:nvPr>
            <p:ph type="sldNum" sz="quarter" idx="5"/>
          </p:nvPr>
        </p:nvSpPr>
        <p:spPr/>
        <p:txBody>
          <a:bodyPr/>
          <a:lstStyle/>
          <a:p>
            <a:fld id="{91BAE796-7D12-4ECA-B705-B3EECD005A15}" type="slidenum">
              <a:rPr lang="en-GB" smtClean="0"/>
              <a:t>17</a:t>
            </a:fld>
            <a:endParaRPr lang="en-GB"/>
          </a:p>
        </p:txBody>
      </p:sp>
    </p:spTree>
    <p:extLst>
      <p:ext uri="{BB962C8B-B14F-4D97-AF65-F5344CB8AC3E}">
        <p14:creationId xmlns:p14="http://schemas.microsoft.com/office/powerpoint/2010/main" val="3734709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31EDC-6AE0-7A2F-D94A-742EDA8D2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6A143-CCFA-F518-3E57-A721E9C5005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27507B-027D-0810-DB70-2BCE792AD8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694027BA-5C2A-448C-C89E-28E207BA7383}"/>
              </a:ext>
            </a:extLst>
          </p:cNvPr>
          <p:cNvSpPr>
            <a:spLocks noGrp="1"/>
          </p:cNvSpPr>
          <p:nvPr>
            <p:ph type="sldNum" sz="quarter" idx="5"/>
          </p:nvPr>
        </p:nvSpPr>
        <p:spPr/>
        <p:txBody>
          <a:bodyPr/>
          <a:lstStyle/>
          <a:p>
            <a:fld id="{91BAE796-7D12-4ECA-B705-B3EECD005A15}" type="slidenum">
              <a:rPr lang="en-GB" smtClean="0"/>
              <a:t>18</a:t>
            </a:fld>
            <a:endParaRPr lang="en-GB"/>
          </a:p>
        </p:txBody>
      </p:sp>
    </p:spTree>
    <p:extLst>
      <p:ext uri="{BB962C8B-B14F-4D97-AF65-F5344CB8AC3E}">
        <p14:creationId xmlns:p14="http://schemas.microsoft.com/office/powerpoint/2010/main" val="2110782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BA4CF-E53F-FE78-8E8E-C8AC40814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43E42-AC70-8A65-A42A-6288D8D77B1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99B6634-1181-CEFC-3436-4F14675F714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CC9ECE5-B1E6-D4BB-444E-570D4E8ECD9D}"/>
              </a:ext>
            </a:extLst>
          </p:cNvPr>
          <p:cNvSpPr>
            <a:spLocks noGrp="1"/>
          </p:cNvSpPr>
          <p:nvPr>
            <p:ph type="sldNum" sz="quarter" idx="5"/>
          </p:nvPr>
        </p:nvSpPr>
        <p:spPr/>
        <p:txBody>
          <a:bodyPr/>
          <a:lstStyle/>
          <a:p>
            <a:fld id="{CFE6F71C-8273-4878-AA31-00464EB49D11}" type="slidenum">
              <a:rPr lang="en-GB" smtClean="0"/>
              <a:t>19</a:t>
            </a:fld>
            <a:endParaRPr lang="en-GB"/>
          </a:p>
        </p:txBody>
      </p:sp>
    </p:spTree>
    <p:extLst>
      <p:ext uri="{BB962C8B-B14F-4D97-AF65-F5344CB8AC3E}">
        <p14:creationId xmlns:p14="http://schemas.microsoft.com/office/powerpoint/2010/main" val="1491858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8C38-F199-9FC8-AF95-42EB6CB1F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B8361-E5AA-4EE6-505A-7CBCCBFAD5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E5DA6F6-3DEA-7F31-9C3A-C2BBCF25E60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7ADC4A-7DBD-5D1E-C40A-FEB62C94D9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FC191-E6A6-4ED0-8FBD-F215032FA8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1659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4FBA-49F1-D845-4A4E-80E09C732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C5BF1-8C3E-2A72-79B5-39092F10C3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0767CFE-D595-B637-B7E2-1B994CC2D9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6CD20A-7EBB-3D2F-C563-448E090ECE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FC191-E6A6-4ED0-8FBD-F215032FA8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754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6576B-0C1B-3EE7-1A8F-75BA72D2A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9BEBB-CC65-EE9C-F5E0-07B2795440E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052017-2AE1-A3D5-5CF0-3381C60F7C3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7202952-BFE7-477F-EAFD-E9F7F10C9868}"/>
              </a:ext>
            </a:extLst>
          </p:cNvPr>
          <p:cNvSpPr>
            <a:spLocks noGrp="1"/>
          </p:cNvSpPr>
          <p:nvPr>
            <p:ph type="sldNum" sz="quarter" idx="5"/>
          </p:nvPr>
        </p:nvSpPr>
        <p:spPr/>
        <p:txBody>
          <a:bodyPr/>
          <a:lstStyle/>
          <a:p>
            <a:fld id="{CFE6F71C-8273-4878-AA31-00464EB49D11}" type="slidenum">
              <a:rPr lang="en-GB" smtClean="0"/>
              <a:t>22</a:t>
            </a:fld>
            <a:endParaRPr lang="en-GB"/>
          </a:p>
        </p:txBody>
      </p:sp>
    </p:spTree>
    <p:extLst>
      <p:ext uri="{BB962C8B-B14F-4D97-AF65-F5344CB8AC3E}">
        <p14:creationId xmlns:p14="http://schemas.microsoft.com/office/powerpoint/2010/main" val="2996214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8837-D001-832F-0D6D-2B8817CFD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E8E45-2A05-81FA-C8F4-A1AA6025F9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6C94B0-84BC-6827-7155-17DF81DD20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048BB5-CA9F-5A36-2AAF-C42F65175967}"/>
              </a:ext>
            </a:extLst>
          </p:cNvPr>
          <p:cNvSpPr>
            <a:spLocks noGrp="1"/>
          </p:cNvSpPr>
          <p:nvPr>
            <p:ph type="sldNum" sz="quarter" idx="5"/>
          </p:nvPr>
        </p:nvSpPr>
        <p:spPr/>
        <p:txBody>
          <a:bodyPr/>
          <a:lstStyle/>
          <a:p>
            <a:fld id="{CFE6F71C-8273-4878-AA31-00464EB49D11}" type="slidenum">
              <a:rPr lang="en-GB" smtClean="0"/>
              <a:t>23</a:t>
            </a:fld>
            <a:endParaRPr lang="en-GB"/>
          </a:p>
        </p:txBody>
      </p:sp>
    </p:spTree>
    <p:extLst>
      <p:ext uri="{BB962C8B-B14F-4D97-AF65-F5344CB8AC3E}">
        <p14:creationId xmlns:p14="http://schemas.microsoft.com/office/powerpoint/2010/main" val="3861221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34B8-6299-4825-0C0A-73AA63A76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E0A2E-1154-0932-C4E6-AFAAF7F07B4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81B98E1-4932-1273-5DFE-27955CF3BC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AE50326-1554-E8F7-7743-6632638C481F}"/>
              </a:ext>
            </a:extLst>
          </p:cNvPr>
          <p:cNvSpPr>
            <a:spLocks noGrp="1"/>
          </p:cNvSpPr>
          <p:nvPr>
            <p:ph type="sldNum" sz="quarter" idx="5"/>
          </p:nvPr>
        </p:nvSpPr>
        <p:spPr/>
        <p:txBody>
          <a:bodyPr/>
          <a:lstStyle/>
          <a:p>
            <a:fld id="{CFE6F71C-8273-4878-AA31-00464EB49D11}" type="slidenum">
              <a:rPr lang="en-GB" smtClean="0"/>
              <a:t>25</a:t>
            </a:fld>
            <a:endParaRPr lang="en-GB"/>
          </a:p>
        </p:txBody>
      </p:sp>
    </p:spTree>
    <p:extLst>
      <p:ext uri="{BB962C8B-B14F-4D97-AF65-F5344CB8AC3E}">
        <p14:creationId xmlns:p14="http://schemas.microsoft.com/office/powerpoint/2010/main" val="1497601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B337D45A-34BD-44AB-825C-6958B8C04CAE}" type="slidenum">
              <a:rPr lang="en-GB" smtClean="0"/>
              <a:t>26</a:t>
            </a:fld>
            <a:endParaRPr lang="en-GB"/>
          </a:p>
        </p:txBody>
      </p:sp>
    </p:spTree>
    <p:extLst>
      <p:ext uri="{BB962C8B-B14F-4D97-AF65-F5344CB8AC3E}">
        <p14:creationId xmlns:p14="http://schemas.microsoft.com/office/powerpoint/2010/main" val="4183339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801F3-6E65-CE7D-B529-454141501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615AE5-E39E-DBC9-B513-64245719CB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6F5460-0314-478A-05E1-7946F15BAD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D1427A79-4EBB-045E-A701-C4C18E0B5C53}"/>
              </a:ext>
            </a:extLst>
          </p:cNvPr>
          <p:cNvSpPr>
            <a:spLocks noGrp="1"/>
          </p:cNvSpPr>
          <p:nvPr>
            <p:ph type="sldNum" sz="quarter" idx="5"/>
          </p:nvPr>
        </p:nvSpPr>
        <p:spPr/>
        <p:txBody>
          <a:bodyPr/>
          <a:lstStyle/>
          <a:p>
            <a:fld id="{B337D45A-34BD-44AB-825C-6958B8C04CAE}" type="slidenum">
              <a:rPr lang="en-GB" smtClean="0"/>
              <a:t>27</a:t>
            </a:fld>
            <a:endParaRPr lang="en-GB"/>
          </a:p>
        </p:txBody>
      </p:sp>
    </p:spTree>
    <p:extLst>
      <p:ext uri="{BB962C8B-B14F-4D97-AF65-F5344CB8AC3E}">
        <p14:creationId xmlns:p14="http://schemas.microsoft.com/office/powerpoint/2010/main" val="591045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189DF-87AD-9918-EC26-5A3CFEC3C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97332-BF60-1FDE-2FBC-6E8AE6FFC2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9CC569E-BBB6-B601-229E-69F8B9BFEF98}"/>
              </a:ext>
            </a:extLst>
          </p:cNvPr>
          <p:cNvSpPr>
            <a:spLocks noGrp="1"/>
          </p:cNvSpPr>
          <p:nvPr>
            <p:ph type="body" idx="1"/>
          </p:nvPr>
        </p:nvSpPr>
        <p:spPr/>
        <p:txBody>
          <a:bodyPr/>
          <a:lstStyle/>
          <a:p>
            <a:pPr>
              <a:defRPr/>
            </a:pPr>
            <a:endParaRPr lang="en-GB">
              <a:ea typeface="Calibri"/>
              <a:cs typeface="Calibri"/>
            </a:endParaRPr>
          </a:p>
          <a:p>
            <a:endParaRPr lang="en-GB"/>
          </a:p>
        </p:txBody>
      </p:sp>
      <p:sp>
        <p:nvSpPr>
          <p:cNvPr id="4" name="Slide Number Placeholder 3">
            <a:extLst>
              <a:ext uri="{FF2B5EF4-FFF2-40B4-BE49-F238E27FC236}">
                <a16:creationId xmlns:a16="http://schemas.microsoft.com/office/drawing/2014/main" id="{501F948E-854C-4B56-BADF-AEC2271625F0}"/>
              </a:ext>
            </a:extLst>
          </p:cNvPr>
          <p:cNvSpPr>
            <a:spLocks noGrp="1"/>
          </p:cNvSpPr>
          <p:nvPr>
            <p:ph type="sldNum" sz="quarter" idx="5"/>
          </p:nvPr>
        </p:nvSpPr>
        <p:spPr/>
        <p:txBody>
          <a:bodyPr/>
          <a:lstStyle/>
          <a:p>
            <a:fld id="{CFE6F71C-8273-4878-AA31-00464EB49D11}" type="slidenum">
              <a:rPr lang="en-GB" smtClean="0"/>
              <a:t>28</a:t>
            </a:fld>
            <a:endParaRPr lang="en-GB"/>
          </a:p>
        </p:txBody>
      </p:sp>
    </p:spTree>
    <p:extLst>
      <p:ext uri="{BB962C8B-B14F-4D97-AF65-F5344CB8AC3E}">
        <p14:creationId xmlns:p14="http://schemas.microsoft.com/office/powerpoint/2010/main" val="2827190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64F07-6146-C314-3EE1-29AEAC06D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38B7C-B0EB-AEC9-F895-3F8E274F3D6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2A87EC8-DDCA-412C-1AA4-D007CF7E45F1}"/>
              </a:ext>
            </a:extLst>
          </p:cNvPr>
          <p:cNvSpPr>
            <a:spLocks noGrp="1"/>
          </p:cNvSpPr>
          <p:nvPr>
            <p:ph type="body" idx="1"/>
          </p:nvPr>
        </p:nvSpPr>
        <p:spPr/>
        <p:txBody>
          <a:bodyPr/>
          <a:lstStyle/>
          <a:p>
            <a:pPr>
              <a:defRPr/>
            </a:pPr>
            <a:endParaRPr lang="en-GB" dirty="0">
              <a:ea typeface="Calibri"/>
              <a:cs typeface="Calibri"/>
            </a:endParaRPr>
          </a:p>
        </p:txBody>
      </p:sp>
      <p:sp>
        <p:nvSpPr>
          <p:cNvPr id="4" name="Slide Number Placeholder 3">
            <a:extLst>
              <a:ext uri="{FF2B5EF4-FFF2-40B4-BE49-F238E27FC236}">
                <a16:creationId xmlns:a16="http://schemas.microsoft.com/office/drawing/2014/main" id="{8D588AE7-4F6F-876E-DFA4-A55A55AD480E}"/>
              </a:ext>
            </a:extLst>
          </p:cNvPr>
          <p:cNvSpPr>
            <a:spLocks noGrp="1"/>
          </p:cNvSpPr>
          <p:nvPr>
            <p:ph type="sldNum" sz="quarter" idx="5"/>
          </p:nvPr>
        </p:nvSpPr>
        <p:spPr/>
        <p:txBody>
          <a:bodyPr/>
          <a:lstStyle/>
          <a:p>
            <a:fld id="{91BAE796-7D12-4ECA-B705-B3EECD005A15}" type="slidenum">
              <a:rPr lang="en-GB" smtClean="0"/>
              <a:t>29</a:t>
            </a:fld>
            <a:endParaRPr lang="en-GB"/>
          </a:p>
        </p:txBody>
      </p:sp>
    </p:spTree>
    <p:extLst>
      <p:ext uri="{BB962C8B-B14F-4D97-AF65-F5344CB8AC3E}">
        <p14:creationId xmlns:p14="http://schemas.microsoft.com/office/powerpoint/2010/main" val="28103219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D46B1-C0DC-7944-EE4F-FEA7DD121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691D1-BB09-4287-CB68-A204463EF4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BDCEAC0-805D-A381-7F3B-9CF4E1BC74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C82815-7809-A433-169B-A2C9C4BA7F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FC191-E6A6-4ED0-8FBD-F215032FA8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7882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8F3AF-386F-F105-64FA-A1F19BC57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87EE2-FE96-B79A-DBBA-7EDA4F7B6E3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0B0EFA8-F9E1-9992-C5F2-177CFBF21AD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E9ACCD-EC3C-965D-5ABD-9C28CC70C0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FC191-E6A6-4ED0-8FBD-F215032FA8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754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36615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68177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25135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7014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852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D240F19-BD33-4848-A30C-61797892E4F9}"/>
              </a:ext>
            </a:extLst>
          </p:cNvPr>
          <p:cNvSpPr>
            <a:spLocks noGrp="1"/>
          </p:cNvSpPr>
          <p:nvPr>
            <p:ph type="dt" sz="half" idx="10"/>
          </p:nvPr>
        </p:nvSpPr>
        <p:spPr/>
        <p:txBody>
          <a:bodyPr/>
          <a:lstStyle>
            <a:lvl1pPr>
              <a:defRPr/>
            </a:lvl1pPr>
          </a:lstStyle>
          <a:p>
            <a:pPr>
              <a:defRPr/>
            </a:pPr>
            <a:fld id="{DBB93D94-A280-D94E-B11A-5096D48D9633}" type="datetimeFigureOut">
              <a:rPr lang="en-US" altLang="en-US"/>
              <a:pPr>
                <a:defRPr/>
              </a:pPr>
              <a:t>7/14/2026</a:t>
            </a:fld>
            <a:endParaRPr lang="en-US" altLang="en-US"/>
          </a:p>
        </p:txBody>
      </p:sp>
      <p:sp>
        <p:nvSpPr>
          <p:cNvPr id="5" name="Footer Placeholder 4">
            <a:extLst>
              <a:ext uri="{FF2B5EF4-FFF2-40B4-BE49-F238E27FC236}">
                <a16:creationId xmlns:a16="http://schemas.microsoft.com/office/drawing/2014/main" id="{DD198EC5-4C84-F844-A2E2-333CD079B6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976D5D9-14DD-F645-A8ED-213C045FC8CF}"/>
              </a:ext>
            </a:extLst>
          </p:cNvPr>
          <p:cNvSpPr>
            <a:spLocks noGrp="1"/>
          </p:cNvSpPr>
          <p:nvPr>
            <p:ph type="sldNum" sz="quarter" idx="12"/>
          </p:nvPr>
        </p:nvSpPr>
        <p:spPr/>
        <p:txBody>
          <a:bodyPr/>
          <a:lstStyle>
            <a:lvl1pPr>
              <a:defRPr/>
            </a:lvl1pPr>
          </a:lstStyle>
          <a:p>
            <a:fld id="{5C03DB77-B385-6740-8360-6D23EFA89FED}" type="slidenum">
              <a:rPr lang="en-US" altLang="en-US"/>
              <a:pPr/>
              <a:t>‹#›</a:t>
            </a:fld>
            <a:endParaRPr lang="en-US" altLang="en-US"/>
          </a:p>
        </p:txBody>
      </p:sp>
    </p:spTree>
    <p:extLst>
      <p:ext uri="{BB962C8B-B14F-4D97-AF65-F5344CB8AC3E}">
        <p14:creationId xmlns:p14="http://schemas.microsoft.com/office/powerpoint/2010/main" val="514016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79299" cy="400050"/>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398462" y="612774"/>
            <a:ext cx="11395075" cy="449580"/>
          </a:xfrm>
          <a:prstGeom prst="rect">
            <a:avLst/>
          </a:prstGeom>
        </p:spPr>
        <p:txBody>
          <a:bodyPr wrap="square" lIns="0" tIns="0" rIns="0" bIns="0">
            <a:spAutoFit/>
          </a:bodyPr>
          <a:lstStyle>
            <a:lvl1pPr>
              <a:defRPr sz="2750" b="1" i="0">
                <a:solidFill>
                  <a:schemeClr val="tx1"/>
                </a:solidFill>
                <a:latin typeface="Calibri"/>
                <a:cs typeface="Calibri"/>
              </a:defRPr>
            </a:lvl1pPr>
          </a:lstStyle>
          <a:p>
            <a:endParaRPr/>
          </a:p>
        </p:txBody>
      </p:sp>
      <p:sp>
        <p:nvSpPr>
          <p:cNvPr id="3" name="Holder 3"/>
          <p:cNvSpPr>
            <a:spLocks noGrp="1"/>
          </p:cNvSpPr>
          <p:nvPr>
            <p:ph type="body" idx="1"/>
          </p:nvPr>
        </p:nvSpPr>
        <p:spPr>
          <a:xfrm>
            <a:off x="511175" y="1287780"/>
            <a:ext cx="11169649" cy="4789170"/>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8" name="TextBox 7">
            <a:extLst>
              <a:ext uri="{FF2B5EF4-FFF2-40B4-BE49-F238E27FC236}">
                <a16:creationId xmlns:a16="http://schemas.microsoft.com/office/drawing/2014/main" id="{894059AB-B0D6-6CC3-FC4D-965DD8FC4961}"/>
              </a:ext>
            </a:extLst>
          </p:cNvPr>
          <p:cNvSpPr txBox="1"/>
          <p:nvPr userDrawn="1">
            <p:extLst>
              <p:ext uri="{1162E1C5-73C7-4A58-AE30-91384D911F3F}">
                <p184:classification xmlns:p184="http://schemas.microsoft.com/office/powerpoint/2018/4/main" val="ftr"/>
              </p:ext>
            </p:extLst>
          </p:nvPr>
        </p:nvSpPr>
        <p:spPr>
          <a:xfrm>
            <a:off x="5865813" y="6642100"/>
            <a:ext cx="517525"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OFFICIAL </a:t>
            </a:r>
          </a:p>
        </p:txBody>
      </p:sp>
    </p:spTree>
    <p:extLst>
      <p:ext uri="{BB962C8B-B14F-4D97-AF65-F5344CB8AC3E}">
        <p14:creationId xmlns:p14="http://schemas.microsoft.com/office/powerpoint/2010/main" val="1097329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www.safeguardingwarwickshire.co.uk/2025/09/18/neglect/"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safeguardingwarwickshire.co.uk/2025/09/18/neglect/"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hyperlink" Target="https://www.safeguardingwarwickshire.co.uk/2025/08/12/wscp-practitioner-escalation-policy/" TargetMode="External"/><Relationship Id="rId3" Type="http://schemas.openxmlformats.org/officeDocument/2006/relationships/hyperlink" Target="https://www.safeguardingwarwickshire.co.uk/safeguarding-strategy-for-adolescents/" TargetMode="External"/><Relationship Id="rId7" Type="http://schemas.openxmlformats.org/officeDocument/2006/relationships/hyperlink" Target="https://www.safeguardingwarwickshire.co.uk/7-minute-briefings/"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childsafeguarding.independent-panel.uk/hub-topic/safeguarding-children-not-in-school/" TargetMode="External"/><Relationship Id="rId5" Type="http://schemas.openxmlformats.org/officeDocument/2006/relationships/hyperlink" Target="https://www.safeguardingwarwickshire.co.uk/2025/09/18/neglect/" TargetMode="External"/><Relationship Id="rId4" Type="http://schemas.openxmlformats.org/officeDocument/2006/relationships/hyperlink" Target="https://drive.google.com/file/d/1utgro0m8rwYo6wwUaOvjlNp7nuTMHrne/view?usp=sharin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9D66B13-ECD9-7B91-3722-039F01E21C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962" y="2718557"/>
            <a:ext cx="3535716" cy="35284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E366E77F-AE85-425D-BEF0-C56E36585CC4}"/>
              </a:ext>
            </a:extLst>
          </p:cNvPr>
          <p:cNvSpPr>
            <a:spLocks noGrp="1"/>
          </p:cNvSpPr>
          <p:nvPr>
            <p:ph type="ctrTitle"/>
          </p:nvPr>
        </p:nvSpPr>
        <p:spPr>
          <a:xfrm>
            <a:off x="802856" y="700190"/>
            <a:ext cx="10372928" cy="3102963"/>
          </a:xfrm>
        </p:spPr>
        <p:txBody>
          <a:bodyPr wrap="square" lIns="0" tIns="0" rIns="0" bIns="0" anchor="t">
            <a:normAutofit fontScale="90000"/>
          </a:bodyPr>
          <a:lstStyle/>
          <a:p>
            <a:pPr algn="ctr"/>
            <a:r>
              <a:rPr lang="en-GB" sz="7300">
                <a:latin typeface="+mn-lt"/>
                <a:cs typeface="Segoe UI"/>
              </a:rPr>
              <a:t>Adolescent Strategy Webinar</a:t>
            </a:r>
            <a:br>
              <a:rPr lang="en-GB" sz="7300">
                <a:latin typeface="+mn-lt"/>
                <a:cs typeface="Segoe UI"/>
              </a:rPr>
            </a:br>
            <a:r>
              <a:rPr lang="en-GB" sz="1100">
                <a:solidFill>
                  <a:schemeClr val="bg1"/>
                </a:solidFill>
                <a:latin typeface="+mn-lt"/>
                <a:cs typeface="Segoe UI"/>
              </a:rPr>
              <a:t>HJH</a:t>
            </a:r>
            <a:br>
              <a:rPr lang="en-GB" sz="7300">
                <a:latin typeface="+mn-lt"/>
                <a:cs typeface="Segoe UI"/>
              </a:rPr>
            </a:br>
            <a:r>
              <a:rPr lang="en-GB" sz="2400">
                <a:latin typeface="+mn-lt"/>
                <a:cs typeface="Segoe UI"/>
              </a:rPr>
              <a:t>14</a:t>
            </a:r>
            <a:r>
              <a:rPr lang="en-GB" sz="2400" baseline="30000">
                <a:latin typeface="+mn-lt"/>
                <a:cs typeface="Segoe UI"/>
              </a:rPr>
              <a:t>th</a:t>
            </a:r>
            <a:r>
              <a:rPr lang="en-GB" sz="2400">
                <a:latin typeface="+mn-lt"/>
                <a:cs typeface="Segoe UI"/>
              </a:rPr>
              <a:t> July 2026</a:t>
            </a:r>
            <a:br>
              <a:rPr lang="en-GB" sz="6000">
                <a:latin typeface="+mn-lt"/>
                <a:cs typeface="Segoe UI"/>
              </a:rPr>
            </a:br>
            <a:r>
              <a:rPr lang="en-GB" sz="2400">
                <a:latin typeface="+mn-lt"/>
                <a:ea typeface="Calibri"/>
                <a:cs typeface="Segoe UI"/>
              </a:rPr>
              <a:t>10-11am</a:t>
            </a:r>
            <a:br>
              <a:rPr lang="en-GB" sz="4800">
                <a:latin typeface="+mn-lt"/>
                <a:cs typeface="Segoe UI"/>
              </a:rPr>
            </a:br>
            <a:endParaRPr lang="en-GB" sz="2400">
              <a:latin typeface="+mn-lt"/>
              <a:ea typeface="Calibri"/>
              <a:cs typeface="Segoe UI"/>
            </a:endParaRPr>
          </a:p>
        </p:txBody>
      </p:sp>
    </p:spTree>
    <p:extLst>
      <p:ext uri="{BB962C8B-B14F-4D97-AF65-F5344CB8AC3E}">
        <p14:creationId xmlns:p14="http://schemas.microsoft.com/office/powerpoint/2010/main" val="234345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DF917-328E-8BD6-EB0C-B91A9C5443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1DC8B1-42B2-F3D3-8774-3A5CC0A19627}"/>
              </a:ext>
            </a:extLst>
          </p:cNvPr>
          <p:cNvSpPr>
            <a:spLocks noGrp="1"/>
          </p:cNvSpPr>
          <p:nvPr>
            <p:ph idx="1"/>
          </p:nvPr>
        </p:nvSpPr>
        <p:spPr>
          <a:xfrm>
            <a:off x="606077" y="720024"/>
            <a:ext cx="10606931" cy="565196"/>
          </a:xfrm>
        </p:spPr>
        <p:txBody>
          <a:bodyPr vert="horz" lIns="91440" tIns="45720" rIns="91440" bIns="45720" rtlCol="0" anchor="t">
            <a:normAutofit fontScale="25000" lnSpcReduction="20000"/>
          </a:bodyPr>
          <a:lstStyle/>
          <a:p>
            <a:pPr marL="0" indent="0">
              <a:buNone/>
            </a:pPr>
            <a:r>
              <a:rPr lang="en-GB" sz="14400" b="1">
                <a:ea typeface="Calibri"/>
                <a:cs typeface="Calibri"/>
              </a:rPr>
              <a:t>Aims for today</a:t>
            </a:r>
            <a:endParaRPr lang="en-GB"/>
          </a:p>
          <a:p>
            <a:pPr marL="0" indent="0">
              <a:buNone/>
            </a:pPr>
            <a:endParaRPr lang="en-GB" sz="2000">
              <a:ea typeface="Calibri"/>
              <a:cs typeface="Calibri"/>
            </a:endParaRPr>
          </a:p>
          <a:p>
            <a:pPr marL="0" indent="0">
              <a:buNone/>
            </a:pPr>
            <a:r>
              <a:rPr lang="en-GB" sz="2000">
                <a:ea typeface="Calibri"/>
                <a:cs typeface="Calibri"/>
              </a:rPr>
              <a:t> </a:t>
            </a:r>
          </a:p>
          <a:p>
            <a:pPr marL="0" indent="0">
              <a:buNone/>
            </a:pPr>
            <a:endParaRPr lang="en-GB" sz="2000">
              <a:ea typeface="Calibri"/>
              <a:cs typeface="Calibri"/>
            </a:endParaRPr>
          </a:p>
          <a:p>
            <a:pPr marL="0" indent="0">
              <a:buNone/>
            </a:pPr>
            <a:endParaRPr lang="en-GB" sz="2000">
              <a:ea typeface="+mn-lt"/>
              <a:cs typeface="+mn-lt"/>
            </a:endParaRPr>
          </a:p>
          <a:p>
            <a:pPr marL="0" indent="0">
              <a:buNone/>
            </a:pPr>
            <a:endParaRPr lang="en-GB" sz="2000">
              <a:ea typeface="+mn-lt"/>
              <a:cs typeface="+mn-lt"/>
            </a:endParaRPr>
          </a:p>
          <a:p>
            <a:pPr marL="0" indent="0">
              <a:buNone/>
            </a:pPr>
            <a:endParaRPr lang="en-GB" sz="2000">
              <a:ea typeface="+mn-lt"/>
              <a:cs typeface="+mn-lt"/>
            </a:endParaRPr>
          </a:p>
          <a:p>
            <a:pPr marL="0" indent="0">
              <a:buNone/>
            </a:pPr>
            <a:endParaRPr lang="en-GB" sz="2000">
              <a:ea typeface="Calibri"/>
              <a:cs typeface="Calibri"/>
            </a:endParaRPr>
          </a:p>
          <a:p>
            <a:pPr marL="0" indent="0">
              <a:buNone/>
            </a:pPr>
            <a:endParaRPr lang="en-GB" sz="3200">
              <a:ea typeface="Calibri"/>
              <a:cs typeface="Calibri"/>
            </a:endParaRPr>
          </a:p>
          <a:p>
            <a:pPr marL="0" indent="0">
              <a:buNone/>
            </a:pPr>
            <a:endParaRPr lang="en-GB" sz="2000">
              <a:ea typeface="Calibri"/>
              <a:cs typeface="Calibri"/>
            </a:endParaRPr>
          </a:p>
          <a:p>
            <a:pPr marL="0" indent="0">
              <a:buNone/>
            </a:pPr>
            <a:endParaRPr lang="en-GB" sz="2000" b="1">
              <a:ea typeface="Calibri"/>
              <a:cs typeface="Calibri"/>
            </a:endParaRPr>
          </a:p>
          <a:p>
            <a:pPr marL="0" indent="0">
              <a:buNone/>
            </a:pPr>
            <a:endParaRPr lang="en-GB" sz="2000" b="1">
              <a:ea typeface="Calibri"/>
              <a:cs typeface="Calibri"/>
            </a:endParaRPr>
          </a:p>
          <a:p>
            <a:pPr marL="0" indent="0">
              <a:buNone/>
            </a:pPr>
            <a:endParaRPr lang="en-GB" sz="2000">
              <a:ea typeface="Calibri"/>
              <a:cs typeface="Calibri"/>
            </a:endParaRPr>
          </a:p>
          <a:p>
            <a:pPr marL="0" indent="0">
              <a:buNone/>
            </a:pPr>
            <a:endParaRPr lang="en-GB" sz="2000">
              <a:ea typeface="Calibri"/>
              <a:cs typeface="Calibri"/>
            </a:endParaRPr>
          </a:p>
        </p:txBody>
      </p:sp>
      <p:pic>
        <p:nvPicPr>
          <p:cNvPr id="4" name="Picture 3">
            <a:extLst>
              <a:ext uri="{FF2B5EF4-FFF2-40B4-BE49-F238E27FC236}">
                <a16:creationId xmlns:a16="http://schemas.microsoft.com/office/drawing/2014/main" id="{66847BC5-18B6-6C0F-A75F-BD5040DF8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11" name="Rectangle: Rounded Corners 10">
            <a:extLst>
              <a:ext uri="{FF2B5EF4-FFF2-40B4-BE49-F238E27FC236}">
                <a16:creationId xmlns:a16="http://schemas.microsoft.com/office/drawing/2014/main" id="{BFC68EB5-9D6C-D008-D8C0-63D2E8004CF8}"/>
              </a:ext>
            </a:extLst>
          </p:cNvPr>
          <p:cNvSpPr/>
          <p:nvPr/>
        </p:nvSpPr>
        <p:spPr>
          <a:xfrm>
            <a:off x="606077" y="1312249"/>
            <a:ext cx="10005533" cy="847370"/>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nSpc>
                <a:spcPct val="200000"/>
              </a:lnSpc>
            </a:pPr>
            <a:r>
              <a:rPr lang="en-US" sz="2000" b="1">
                <a:solidFill>
                  <a:schemeClr val="tx1"/>
                </a:solidFill>
                <a:latin typeface="+mj-lt"/>
              </a:rPr>
              <a:t>Understand the rationale for change and why the new strategy has been produced</a:t>
            </a:r>
          </a:p>
        </p:txBody>
      </p:sp>
      <p:pic>
        <p:nvPicPr>
          <p:cNvPr id="6" name="Picture 2">
            <a:extLst>
              <a:ext uri="{FF2B5EF4-FFF2-40B4-BE49-F238E27FC236}">
                <a16:creationId xmlns:a16="http://schemas.microsoft.com/office/drawing/2014/main" id="{71704F83-AF47-2D6C-30CC-7525193B04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2698" y="623940"/>
            <a:ext cx="691496" cy="6883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E96D650E-CA07-A2B4-B027-10DE0BC53F0C}"/>
              </a:ext>
            </a:extLst>
          </p:cNvPr>
          <p:cNvSpPr/>
          <p:nvPr/>
        </p:nvSpPr>
        <p:spPr>
          <a:xfrm>
            <a:off x="606078" y="2287635"/>
            <a:ext cx="10005533" cy="837601"/>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nSpc>
                <a:spcPct val="200000"/>
              </a:lnSpc>
            </a:pPr>
            <a:r>
              <a:rPr lang="en-US" sz="2000" b="1">
                <a:solidFill>
                  <a:schemeClr val="tx1"/>
                </a:solidFill>
              </a:rPr>
              <a:t>Understand the key risks adolescents face and what can be done to protect them</a:t>
            </a:r>
          </a:p>
        </p:txBody>
      </p:sp>
      <p:sp>
        <p:nvSpPr>
          <p:cNvPr id="9" name="Rectangle: Rounded Corners 8">
            <a:extLst>
              <a:ext uri="{FF2B5EF4-FFF2-40B4-BE49-F238E27FC236}">
                <a16:creationId xmlns:a16="http://schemas.microsoft.com/office/drawing/2014/main" id="{0D220954-E366-AB48-6568-22F736D199B2}"/>
              </a:ext>
            </a:extLst>
          </p:cNvPr>
          <p:cNvSpPr/>
          <p:nvPr/>
        </p:nvSpPr>
        <p:spPr>
          <a:xfrm>
            <a:off x="606078" y="3313964"/>
            <a:ext cx="10005533" cy="837601"/>
          </a:xfrm>
          <a:prstGeom prst="roundRect">
            <a:avLst/>
          </a:prstGeom>
          <a:solidFill>
            <a:srgbClr val="E06495"/>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base"/>
            <a:r>
              <a:rPr lang="en-US" sz="2000" b="1">
                <a:solidFill>
                  <a:schemeClr val="tx1"/>
                </a:solidFill>
              </a:rPr>
              <a:t>Understand how adolescents in Warwickshire feel about safety</a:t>
            </a:r>
          </a:p>
        </p:txBody>
      </p:sp>
      <p:sp>
        <p:nvSpPr>
          <p:cNvPr id="13" name="Rectangle: Rounded Corners 12">
            <a:extLst>
              <a:ext uri="{FF2B5EF4-FFF2-40B4-BE49-F238E27FC236}">
                <a16:creationId xmlns:a16="http://schemas.microsoft.com/office/drawing/2014/main" id="{9D32EEEC-DFF4-56ED-C59D-966F9511C1D8}"/>
              </a:ext>
            </a:extLst>
          </p:cNvPr>
          <p:cNvSpPr/>
          <p:nvPr/>
        </p:nvSpPr>
        <p:spPr>
          <a:xfrm>
            <a:off x="606077" y="4340293"/>
            <a:ext cx="10005533" cy="770204"/>
          </a:xfrm>
          <a:prstGeom prst="roundRect">
            <a:avLst/>
          </a:prstGeom>
          <a:solidFill>
            <a:srgbClr val="27C4F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base"/>
            <a:r>
              <a:rPr lang="en-GB" sz="2000" b="1">
                <a:solidFill>
                  <a:schemeClr val="tx1"/>
                </a:solidFill>
                <a:latin typeface="+mj-lt"/>
              </a:rPr>
              <a:t>Reflect on how the strategy can be used within your agency</a:t>
            </a:r>
          </a:p>
        </p:txBody>
      </p:sp>
      <p:sp>
        <p:nvSpPr>
          <p:cNvPr id="2" name="Rectangle: Rounded Corners 1">
            <a:extLst>
              <a:ext uri="{FF2B5EF4-FFF2-40B4-BE49-F238E27FC236}">
                <a16:creationId xmlns:a16="http://schemas.microsoft.com/office/drawing/2014/main" id="{22BEFD83-46CD-1B24-04A2-8113E657F605}"/>
              </a:ext>
            </a:extLst>
          </p:cNvPr>
          <p:cNvSpPr/>
          <p:nvPr/>
        </p:nvSpPr>
        <p:spPr>
          <a:xfrm>
            <a:off x="606077" y="5299225"/>
            <a:ext cx="10005533" cy="770204"/>
          </a:xfrm>
          <a:prstGeom prst="roundRect">
            <a:avLst/>
          </a:prstGeom>
          <a:solidFill>
            <a:srgbClr val="2060A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a:solidFill>
                  <a:schemeClr val="tx1"/>
                </a:solidFill>
              </a:rPr>
              <a:t>Learn where to access further resources to support adolescents</a:t>
            </a:r>
            <a:endParaRPr lang="en-GB" sz="2000">
              <a:solidFill>
                <a:schemeClr val="tx1"/>
              </a:solidFill>
            </a:endParaRPr>
          </a:p>
        </p:txBody>
      </p:sp>
    </p:spTree>
    <p:extLst>
      <p:ext uri="{BB962C8B-B14F-4D97-AF65-F5344CB8AC3E}">
        <p14:creationId xmlns:p14="http://schemas.microsoft.com/office/powerpoint/2010/main" val="1986596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F1A8A-562C-DB26-446F-98EF65CAFB6A}"/>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0B74E6D-4F03-621D-1E87-2F961F482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5159" y="4039623"/>
            <a:ext cx="1854961" cy="185115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68609A7F-5C0B-1E8D-7329-A0CA8E8BB3C3}"/>
              </a:ext>
            </a:extLst>
          </p:cNvPr>
          <p:cNvSpPr>
            <a:spLocks noGrp="1"/>
          </p:cNvSpPr>
          <p:nvPr>
            <p:ph type="ctrTitle"/>
          </p:nvPr>
        </p:nvSpPr>
        <p:spPr>
          <a:xfrm>
            <a:off x="909536" y="791630"/>
            <a:ext cx="10372928" cy="3102963"/>
          </a:xfrm>
        </p:spPr>
        <p:txBody>
          <a:bodyPr wrap="square" lIns="0" tIns="0" rIns="0" bIns="0" anchor="t">
            <a:normAutofit fontScale="90000"/>
          </a:bodyPr>
          <a:lstStyle/>
          <a:p>
            <a:pPr algn="ctr"/>
            <a:r>
              <a:rPr lang="en-GB" sz="7300" dirty="0">
                <a:latin typeface="+mn-lt"/>
                <a:cs typeface="Segoe UI"/>
              </a:rPr>
              <a:t>Why Adolescent Safety remains a priority within Warwickshire</a:t>
            </a:r>
            <a:br>
              <a:rPr lang="en-GB" sz="7300" dirty="0">
                <a:latin typeface="+mn-lt"/>
                <a:cs typeface="Segoe UI"/>
              </a:rPr>
            </a:br>
            <a:r>
              <a:rPr lang="en-GB" sz="1100" dirty="0">
                <a:solidFill>
                  <a:schemeClr val="bg1"/>
                </a:solidFill>
                <a:latin typeface="+mn-lt"/>
                <a:cs typeface="Segoe UI"/>
              </a:rPr>
              <a:t>HJH</a:t>
            </a:r>
            <a:br>
              <a:rPr lang="en-GB" sz="7300" dirty="0">
                <a:latin typeface="+mn-lt"/>
                <a:cs typeface="Segoe UI"/>
              </a:rPr>
            </a:br>
            <a:br>
              <a:rPr lang="en-GB" sz="4800" dirty="0">
                <a:latin typeface="+mn-lt"/>
                <a:cs typeface="Segoe UI"/>
              </a:rPr>
            </a:br>
            <a:endParaRPr lang="en-GB" sz="2400" dirty="0">
              <a:latin typeface="+mn-lt"/>
              <a:ea typeface="Calibri"/>
              <a:cs typeface="Segoe UI"/>
            </a:endParaRPr>
          </a:p>
        </p:txBody>
      </p:sp>
    </p:spTree>
    <p:extLst>
      <p:ext uri="{BB962C8B-B14F-4D97-AF65-F5344CB8AC3E}">
        <p14:creationId xmlns:p14="http://schemas.microsoft.com/office/powerpoint/2010/main" val="20878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CEFB-3D39-2A68-A9F6-EECA64536D0C}"/>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A5EFB13D-3C75-41BB-1629-200B556FC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878" y="5358895"/>
            <a:ext cx="1179649" cy="117722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B716F19D-990E-C1CA-4DC0-D83B7D1DEE7E}"/>
              </a:ext>
            </a:extLst>
          </p:cNvPr>
          <p:cNvSpPr>
            <a:spLocks noGrp="1"/>
          </p:cNvSpPr>
          <p:nvPr>
            <p:ph type="ctrTitle"/>
          </p:nvPr>
        </p:nvSpPr>
        <p:spPr>
          <a:xfrm>
            <a:off x="940605" y="624562"/>
            <a:ext cx="10372928" cy="1290849"/>
          </a:xfrm>
        </p:spPr>
        <p:txBody>
          <a:bodyPr wrap="square" lIns="0" tIns="0" rIns="0" bIns="0" anchor="t">
            <a:normAutofit fontScale="90000"/>
          </a:bodyPr>
          <a:lstStyle/>
          <a:p>
            <a:pPr algn="ctr"/>
            <a:r>
              <a:rPr lang="en-GB" sz="7300">
                <a:latin typeface="+mn-lt"/>
                <a:cs typeface="Segoe UI"/>
              </a:rPr>
              <a:t>National Picture 2024/25</a:t>
            </a:r>
            <a:br>
              <a:rPr lang="en-GB" sz="7300">
                <a:latin typeface="+mn-lt"/>
                <a:cs typeface="Segoe UI"/>
              </a:rPr>
            </a:br>
            <a:r>
              <a:rPr lang="en-GB" sz="1100">
                <a:solidFill>
                  <a:schemeClr val="bg1"/>
                </a:solidFill>
                <a:latin typeface="+mn-lt"/>
                <a:cs typeface="Segoe UI"/>
              </a:rPr>
              <a:t>HJH</a:t>
            </a:r>
            <a:br>
              <a:rPr lang="en-GB" sz="7300">
                <a:latin typeface="+mn-lt"/>
                <a:cs typeface="Segoe UI"/>
              </a:rPr>
            </a:br>
            <a:br>
              <a:rPr lang="en-GB" sz="4800">
                <a:latin typeface="+mn-lt"/>
                <a:cs typeface="Segoe UI"/>
              </a:rPr>
            </a:br>
            <a:endParaRPr lang="en-GB" sz="2400">
              <a:latin typeface="+mn-lt"/>
              <a:ea typeface="Calibri"/>
              <a:cs typeface="Segoe UI"/>
            </a:endParaRPr>
          </a:p>
        </p:txBody>
      </p:sp>
      <p:pic>
        <p:nvPicPr>
          <p:cNvPr id="3" name="Picture 2">
            <a:extLst>
              <a:ext uri="{FF2B5EF4-FFF2-40B4-BE49-F238E27FC236}">
                <a16:creationId xmlns:a16="http://schemas.microsoft.com/office/drawing/2014/main" id="{5BE3FDAB-D4BD-8DE0-F6F1-87062E6D6F31}"/>
              </a:ext>
            </a:extLst>
          </p:cNvPr>
          <p:cNvPicPr>
            <a:picLocks noChangeAspect="1"/>
          </p:cNvPicPr>
          <p:nvPr/>
        </p:nvPicPr>
        <p:blipFill>
          <a:blip r:embed="rId4"/>
          <a:stretch>
            <a:fillRect/>
          </a:stretch>
        </p:blipFill>
        <p:spPr>
          <a:xfrm>
            <a:off x="624160" y="1908873"/>
            <a:ext cx="4526342" cy="2259123"/>
          </a:xfrm>
          <a:prstGeom prst="rect">
            <a:avLst/>
          </a:prstGeom>
        </p:spPr>
      </p:pic>
      <p:sp>
        <p:nvSpPr>
          <p:cNvPr id="4" name="TextBox 3">
            <a:extLst>
              <a:ext uri="{FF2B5EF4-FFF2-40B4-BE49-F238E27FC236}">
                <a16:creationId xmlns:a16="http://schemas.microsoft.com/office/drawing/2014/main" id="{39D9C201-56D1-7E35-1493-DB5FE3A4903E}"/>
              </a:ext>
            </a:extLst>
          </p:cNvPr>
          <p:cNvSpPr txBox="1"/>
          <p:nvPr/>
        </p:nvSpPr>
        <p:spPr>
          <a:xfrm>
            <a:off x="352210" y="4283537"/>
            <a:ext cx="5070243" cy="923330"/>
          </a:xfrm>
          <a:prstGeom prst="rect">
            <a:avLst/>
          </a:prstGeom>
          <a:solidFill>
            <a:srgbClr val="97D256"/>
          </a:solidFill>
        </p:spPr>
        <p:txBody>
          <a:bodyPr wrap="square" rtlCol="0">
            <a:spAutoFit/>
          </a:bodyPr>
          <a:lstStyle/>
          <a:p>
            <a:pPr algn="ctr"/>
            <a:r>
              <a:rPr lang="en-GB"/>
              <a:t>41% of children subject to a Child Safeguarding Practice Review were aged between 11-17. </a:t>
            </a:r>
          </a:p>
          <a:p>
            <a:pPr algn="ctr"/>
            <a:r>
              <a:rPr lang="en-GB"/>
              <a:t>(274 reviews – 360 children affected)</a:t>
            </a:r>
          </a:p>
        </p:txBody>
      </p:sp>
      <p:pic>
        <p:nvPicPr>
          <p:cNvPr id="10" name="Picture 9">
            <a:extLst>
              <a:ext uri="{FF2B5EF4-FFF2-40B4-BE49-F238E27FC236}">
                <a16:creationId xmlns:a16="http://schemas.microsoft.com/office/drawing/2014/main" id="{1EEA08C1-4CCC-A981-5D92-1CC36AF57686}"/>
              </a:ext>
            </a:extLst>
          </p:cNvPr>
          <p:cNvPicPr>
            <a:picLocks noChangeAspect="1"/>
          </p:cNvPicPr>
          <p:nvPr/>
        </p:nvPicPr>
        <p:blipFill>
          <a:blip r:embed="rId5"/>
          <a:stretch>
            <a:fillRect/>
          </a:stretch>
        </p:blipFill>
        <p:spPr>
          <a:xfrm>
            <a:off x="8897219" y="1868962"/>
            <a:ext cx="3176646" cy="1877109"/>
          </a:xfrm>
          <a:prstGeom prst="rect">
            <a:avLst/>
          </a:prstGeom>
        </p:spPr>
      </p:pic>
      <p:sp>
        <p:nvSpPr>
          <p:cNvPr id="11" name="TextBox 10">
            <a:extLst>
              <a:ext uri="{FF2B5EF4-FFF2-40B4-BE49-F238E27FC236}">
                <a16:creationId xmlns:a16="http://schemas.microsoft.com/office/drawing/2014/main" id="{E23518CD-10EF-EE0A-366E-B959FE873718}"/>
              </a:ext>
            </a:extLst>
          </p:cNvPr>
          <p:cNvSpPr txBox="1"/>
          <p:nvPr/>
        </p:nvSpPr>
        <p:spPr>
          <a:xfrm>
            <a:off x="9051380" y="3868039"/>
            <a:ext cx="2868325" cy="1754326"/>
          </a:xfrm>
          <a:prstGeom prst="rect">
            <a:avLst/>
          </a:prstGeom>
          <a:solidFill>
            <a:schemeClr val="accent6"/>
          </a:solidFill>
        </p:spPr>
        <p:txBody>
          <a:bodyPr wrap="square" rtlCol="0">
            <a:spAutoFit/>
          </a:bodyPr>
          <a:lstStyle/>
          <a:p>
            <a:pPr algn="ctr"/>
            <a:r>
              <a:rPr lang="en-GB"/>
              <a:t>16% of deaths were caused by suicide.</a:t>
            </a:r>
          </a:p>
          <a:p>
            <a:pPr algn="ctr"/>
            <a:endParaRPr lang="en-GB"/>
          </a:p>
          <a:p>
            <a:pPr algn="ctr"/>
            <a:r>
              <a:rPr lang="en-GB"/>
              <a:t>72% of reviews identified a lack of co-ordination or handover between services.</a:t>
            </a:r>
          </a:p>
        </p:txBody>
      </p:sp>
      <p:sp>
        <p:nvSpPr>
          <p:cNvPr id="12" name="TextBox 11">
            <a:extLst>
              <a:ext uri="{FF2B5EF4-FFF2-40B4-BE49-F238E27FC236}">
                <a16:creationId xmlns:a16="http://schemas.microsoft.com/office/drawing/2014/main" id="{CDB78D8F-921E-22CC-16B9-1DAE052766EC}"/>
              </a:ext>
            </a:extLst>
          </p:cNvPr>
          <p:cNvSpPr txBox="1"/>
          <p:nvPr/>
        </p:nvSpPr>
        <p:spPr>
          <a:xfrm>
            <a:off x="5708716" y="1923960"/>
            <a:ext cx="2868325" cy="3139321"/>
          </a:xfrm>
          <a:prstGeom prst="rect">
            <a:avLst/>
          </a:prstGeom>
          <a:noFill/>
          <a:ln w="57150">
            <a:solidFill>
              <a:srgbClr val="2060AD"/>
            </a:solidFill>
          </a:ln>
        </p:spPr>
        <p:txBody>
          <a:bodyPr wrap="square" rtlCol="0">
            <a:spAutoFit/>
          </a:bodyPr>
          <a:lstStyle/>
          <a:p>
            <a:r>
              <a:rPr lang="en-GB"/>
              <a:t>60% of reviews in 2024-5 featured </a:t>
            </a:r>
            <a:r>
              <a:rPr lang="en-GB" b="1"/>
              <a:t>NEGLECT</a:t>
            </a:r>
            <a:r>
              <a:rPr lang="en-GB"/>
              <a:t>. </a:t>
            </a:r>
          </a:p>
          <a:p>
            <a:r>
              <a:rPr lang="en-GB"/>
              <a:t>WSCP have developed a bank of resources to support with this, including a ‘Day in the Life of Teenager’ document which helps to understand lived experiences. </a:t>
            </a:r>
          </a:p>
          <a:p>
            <a:endParaRPr lang="en-GB"/>
          </a:p>
          <a:p>
            <a:r>
              <a:rPr lang="en-GB"/>
              <a:t>They can be found </a:t>
            </a:r>
            <a:r>
              <a:rPr lang="en-GB">
                <a:hlinkClick r:id="rId6"/>
              </a:rPr>
              <a:t>here</a:t>
            </a:r>
            <a:r>
              <a:rPr lang="en-GB"/>
              <a:t>. </a:t>
            </a:r>
          </a:p>
        </p:txBody>
      </p:sp>
      <p:pic>
        <p:nvPicPr>
          <p:cNvPr id="14" name="Picture 13">
            <a:extLst>
              <a:ext uri="{FF2B5EF4-FFF2-40B4-BE49-F238E27FC236}">
                <a16:creationId xmlns:a16="http://schemas.microsoft.com/office/drawing/2014/main" id="{EED1F415-666A-23B1-8640-CA674343027A}"/>
              </a:ext>
            </a:extLst>
          </p:cNvPr>
          <p:cNvPicPr>
            <a:picLocks noChangeAspect="1"/>
          </p:cNvPicPr>
          <p:nvPr/>
        </p:nvPicPr>
        <p:blipFill>
          <a:blip r:embed="rId7"/>
          <a:stretch>
            <a:fillRect/>
          </a:stretch>
        </p:blipFill>
        <p:spPr>
          <a:xfrm>
            <a:off x="3039521" y="5388248"/>
            <a:ext cx="5857698" cy="1117761"/>
          </a:xfrm>
          <a:prstGeom prst="rect">
            <a:avLst/>
          </a:prstGeom>
        </p:spPr>
      </p:pic>
    </p:spTree>
    <p:extLst>
      <p:ext uri="{BB962C8B-B14F-4D97-AF65-F5344CB8AC3E}">
        <p14:creationId xmlns:p14="http://schemas.microsoft.com/office/powerpoint/2010/main" val="1788750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E4189-DA9E-6BB1-377D-89423E8E5D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8DE786-EC25-385A-F46C-35357CCE3F18}"/>
              </a:ext>
            </a:extLst>
          </p:cNvPr>
          <p:cNvSpPr>
            <a:spLocks noGrp="1"/>
          </p:cNvSpPr>
          <p:nvPr>
            <p:ph idx="1"/>
          </p:nvPr>
        </p:nvSpPr>
        <p:spPr>
          <a:xfrm>
            <a:off x="614673" y="1653756"/>
            <a:ext cx="10962654" cy="4716130"/>
          </a:xfrm>
        </p:spPr>
        <p:txBody>
          <a:bodyPr vert="horz" wrap="square" lIns="0" tIns="0" rIns="0" bIns="0" rtlCol="0" anchor="t">
            <a:noAutofit/>
          </a:bodyPr>
          <a:lstStyle/>
          <a:p>
            <a:pPr marL="342900" indent="-342900">
              <a:buFont typeface="Arial"/>
              <a:buChar char="•"/>
            </a:pPr>
            <a:r>
              <a:rPr lang="en-GB" sz="1800" dirty="0">
                <a:latin typeface="+mn-lt"/>
                <a:ea typeface="Calibri"/>
              </a:rPr>
              <a:t>Warwickshire Safeguarding Children Partnership made a commitment to: 'Develop a joint approach to ensure children are safe within the community from risk of harm outside their home and are visible to services’. </a:t>
            </a:r>
          </a:p>
          <a:p>
            <a:endParaRPr lang="en-US" sz="1800" dirty="0">
              <a:latin typeface="+mn-lt"/>
              <a:ea typeface="Calibri"/>
            </a:endParaRPr>
          </a:p>
          <a:p>
            <a:pPr marL="342900" indent="-342900">
              <a:buFont typeface="Arial"/>
              <a:buChar char="•"/>
            </a:pPr>
            <a:r>
              <a:rPr lang="en-GB" sz="1800" dirty="0">
                <a:latin typeface="+mn-lt"/>
                <a:ea typeface="Calibri"/>
              </a:rPr>
              <a:t>Warwickshire had an Exploitation Strategy and we were keen, as a multi-agency partnership, to replace this with an adolescent strategy covering wider aspects of safeguarding risks to young people in Warwickshire.</a:t>
            </a:r>
          </a:p>
          <a:p>
            <a:endParaRPr lang="en-GB" sz="1800" dirty="0">
              <a:latin typeface="+mn-lt"/>
              <a:ea typeface="Calibri"/>
            </a:endParaRPr>
          </a:p>
          <a:p>
            <a:pPr marL="342900" indent="-342900">
              <a:buFont typeface="Arial"/>
              <a:buChar char="•"/>
            </a:pPr>
            <a:r>
              <a:rPr lang="en-GB" sz="1800" dirty="0">
                <a:latin typeface="+mn-lt"/>
                <a:ea typeface="Calibri"/>
              </a:rPr>
              <a:t>As a result of this, members of the adolescent safeguarding sub-group agreed that the strategy should be rewritten rather than simply updated.</a:t>
            </a:r>
          </a:p>
          <a:p>
            <a:pPr marL="342900" indent="-342900">
              <a:buFont typeface="Arial"/>
              <a:buChar char="•"/>
            </a:pPr>
            <a:endParaRPr lang="en-GB" sz="1800" dirty="0">
              <a:latin typeface="+mn-lt"/>
              <a:ea typeface="Calibri"/>
            </a:endParaRPr>
          </a:p>
          <a:p>
            <a:pPr marL="342900" indent="-342900">
              <a:buFont typeface="Arial"/>
              <a:buChar char="•"/>
            </a:pPr>
            <a:r>
              <a:rPr lang="en-GB" sz="1800" dirty="0">
                <a:latin typeface="+mn-lt"/>
                <a:ea typeface="Calibri"/>
              </a:rPr>
              <a:t>A Task and Finish Group was formed with representatives from health, education, police, and social care. Collectively, they agreed the content for the strategy and used their expertise to write relevant sections. </a:t>
            </a:r>
          </a:p>
          <a:p>
            <a:pPr marL="342900" indent="-342900">
              <a:buFont typeface="Arial"/>
              <a:buChar char="•"/>
            </a:pPr>
            <a:endParaRPr lang="en-GB" sz="1800" dirty="0">
              <a:latin typeface="+mn-lt"/>
              <a:ea typeface="Calibri"/>
            </a:endParaRPr>
          </a:p>
          <a:p>
            <a:pPr marL="342900" indent="-342900">
              <a:buFont typeface="Arial"/>
              <a:buChar char="•"/>
            </a:pPr>
            <a:r>
              <a:rPr lang="en-GB" sz="1800" dirty="0">
                <a:latin typeface="+mn-lt"/>
                <a:ea typeface="Calibri"/>
              </a:rPr>
              <a:t>It was also agreed that the voice of adolescents should form a crucial part of this work to ensure we got it right for young people. </a:t>
            </a:r>
          </a:p>
          <a:p>
            <a:endParaRPr lang="en-GB" sz="1800" dirty="0">
              <a:latin typeface="+mn-lt"/>
              <a:ea typeface="Calibri"/>
            </a:endParaRPr>
          </a:p>
          <a:p>
            <a:pPr marL="342900" indent="-342900">
              <a:buFont typeface="Arial"/>
              <a:buChar char="•"/>
            </a:pPr>
            <a:r>
              <a:rPr lang="en-GB" sz="1800" dirty="0">
                <a:latin typeface="+mn-lt"/>
                <a:ea typeface="Calibri"/>
              </a:rPr>
              <a:t>The strategy has been developed in line with Working Together to Safeguard Children 2026 and reflects the national shift towards Family Help, contextual safeguarding and stronger multi-agency collaboration.</a:t>
            </a:r>
            <a:endParaRPr lang="en-GB" sz="1800" dirty="0">
              <a:solidFill>
                <a:srgbClr val="000000"/>
              </a:solidFill>
              <a:ea typeface="Calibri"/>
            </a:endParaRPr>
          </a:p>
          <a:p>
            <a:pPr marL="342900" indent="-342900">
              <a:buFont typeface="Arial"/>
              <a:buChar char="•"/>
            </a:pPr>
            <a:endParaRPr lang="en-GB" sz="1800" dirty="0">
              <a:solidFill>
                <a:srgbClr val="000000"/>
              </a:solidFill>
              <a:ea typeface="Calibri"/>
            </a:endParaRPr>
          </a:p>
          <a:p>
            <a:pPr marL="342900" indent="-342900">
              <a:buFont typeface="Arial"/>
              <a:buChar char="•"/>
            </a:pPr>
            <a:endParaRPr lang="en-GB" sz="2000" dirty="0">
              <a:solidFill>
                <a:srgbClr val="333333"/>
              </a:solidFill>
              <a:highlight>
                <a:srgbClr val="FFFFFF"/>
              </a:highlight>
              <a:ea typeface="Calibri"/>
            </a:endParaRPr>
          </a:p>
          <a:p>
            <a:pPr marL="342900" indent="-342900">
              <a:buFont typeface="Arial"/>
              <a:buChar char="•"/>
            </a:pPr>
            <a:endParaRPr lang="en-GB" sz="2000" dirty="0">
              <a:ea typeface="Calibri"/>
            </a:endParaRPr>
          </a:p>
          <a:p>
            <a:endParaRPr lang="en-GB" dirty="0">
              <a:latin typeface="Corbel"/>
              <a:ea typeface="Calibri"/>
            </a:endParaRPr>
          </a:p>
          <a:p>
            <a:endParaRPr lang="en-GB" sz="2000" dirty="0"/>
          </a:p>
        </p:txBody>
      </p:sp>
      <p:sp>
        <p:nvSpPr>
          <p:cNvPr id="7" name="Rectangle: Rounded Corners 6">
            <a:extLst>
              <a:ext uri="{FF2B5EF4-FFF2-40B4-BE49-F238E27FC236}">
                <a16:creationId xmlns:a16="http://schemas.microsoft.com/office/drawing/2014/main" id="{BD4EFE93-09B0-F09D-87F4-BF412163D034}"/>
              </a:ext>
            </a:extLst>
          </p:cNvPr>
          <p:cNvSpPr/>
          <p:nvPr/>
        </p:nvSpPr>
        <p:spPr>
          <a:xfrm>
            <a:off x="614673" y="576396"/>
            <a:ext cx="10962653" cy="742265"/>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400" b="1"/>
              <a:t>Rationale for change</a:t>
            </a:r>
            <a:endParaRPr lang="en-GB" sz="4400" b="0" i="0">
              <a:solidFill>
                <a:srgbClr val="000000"/>
              </a:solidFill>
              <a:effectLst/>
              <a:ea typeface="Calibri"/>
              <a:cs typeface="Calibri"/>
            </a:endParaRPr>
          </a:p>
        </p:txBody>
      </p:sp>
    </p:spTree>
    <p:extLst>
      <p:ext uri="{BB962C8B-B14F-4D97-AF65-F5344CB8AC3E}">
        <p14:creationId xmlns:p14="http://schemas.microsoft.com/office/powerpoint/2010/main" val="1178075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7BE6-A3E4-1EE8-01A7-C3AA259D80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2F3570-57F2-B669-A94B-89E5A77FBFFF}"/>
              </a:ext>
            </a:extLst>
          </p:cNvPr>
          <p:cNvSpPr>
            <a:spLocks noGrp="1"/>
          </p:cNvSpPr>
          <p:nvPr>
            <p:ph type="ctrTitle"/>
          </p:nvPr>
        </p:nvSpPr>
        <p:spPr>
          <a:xfrm>
            <a:off x="6096000" y="1056806"/>
            <a:ext cx="5186464" cy="3102963"/>
          </a:xfrm>
        </p:spPr>
        <p:txBody>
          <a:bodyPr wrap="square" lIns="0" tIns="0" rIns="0" bIns="0" anchor="t">
            <a:normAutofit fontScale="90000"/>
          </a:bodyPr>
          <a:lstStyle/>
          <a:p>
            <a:pPr algn="ctr"/>
            <a:r>
              <a:rPr lang="en-GB" sz="6600">
                <a:latin typeface="+mn-lt"/>
                <a:cs typeface="Segoe UI"/>
              </a:rPr>
              <a:t>Adolescent  Strategy</a:t>
            </a:r>
            <a:br>
              <a:rPr lang="en-GB" sz="4400">
                <a:latin typeface="+mn-lt"/>
                <a:cs typeface="Segoe UI"/>
              </a:rPr>
            </a:br>
            <a:br>
              <a:rPr lang="en-GB" sz="4400">
                <a:latin typeface="+mn-lt"/>
                <a:cs typeface="Segoe UI"/>
              </a:rPr>
            </a:br>
            <a:r>
              <a:rPr lang="en-GB" sz="2400">
                <a:latin typeface="+mn-lt"/>
                <a:cs typeface="Segoe UI"/>
              </a:rPr>
              <a:t>Becky Sumner and Nigel Jones</a:t>
            </a:r>
            <a:br>
              <a:rPr lang="en-GB" sz="7300">
                <a:latin typeface="+mn-lt"/>
                <a:cs typeface="Segoe UI"/>
              </a:rPr>
            </a:br>
            <a:r>
              <a:rPr lang="en-GB" sz="1100">
                <a:solidFill>
                  <a:schemeClr val="bg1"/>
                </a:solidFill>
                <a:latin typeface="+mn-lt"/>
                <a:cs typeface="Segoe UI"/>
              </a:rPr>
              <a:t>HJH</a:t>
            </a:r>
            <a:br>
              <a:rPr lang="en-GB" sz="7300">
                <a:latin typeface="+mn-lt"/>
                <a:cs typeface="Segoe UI"/>
              </a:rPr>
            </a:br>
            <a:br>
              <a:rPr lang="en-GB" sz="4800">
                <a:latin typeface="+mn-lt"/>
                <a:cs typeface="Segoe UI"/>
              </a:rPr>
            </a:br>
            <a:endParaRPr lang="en-GB" sz="2000">
              <a:highlight>
                <a:srgbClr val="FFFF00"/>
              </a:highlight>
              <a:latin typeface="+mn-lt"/>
              <a:ea typeface="Calibri"/>
              <a:cs typeface="Segoe UI"/>
            </a:endParaRPr>
          </a:p>
        </p:txBody>
      </p:sp>
      <p:pic>
        <p:nvPicPr>
          <p:cNvPr id="6" name="Picture 4">
            <a:extLst>
              <a:ext uri="{FF2B5EF4-FFF2-40B4-BE49-F238E27FC236}">
                <a16:creationId xmlns:a16="http://schemas.microsoft.com/office/drawing/2014/main" id="{B7508E99-441A-1D8F-4D10-076F9EE28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3594" y="4159769"/>
            <a:ext cx="1877155" cy="1873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9518D36-F77F-E4CF-51B1-5B4C6804A329}"/>
              </a:ext>
            </a:extLst>
          </p:cNvPr>
          <p:cNvPicPr>
            <a:picLocks noChangeAspect="1"/>
          </p:cNvPicPr>
          <p:nvPr/>
        </p:nvPicPr>
        <p:blipFill>
          <a:blip r:embed="rId4"/>
          <a:stretch>
            <a:fillRect/>
          </a:stretch>
        </p:blipFill>
        <p:spPr>
          <a:xfrm>
            <a:off x="909536" y="588396"/>
            <a:ext cx="4417194" cy="6033069"/>
          </a:xfrm>
          <a:prstGeom prst="rect">
            <a:avLst/>
          </a:prstGeom>
        </p:spPr>
      </p:pic>
    </p:spTree>
    <p:extLst>
      <p:ext uri="{BB962C8B-B14F-4D97-AF65-F5344CB8AC3E}">
        <p14:creationId xmlns:p14="http://schemas.microsoft.com/office/powerpoint/2010/main" val="314327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C5FED-E7D2-4820-ED0E-8E395C3FC71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A1E0C81-B5DA-1D32-DD59-A88CBAF7C811}"/>
              </a:ext>
            </a:extLst>
          </p:cNvPr>
          <p:cNvPicPr>
            <a:picLocks noChangeAspect="1"/>
          </p:cNvPicPr>
          <p:nvPr/>
        </p:nvPicPr>
        <p:blipFill>
          <a:blip r:embed="rId3"/>
          <a:stretch>
            <a:fillRect/>
          </a:stretch>
        </p:blipFill>
        <p:spPr>
          <a:xfrm>
            <a:off x="939638" y="663909"/>
            <a:ext cx="3877275" cy="5658724"/>
          </a:xfrm>
          <a:prstGeom prst="rect">
            <a:avLst/>
          </a:prstGeom>
          <a:ln w="34925">
            <a:solidFill>
              <a:srgbClr val="2060AD"/>
            </a:solidFill>
          </a:ln>
        </p:spPr>
      </p:pic>
      <p:sp>
        <p:nvSpPr>
          <p:cNvPr id="8" name="Rectangle: Rounded Corners 7">
            <a:extLst>
              <a:ext uri="{FF2B5EF4-FFF2-40B4-BE49-F238E27FC236}">
                <a16:creationId xmlns:a16="http://schemas.microsoft.com/office/drawing/2014/main" id="{B938F0C1-63F2-548E-6DDA-97C138ECA7A1}"/>
              </a:ext>
            </a:extLst>
          </p:cNvPr>
          <p:cNvSpPr/>
          <p:nvPr/>
        </p:nvSpPr>
        <p:spPr>
          <a:xfrm>
            <a:off x="5614416" y="663909"/>
            <a:ext cx="6291072" cy="735123"/>
          </a:xfrm>
          <a:prstGeom prst="roundRect">
            <a:avLst/>
          </a:prstGeom>
          <a:solidFill>
            <a:srgbClr val="2060A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600" b="1">
                <a:solidFill>
                  <a:schemeClr val="bg1"/>
                </a:solidFill>
                <a:ea typeface="Calibri"/>
                <a:cs typeface="Calibri"/>
              </a:rPr>
              <a:t>Our Core Principles</a:t>
            </a:r>
          </a:p>
        </p:txBody>
      </p:sp>
      <p:sp>
        <p:nvSpPr>
          <p:cNvPr id="9" name="TextBox 8">
            <a:extLst>
              <a:ext uri="{FF2B5EF4-FFF2-40B4-BE49-F238E27FC236}">
                <a16:creationId xmlns:a16="http://schemas.microsoft.com/office/drawing/2014/main" id="{4CF87E68-193A-7C46-A7BF-FA30CF387D11}"/>
              </a:ext>
            </a:extLst>
          </p:cNvPr>
          <p:cNvSpPr txBox="1"/>
          <p:nvPr/>
        </p:nvSpPr>
        <p:spPr>
          <a:xfrm>
            <a:off x="5614416" y="1493561"/>
            <a:ext cx="6437376" cy="4339650"/>
          </a:xfrm>
          <a:prstGeom prst="rect">
            <a:avLst/>
          </a:prstGeom>
          <a:noFill/>
        </p:spPr>
        <p:txBody>
          <a:bodyPr wrap="square" rtlCol="0">
            <a:spAutoFit/>
          </a:bodyPr>
          <a:lstStyle/>
          <a:p>
            <a:r>
              <a:rPr lang="en-GB" sz="1600" b="1"/>
              <a:t>Our principles guide our actions and decisions across the Safeguarding Children Partnership and workforce to protect young people from extra familial harm. These are aligned to the Spectrum of Support, guiding responses to emerging concerns. By working together, we aim to create flexible services that respond to the needs of children and families, delivering the right level of support at the right time. This approach shifts the focus from managing short-term crisis to providing effective, early support for children, young people, and their families.</a:t>
            </a:r>
          </a:p>
          <a:p>
            <a:endParaRPr lang="en-GB" sz="1600" b="1"/>
          </a:p>
          <a:p>
            <a:pPr marL="285750" indent="-285750">
              <a:buFont typeface="Wingdings" panose="05000000000000000000" pitchFamily="2" charset="2"/>
              <a:buChar char="Ø"/>
            </a:pPr>
            <a:r>
              <a:rPr lang="en-GB" sz="1600"/>
              <a:t>Understand adolescence</a:t>
            </a:r>
          </a:p>
          <a:p>
            <a:pPr marL="285750" indent="-285750">
              <a:buFont typeface="Wingdings" panose="05000000000000000000" pitchFamily="2" charset="2"/>
              <a:buChar char="Ø"/>
            </a:pPr>
            <a:r>
              <a:rPr lang="en-GB" sz="1600"/>
              <a:t>Work collaboratively to ensure the best outcomes for adolescents</a:t>
            </a:r>
          </a:p>
          <a:p>
            <a:pPr marL="285750" indent="-285750">
              <a:buFont typeface="Wingdings" panose="05000000000000000000" pitchFamily="2" charset="2"/>
              <a:buChar char="Ø"/>
            </a:pPr>
            <a:r>
              <a:rPr lang="en-GB" sz="1600"/>
              <a:t>See adolescents as children first</a:t>
            </a:r>
          </a:p>
          <a:p>
            <a:pPr marL="285750" indent="-285750">
              <a:buFont typeface="Wingdings" panose="05000000000000000000" pitchFamily="2" charset="2"/>
              <a:buChar char="Ø"/>
            </a:pPr>
            <a:r>
              <a:rPr lang="en-GB" sz="1600"/>
              <a:t>Respect the voice, experience and expertise of children and young people</a:t>
            </a:r>
          </a:p>
          <a:p>
            <a:pPr marL="285750" indent="-285750">
              <a:buFont typeface="Wingdings" panose="05000000000000000000" pitchFamily="2" charset="2"/>
              <a:buChar char="Ø"/>
            </a:pPr>
            <a:r>
              <a:rPr lang="en-GB" sz="1600"/>
              <a:t>Focus on strengths, utilising a trauma informed and relational approach </a:t>
            </a:r>
          </a:p>
          <a:p>
            <a:pPr marL="285750" indent="-285750">
              <a:buFont typeface="Wingdings" panose="05000000000000000000" pitchFamily="2" charset="2"/>
              <a:buChar char="Ø"/>
            </a:pPr>
            <a:r>
              <a:rPr lang="en-GB" sz="1600"/>
              <a:t>Value diversity and challenge inequalities, discrimination and disproportionality </a:t>
            </a:r>
            <a:endParaRPr lang="en-GB" sz="1600" b="1"/>
          </a:p>
        </p:txBody>
      </p:sp>
    </p:spTree>
    <p:extLst>
      <p:ext uri="{BB962C8B-B14F-4D97-AF65-F5344CB8AC3E}">
        <p14:creationId xmlns:p14="http://schemas.microsoft.com/office/powerpoint/2010/main" val="295326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004E5-2F0D-350D-FD00-8DF6C8F78B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BF81B-45B3-4B37-E07C-5028C002FB3C}"/>
              </a:ext>
            </a:extLst>
          </p:cNvPr>
          <p:cNvSpPr>
            <a:spLocks noGrp="1"/>
          </p:cNvSpPr>
          <p:nvPr>
            <p:ph sz="half" idx="2"/>
          </p:nvPr>
        </p:nvSpPr>
        <p:spPr>
          <a:xfrm>
            <a:off x="699516" y="1736229"/>
            <a:ext cx="10972800" cy="4616648"/>
          </a:xfrm>
        </p:spPr>
        <p:txBody>
          <a:bodyPr/>
          <a:lstStyle/>
          <a:p>
            <a:pPr algn="l"/>
            <a:r>
              <a:rPr lang="en-GB" sz="2000" b="1"/>
              <a:t>During adolescence the nature of the risks faced by young people, and the way that they experience these risks, often differs from earlier childhood – as do their needs. Specifically, young people may be faced with a new set of complex risks – ones not posed by families, but instead by peers, partners and adults unconnected to their families. </a:t>
            </a:r>
          </a:p>
          <a:p>
            <a:pPr algn="l"/>
            <a:endParaRPr lang="en-GB" sz="2000" b="1"/>
          </a:p>
          <a:p>
            <a:pPr marL="342900" indent="-342900" algn="l">
              <a:buFont typeface="Wingdings" panose="05000000000000000000" pitchFamily="2" charset="2"/>
              <a:buChar char="Ø"/>
            </a:pPr>
            <a:r>
              <a:rPr lang="en-GB" sz="2000"/>
              <a:t>Child Criminal and Sexual Exploitation</a:t>
            </a:r>
          </a:p>
          <a:p>
            <a:pPr marL="342900" indent="-342900" algn="l">
              <a:buFont typeface="Wingdings" panose="05000000000000000000" pitchFamily="2" charset="2"/>
              <a:buChar char="Ø"/>
            </a:pPr>
            <a:r>
              <a:rPr lang="en-GB" sz="2000"/>
              <a:t>Young People Missing from Home, Education and Care</a:t>
            </a:r>
          </a:p>
          <a:p>
            <a:pPr marL="342900" indent="-342900" algn="l">
              <a:buFont typeface="Wingdings" panose="05000000000000000000" pitchFamily="2" charset="2"/>
              <a:buChar char="Ø"/>
            </a:pPr>
            <a:r>
              <a:rPr lang="en-GB" sz="2000"/>
              <a:t>Online Harm and Abuse</a:t>
            </a:r>
          </a:p>
          <a:p>
            <a:pPr marL="342900" indent="-342900" algn="l">
              <a:buFont typeface="Wingdings" panose="05000000000000000000" pitchFamily="2" charset="2"/>
              <a:buChar char="Ø"/>
            </a:pPr>
            <a:r>
              <a:rPr lang="en-GB" sz="2000"/>
              <a:t>Modern Slavery and Trafficking</a:t>
            </a:r>
          </a:p>
          <a:p>
            <a:pPr marL="342900" indent="-342900" algn="l">
              <a:buFont typeface="Wingdings" panose="05000000000000000000" pitchFamily="2" charset="2"/>
              <a:buChar char="Ø"/>
            </a:pPr>
            <a:r>
              <a:rPr lang="en-GB" sz="2000"/>
              <a:t>Serious Youth Violence</a:t>
            </a:r>
          </a:p>
          <a:p>
            <a:pPr marL="342900" indent="-342900" algn="l">
              <a:buFont typeface="Wingdings" panose="05000000000000000000" pitchFamily="2" charset="2"/>
              <a:buChar char="Ø"/>
            </a:pPr>
            <a:r>
              <a:rPr lang="en-GB" sz="2000"/>
              <a:t>Young People who Offend</a:t>
            </a:r>
          </a:p>
          <a:p>
            <a:pPr marL="342900" indent="-342900" algn="l">
              <a:buFont typeface="Wingdings" panose="05000000000000000000" pitchFamily="2" charset="2"/>
              <a:buChar char="Ø"/>
            </a:pPr>
            <a:r>
              <a:rPr lang="en-GB" sz="2000"/>
              <a:t>Peer on Peer Abuse</a:t>
            </a:r>
          </a:p>
          <a:p>
            <a:pPr marL="342900" indent="-342900" algn="l">
              <a:buFont typeface="Wingdings" panose="05000000000000000000" pitchFamily="2" charset="2"/>
              <a:buChar char="Ø"/>
            </a:pPr>
            <a:r>
              <a:rPr lang="en-GB" sz="2000"/>
              <a:t>Radicalisation and Extremism</a:t>
            </a:r>
          </a:p>
          <a:p>
            <a:pPr marL="342900" indent="-342900" algn="l">
              <a:buFont typeface="Wingdings" panose="05000000000000000000" pitchFamily="2" charset="2"/>
              <a:buChar char="Ø"/>
            </a:pPr>
            <a:endParaRPr lang="en-GB" sz="2000"/>
          </a:p>
          <a:p>
            <a:pPr marL="342900" indent="-342900" algn="l">
              <a:buFont typeface="Wingdings" panose="05000000000000000000" pitchFamily="2" charset="2"/>
              <a:buChar char="Ø"/>
            </a:pPr>
            <a:endParaRPr lang="en-GB" sz="2000"/>
          </a:p>
        </p:txBody>
      </p:sp>
      <p:sp>
        <p:nvSpPr>
          <p:cNvPr id="5" name="Rectangle: Rounded Corners 4">
            <a:extLst>
              <a:ext uri="{FF2B5EF4-FFF2-40B4-BE49-F238E27FC236}">
                <a16:creationId xmlns:a16="http://schemas.microsoft.com/office/drawing/2014/main" id="{14798426-3A24-C4F8-FE8D-26E0DB5D33F5}"/>
              </a:ext>
            </a:extLst>
          </p:cNvPr>
          <p:cNvSpPr/>
          <p:nvPr/>
        </p:nvSpPr>
        <p:spPr>
          <a:xfrm>
            <a:off x="699516" y="639253"/>
            <a:ext cx="10792968" cy="814643"/>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fontAlgn="base"/>
            <a:r>
              <a:rPr lang="en-GB" sz="3600" b="1">
                <a:ea typeface="Calibri"/>
              </a:rPr>
              <a:t>Prevalence of Extra-Familial Harm</a:t>
            </a:r>
          </a:p>
        </p:txBody>
      </p:sp>
      <p:pic>
        <p:nvPicPr>
          <p:cNvPr id="4" name="Picture 3" descr="Safeguarding and Wellbeing - International School of Amsterdam">
            <a:extLst>
              <a:ext uri="{FF2B5EF4-FFF2-40B4-BE49-F238E27FC236}">
                <a16:creationId xmlns:a16="http://schemas.microsoft.com/office/drawing/2014/main" id="{416A2625-CE56-2559-8249-501F7FCFDC9D}"/>
              </a:ext>
            </a:extLst>
          </p:cNvPr>
          <p:cNvPicPr>
            <a:picLocks noChangeAspect="1"/>
          </p:cNvPicPr>
          <p:nvPr/>
        </p:nvPicPr>
        <p:blipFill>
          <a:blip r:embed="rId3"/>
          <a:stretch>
            <a:fillRect/>
          </a:stretch>
        </p:blipFill>
        <p:spPr>
          <a:xfrm>
            <a:off x="7224032" y="2846614"/>
            <a:ext cx="3847194" cy="3842658"/>
          </a:xfrm>
          <a:prstGeom prst="rect">
            <a:avLst/>
          </a:prstGeom>
        </p:spPr>
      </p:pic>
      <p:sp>
        <p:nvSpPr>
          <p:cNvPr id="7" name="TextBox 6">
            <a:extLst>
              <a:ext uri="{FF2B5EF4-FFF2-40B4-BE49-F238E27FC236}">
                <a16:creationId xmlns:a16="http://schemas.microsoft.com/office/drawing/2014/main" id="{B6904787-3283-3CCB-F610-4B370C38B725}"/>
              </a:ext>
            </a:extLst>
          </p:cNvPr>
          <p:cNvSpPr txBox="1"/>
          <p:nvPr/>
        </p:nvSpPr>
        <p:spPr>
          <a:xfrm>
            <a:off x="7141029" y="5918200"/>
            <a:ext cx="3933372" cy="769441"/>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1400">
                <a:latin typeface="Calibri"/>
                <a:ea typeface="Segoe UI"/>
                <a:cs typeface="Segoe UI"/>
              </a:rPr>
              <a:t>Focuses</a:t>
            </a:r>
            <a:r>
              <a:rPr lang="en-GB" sz="1400" baseline="0">
                <a:latin typeface="Calibri"/>
                <a:ea typeface="Segoe UI"/>
                <a:cs typeface="Segoe UI"/>
              </a:rPr>
              <a:t> on harm outside the home. It recognises that as young people spend more time away from home, the risks they face chang</a:t>
            </a:r>
            <a:r>
              <a:rPr lang="en-GB" sz="1600" baseline="0">
                <a:latin typeface="Calibri"/>
                <a:ea typeface="Segoe UI"/>
                <a:cs typeface="Segoe UI"/>
              </a:rPr>
              <a:t>e. </a:t>
            </a:r>
            <a:r>
              <a:rPr lang="en-US" sz="1600">
                <a:latin typeface="Calibri"/>
                <a:ea typeface="Segoe UI"/>
                <a:cs typeface="Segoe UI"/>
              </a:rPr>
              <a:t>​</a:t>
            </a:r>
            <a:endParaRPr lang="en-GB">
              <a:cs typeface="Segoe UI"/>
            </a:endParaRPr>
          </a:p>
        </p:txBody>
      </p:sp>
    </p:spTree>
    <p:extLst>
      <p:ext uri="{BB962C8B-B14F-4D97-AF65-F5344CB8AC3E}">
        <p14:creationId xmlns:p14="http://schemas.microsoft.com/office/powerpoint/2010/main" val="1911540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EEC14-01A0-54F0-24F6-F112A97BF5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F588F8-15F4-3DBE-EB44-D00348AA723F}"/>
              </a:ext>
            </a:extLst>
          </p:cNvPr>
          <p:cNvSpPr>
            <a:spLocks noGrp="1"/>
          </p:cNvSpPr>
          <p:nvPr>
            <p:ph sz="half" idx="2"/>
          </p:nvPr>
        </p:nvSpPr>
        <p:spPr>
          <a:xfrm>
            <a:off x="699516" y="1736229"/>
            <a:ext cx="10972800" cy="3385542"/>
          </a:xfrm>
        </p:spPr>
        <p:txBody>
          <a:bodyPr/>
          <a:lstStyle/>
          <a:p>
            <a:pPr algn="l"/>
            <a:r>
              <a:rPr lang="en-GB" sz="2000" b="1"/>
              <a:t>We have identified a number of key risk factors within the strategy: </a:t>
            </a:r>
          </a:p>
          <a:p>
            <a:pPr algn="l"/>
            <a:endParaRPr lang="en-GB" sz="2000" b="1"/>
          </a:p>
          <a:p>
            <a:pPr marL="342900" indent="-342900" algn="l">
              <a:buFont typeface="Wingdings" panose="05000000000000000000" pitchFamily="2" charset="2"/>
              <a:buChar char="Ø"/>
            </a:pPr>
            <a:r>
              <a:rPr lang="en-GB" sz="2000"/>
              <a:t>Educational Neglect</a:t>
            </a:r>
          </a:p>
          <a:p>
            <a:pPr marL="342900" indent="-342900" algn="l">
              <a:buFont typeface="Wingdings" panose="05000000000000000000" pitchFamily="2" charset="2"/>
              <a:buChar char="Ø"/>
            </a:pPr>
            <a:r>
              <a:rPr lang="en-GB" sz="2000"/>
              <a:t>Healthcare Neglect</a:t>
            </a:r>
          </a:p>
          <a:p>
            <a:pPr marL="342900" indent="-342900" algn="l">
              <a:buFont typeface="Wingdings" panose="05000000000000000000" pitchFamily="2" charset="2"/>
              <a:buChar char="Ø"/>
            </a:pPr>
            <a:r>
              <a:rPr lang="en-GB" sz="2000"/>
              <a:t>Poor mental health and wellbeing</a:t>
            </a:r>
          </a:p>
          <a:p>
            <a:pPr marL="342900" indent="-342900" algn="l">
              <a:buFont typeface="Wingdings" panose="05000000000000000000" pitchFamily="2" charset="2"/>
              <a:buChar char="Ø"/>
            </a:pPr>
            <a:r>
              <a:rPr lang="en-GB" sz="2000"/>
              <a:t>Substance misuse and vaping</a:t>
            </a:r>
          </a:p>
          <a:p>
            <a:pPr marL="342900" indent="-342900" algn="l">
              <a:buFont typeface="Wingdings" panose="05000000000000000000" pitchFamily="2" charset="2"/>
              <a:buChar char="Ø"/>
            </a:pPr>
            <a:r>
              <a:rPr lang="en-GB" sz="2000"/>
              <a:t>Separated children (Unaccompanied Asylum-Seeking Children UASC)</a:t>
            </a:r>
          </a:p>
          <a:p>
            <a:pPr marL="342900" indent="-342900" algn="l">
              <a:buFont typeface="Wingdings" panose="05000000000000000000" pitchFamily="2" charset="2"/>
              <a:buChar char="Ø"/>
            </a:pPr>
            <a:r>
              <a:rPr lang="en-GB" sz="2000"/>
              <a:t>Homelessness</a:t>
            </a:r>
          </a:p>
          <a:p>
            <a:pPr marL="342900" indent="-342900" algn="l">
              <a:buFont typeface="Wingdings" panose="05000000000000000000" pitchFamily="2" charset="2"/>
              <a:buChar char="Ø"/>
            </a:pPr>
            <a:r>
              <a:rPr lang="en-GB" sz="2000"/>
              <a:t>Children in Care and Care Leavers</a:t>
            </a:r>
          </a:p>
          <a:p>
            <a:pPr marL="342900" indent="-342900" algn="l">
              <a:buFont typeface="Wingdings" panose="05000000000000000000" pitchFamily="2" charset="2"/>
              <a:buChar char="Ø"/>
            </a:pPr>
            <a:r>
              <a:rPr lang="en-GB" sz="2000"/>
              <a:t>Special Educational Needs and Disability (SEND)</a:t>
            </a:r>
          </a:p>
          <a:p>
            <a:pPr marL="342900" indent="-342900" algn="l">
              <a:buFont typeface="Wingdings" panose="05000000000000000000" pitchFamily="2" charset="2"/>
              <a:buChar char="Ø"/>
            </a:pPr>
            <a:r>
              <a:rPr lang="en-GB" sz="2000"/>
              <a:t>Socioeconomic deprivation</a:t>
            </a:r>
          </a:p>
        </p:txBody>
      </p:sp>
      <p:sp>
        <p:nvSpPr>
          <p:cNvPr id="5" name="Rectangle: Rounded Corners 4">
            <a:extLst>
              <a:ext uri="{FF2B5EF4-FFF2-40B4-BE49-F238E27FC236}">
                <a16:creationId xmlns:a16="http://schemas.microsoft.com/office/drawing/2014/main" id="{B26EB7BA-53F4-632A-7CD2-C1BD75860209}"/>
              </a:ext>
            </a:extLst>
          </p:cNvPr>
          <p:cNvSpPr/>
          <p:nvPr/>
        </p:nvSpPr>
        <p:spPr>
          <a:xfrm>
            <a:off x="699516" y="639253"/>
            <a:ext cx="10792968" cy="814643"/>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fontAlgn="base"/>
            <a:r>
              <a:rPr lang="en-GB" sz="3600" b="1">
                <a:ea typeface="Calibri"/>
              </a:rPr>
              <a:t>Risk Factors</a:t>
            </a:r>
          </a:p>
        </p:txBody>
      </p:sp>
      <p:sp>
        <p:nvSpPr>
          <p:cNvPr id="2" name="Rectangle: Rounded Corners 1">
            <a:extLst>
              <a:ext uri="{FF2B5EF4-FFF2-40B4-BE49-F238E27FC236}">
                <a16:creationId xmlns:a16="http://schemas.microsoft.com/office/drawing/2014/main" id="{57CF7F56-8EC6-EF77-C39C-12DC76E93F81}"/>
              </a:ext>
            </a:extLst>
          </p:cNvPr>
          <p:cNvSpPr/>
          <p:nvPr/>
        </p:nvSpPr>
        <p:spPr>
          <a:xfrm>
            <a:off x="9098280" y="1810512"/>
            <a:ext cx="2394204" cy="1618488"/>
          </a:xfrm>
          <a:prstGeom prst="roundRect">
            <a:avLst/>
          </a:prstGeom>
          <a:solidFill>
            <a:srgbClr val="E06495"/>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2000" b="1">
                <a:solidFill>
                  <a:schemeClr val="bg1"/>
                </a:solidFill>
                <a:latin typeface="+mj-lt"/>
                <a:ea typeface="+mn-lt"/>
                <a:cs typeface="+mn-lt"/>
              </a:rPr>
              <a:t>Resources to support identifying Neglect can be found </a:t>
            </a:r>
            <a:r>
              <a:rPr lang="en-GB" sz="2000" b="1">
                <a:solidFill>
                  <a:schemeClr val="bg1"/>
                </a:solidFill>
                <a:latin typeface="+mj-lt"/>
                <a:ea typeface="+mn-lt"/>
                <a:cs typeface="+mn-lt"/>
                <a:hlinkClick r:id="rId3"/>
              </a:rPr>
              <a:t>here</a:t>
            </a:r>
            <a:r>
              <a:rPr lang="en-GB" sz="2000" b="1">
                <a:solidFill>
                  <a:schemeClr val="bg1"/>
                </a:solidFill>
                <a:latin typeface="+mj-lt"/>
                <a:ea typeface="+mn-lt"/>
                <a:cs typeface="+mn-lt"/>
              </a:rPr>
              <a:t>.</a:t>
            </a:r>
            <a:endParaRPr lang="en-GB" sz="2000">
              <a:solidFill>
                <a:schemeClr val="bg1"/>
              </a:solidFill>
              <a:latin typeface="+mj-lt"/>
              <a:ea typeface="+mn-lt"/>
              <a:cs typeface="+mn-lt"/>
            </a:endParaRPr>
          </a:p>
          <a:p>
            <a:endParaRPr lang="en-GB">
              <a:solidFill>
                <a:schemeClr val="bg1"/>
              </a:solidFill>
              <a:latin typeface="+mj-lt"/>
              <a:ea typeface="Calibri"/>
              <a:cs typeface="Calibri"/>
            </a:endParaRPr>
          </a:p>
        </p:txBody>
      </p:sp>
    </p:spTree>
    <p:extLst>
      <p:ext uri="{BB962C8B-B14F-4D97-AF65-F5344CB8AC3E}">
        <p14:creationId xmlns:p14="http://schemas.microsoft.com/office/powerpoint/2010/main" val="6955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145A5-6AA8-40C4-C23E-0390CC235B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3FCC1C-7718-2D5C-DEB5-7C79D8CB48F1}"/>
              </a:ext>
            </a:extLst>
          </p:cNvPr>
          <p:cNvSpPr>
            <a:spLocks noGrp="1"/>
          </p:cNvSpPr>
          <p:nvPr>
            <p:ph idx="1"/>
          </p:nvPr>
        </p:nvSpPr>
        <p:spPr>
          <a:xfrm>
            <a:off x="697516" y="551058"/>
            <a:ext cx="10606931" cy="565196"/>
          </a:xfrm>
        </p:spPr>
        <p:txBody>
          <a:bodyPr vert="horz" lIns="91440" tIns="45720" rIns="91440" bIns="45720" rtlCol="0" anchor="t">
            <a:normAutofit fontScale="25000" lnSpcReduction="20000"/>
          </a:bodyPr>
          <a:lstStyle/>
          <a:p>
            <a:pPr marL="0" indent="0" algn="ctr">
              <a:buNone/>
            </a:pPr>
            <a:r>
              <a:rPr lang="en-GB" sz="14400" b="1">
                <a:ea typeface="Calibri"/>
                <a:cs typeface="Calibri"/>
              </a:rPr>
              <a:t>Key Priorities</a:t>
            </a:r>
            <a:endParaRPr lang="en-GB"/>
          </a:p>
          <a:p>
            <a:pPr marL="0" indent="0">
              <a:buNone/>
            </a:pPr>
            <a:endParaRPr lang="en-GB" sz="2000">
              <a:ea typeface="Calibri"/>
              <a:cs typeface="Calibri"/>
            </a:endParaRPr>
          </a:p>
          <a:p>
            <a:pPr marL="0" indent="0">
              <a:buNone/>
            </a:pPr>
            <a:r>
              <a:rPr lang="en-GB" sz="2000">
                <a:ea typeface="Calibri"/>
                <a:cs typeface="Calibri"/>
              </a:rPr>
              <a:t> </a:t>
            </a:r>
          </a:p>
          <a:p>
            <a:pPr marL="0" indent="0">
              <a:buNone/>
            </a:pPr>
            <a:endParaRPr lang="en-GB" sz="2000">
              <a:ea typeface="Calibri"/>
              <a:cs typeface="Calibri"/>
            </a:endParaRPr>
          </a:p>
          <a:p>
            <a:pPr marL="0" indent="0">
              <a:buNone/>
            </a:pPr>
            <a:endParaRPr lang="en-GB" sz="2000">
              <a:ea typeface="+mn-lt"/>
              <a:cs typeface="+mn-lt"/>
            </a:endParaRPr>
          </a:p>
          <a:p>
            <a:pPr marL="0" indent="0">
              <a:buNone/>
            </a:pPr>
            <a:endParaRPr lang="en-GB" sz="2000">
              <a:ea typeface="+mn-lt"/>
              <a:cs typeface="+mn-lt"/>
            </a:endParaRPr>
          </a:p>
          <a:p>
            <a:pPr marL="0" indent="0">
              <a:buNone/>
            </a:pPr>
            <a:endParaRPr lang="en-GB" sz="2000">
              <a:ea typeface="+mn-lt"/>
              <a:cs typeface="+mn-lt"/>
            </a:endParaRPr>
          </a:p>
          <a:p>
            <a:pPr marL="0" indent="0">
              <a:buNone/>
            </a:pPr>
            <a:endParaRPr lang="en-GB" sz="2000">
              <a:ea typeface="Calibri"/>
              <a:cs typeface="Calibri"/>
            </a:endParaRPr>
          </a:p>
          <a:p>
            <a:pPr marL="0" indent="0">
              <a:buNone/>
            </a:pPr>
            <a:endParaRPr lang="en-GB" sz="3200">
              <a:ea typeface="Calibri"/>
              <a:cs typeface="Calibri"/>
            </a:endParaRPr>
          </a:p>
          <a:p>
            <a:pPr marL="0" indent="0">
              <a:buNone/>
            </a:pPr>
            <a:endParaRPr lang="en-GB" sz="2000">
              <a:ea typeface="Calibri"/>
              <a:cs typeface="Calibri"/>
            </a:endParaRPr>
          </a:p>
          <a:p>
            <a:pPr marL="0" indent="0">
              <a:buNone/>
            </a:pPr>
            <a:endParaRPr lang="en-GB" sz="2000" b="1">
              <a:ea typeface="Calibri"/>
              <a:cs typeface="Calibri"/>
            </a:endParaRPr>
          </a:p>
          <a:p>
            <a:pPr marL="0" indent="0">
              <a:buNone/>
            </a:pPr>
            <a:endParaRPr lang="en-GB" sz="2000" b="1">
              <a:ea typeface="Calibri"/>
              <a:cs typeface="Calibri"/>
            </a:endParaRPr>
          </a:p>
          <a:p>
            <a:pPr marL="0" indent="0">
              <a:buNone/>
            </a:pPr>
            <a:endParaRPr lang="en-GB" sz="2000">
              <a:ea typeface="Calibri"/>
              <a:cs typeface="Calibri"/>
            </a:endParaRPr>
          </a:p>
          <a:p>
            <a:pPr marL="0" indent="0">
              <a:buNone/>
            </a:pPr>
            <a:endParaRPr lang="en-GB" sz="2000">
              <a:ea typeface="Calibri"/>
              <a:cs typeface="Calibri"/>
            </a:endParaRPr>
          </a:p>
        </p:txBody>
      </p:sp>
      <p:pic>
        <p:nvPicPr>
          <p:cNvPr id="4" name="Picture 3">
            <a:extLst>
              <a:ext uri="{FF2B5EF4-FFF2-40B4-BE49-F238E27FC236}">
                <a16:creationId xmlns:a16="http://schemas.microsoft.com/office/drawing/2014/main" id="{1FB984B2-27E5-08A6-E7FE-40F19A8CFB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8" name="Rectangle: Rounded Corners 7">
            <a:extLst>
              <a:ext uri="{FF2B5EF4-FFF2-40B4-BE49-F238E27FC236}">
                <a16:creationId xmlns:a16="http://schemas.microsoft.com/office/drawing/2014/main" id="{1C5F7691-52C5-6314-81EA-C71F73F5808C}"/>
              </a:ext>
            </a:extLst>
          </p:cNvPr>
          <p:cNvSpPr/>
          <p:nvPr/>
        </p:nvSpPr>
        <p:spPr>
          <a:xfrm>
            <a:off x="173736" y="1241863"/>
            <a:ext cx="11905488" cy="1080239"/>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2000" b="1">
                <a:solidFill>
                  <a:schemeClr val="bg1"/>
                </a:solidFill>
                <a:ea typeface="+mn-lt"/>
                <a:cs typeface="+mn-lt"/>
              </a:rPr>
              <a:t>1. Embed a contextual safeguarding approach across the partnership.</a:t>
            </a:r>
          </a:p>
          <a:p>
            <a:r>
              <a:rPr lang="en-GB" sz="1600">
                <a:solidFill>
                  <a:schemeClr val="tx1"/>
                </a:solidFill>
                <a:ea typeface="+mn-lt"/>
                <a:cs typeface="+mn-lt"/>
              </a:rPr>
              <a:t>Contextual safeguarding is central to our safeguarding approach.</a:t>
            </a:r>
            <a:r>
              <a:rPr lang="en-GB" sz="1600" b="1">
                <a:solidFill>
                  <a:schemeClr val="tx1"/>
                </a:solidFill>
                <a:ea typeface="+mn-lt"/>
                <a:cs typeface="+mn-lt"/>
              </a:rPr>
              <a:t> </a:t>
            </a:r>
            <a:r>
              <a:rPr lang="en-GB" sz="1600">
                <a:solidFill>
                  <a:schemeClr val="tx1"/>
                </a:solidFill>
                <a:ea typeface="+mn-lt"/>
                <a:cs typeface="+mn-lt"/>
              </a:rPr>
              <a:t>We will address the settings in which extra-familial harm occurs, with the objective of fostering safer spaces for children and young people across our county.</a:t>
            </a:r>
          </a:p>
        </p:txBody>
      </p:sp>
      <p:sp>
        <p:nvSpPr>
          <p:cNvPr id="9" name="Rectangle: Rounded Corners 8">
            <a:extLst>
              <a:ext uri="{FF2B5EF4-FFF2-40B4-BE49-F238E27FC236}">
                <a16:creationId xmlns:a16="http://schemas.microsoft.com/office/drawing/2014/main" id="{7139E62B-EE19-EA3C-B858-4F8BD823DCC7}"/>
              </a:ext>
            </a:extLst>
          </p:cNvPr>
          <p:cNvSpPr/>
          <p:nvPr/>
        </p:nvSpPr>
        <p:spPr>
          <a:xfrm>
            <a:off x="173736" y="3967552"/>
            <a:ext cx="11905488" cy="1243210"/>
          </a:xfrm>
          <a:prstGeom prst="roundRect">
            <a:avLst/>
          </a:prstGeom>
          <a:solidFill>
            <a:srgbClr val="E06495"/>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2000" b="1">
                <a:solidFill>
                  <a:schemeClr val="bg1"/>
                </a:solidFill>
                <a:latin typeface="+mj-lt"/>
                <a:ea typeface="+mn-lt"/>
                <a:cs typeface="+mn-lt"/>
              </a:rPr>
              <a:t>3. Provide effective protection and deliver the right level of support at the right time.</a:t>
            </a:r>
            <a:endParaRPr lang="en-GB" sz="2000">
              <a:solidFill>
                <a:schemeClr val="bg1"/>
              </a:solidFill>
              <a:latin typeface="+mj-lt"/>
              <a:ea typeface="+mn-lt"/>
              <a:cs typeface="+mn-lt"/>
            </a:endParaRPr>
          </a:p>
          <a:p>
            <a:r>
              <a:rPr lang="en-GB" sz="1600">
                <a:solidFill>
                  <a:schemeClr val="tx1"/>
                </a:solidFill>
                <a:latin typeface="+mj-lt"/>
                <a:ea typeface="+mn-lt"/>
                <a:cs typeface="+mn-lt"/>
              </a:rPr>
              <a:t>We will develop and deliver targeted, evidence-informed support services for children and young people affected by extra-familial harm.  These interventions will be designed to reduce exposure to ongoing risk, support their recovery, and enable them to rebuild their lives with stability and resilience.</a:t>
            </a:r>
          </a:p>
          <a:p>
            <a:r>
              <a:rPr lang="en-GB">
                <a:solidFill>
                  <a:schemeClr val="bg1"/>
                </a:solidFill>
                <a:latin typeface="+mj-lt"/>
                <a:ea typeface="Calibri"/>
                <a:cs typeface="Calibri"/>
              </a:rPr>
              <a:t>.</a:t>
            </a:r>
          </a:p>
        </p:txBody>
      </p:sp>
      <p:sp>
        <p:nvSpPr>
          <p:cNvPr id="13" name="Rectangle: Rounded Corners 12">
            <a:extLst>
              <a:ext uri="{FF2B5EF4-FFF2-40B4-BE49-F238E27FC236}">
                <a16:creationId xmlns:a16="http://schemas.microsoft.com/office/drawing/2014/main" id="{FF39D71E-1C5C-5FEB-7EFE-B7900EB40388}"/>
              </a:ext>
            </a:extLst>
          </p:cNvPr>
          <p:cNvSpPr/>
          <p:nvPr/>
        </p:nvSpPr>
        <p:spPr>
          <a:xfrm>
            <a:off x="173736" y="5446212"/>
            <a:ext cx="11905488" cy="1080239"/>
          </a:xfrm>
          <a:prstGeom prst="roundRect">
            <a:avLst/>
          </a:prstGeom>
          <a:solidFill>
            <a:srgbClr val="27C4F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b="1">
              <a:solidFill>
                <a:schemeClr val="tx1"/>
              </a:solidFill>
              <a:latin typeface="Nunito" pitchFamily="2" charset="77"/>
            </a:endParaRPr>
          </a:p>
          <a:p>
            <a:pPr fontAlgn="base"/>
            <a:endParaRPr lang="en-GB" b="1">
              <a:solidFill>
                <a:schemeClr val="tx1"/>
              </a:solidFill>
            </a:endParaRPr>
          </a:p>
          <a:p>
            <a:r>
              <a:rPr lang="en-GB" b="1">
                <a:solidFill>
                  <a:schemeClr val="bg1"/>
                </a:solidFill>
                <a:latin typeface="+mj-lt"/>
                <a:ea typeface="+mn-lt"/>
                <a:cs typeface="+mn-lt"/>
              </a:rPr>
              <a:t>4. Enhance the multi-agency approach to identification and disruption of those who pose a risk to children and young people.</a:t>
            </a:r>
            <a:endParaRPr lang="en-GB" b="1">
              <a:solidFill>
                <a:schemeClr val="bg1"/>
              </a:solidFill>
              <a:latin typeface="+mj-lt"/>
              <a:ea typeface="Calibri"/>
              <a:cs typeface="Calibri"/>
            </a:endParaRPr>
          </a:p>
          <a:p>
            <a:r>
              <a:rPr lang="en-GB" sz="1600">
                <a:solidFill>
                  <a:schemeClr val="tx1"/>
                </a:solidFill>
                <a:ea typeface="+mn-lt"/>
                <a:cs typeface="+mn-lt"/>
              </a:rPr>
              <a:t>We will continue to establish a robust multi-agency approach which utilises local intelligence to proactively identify individuals and groups who pose a risk to children and young people, and to coordinate effective disruption of harmful activity.</a:t>
            </a:r>
            <a:endParaRPr lang="en-GB" sz="1600">
              <a:solidFill>
                <a:schemeClr val="tx1"/>
              </a:solidFill>
              <a:ea typeface="Calibri"/>
              <a:cs typeface="Calibri"/>
            </a:endParaRPr>
          </a:p>
          <a:p>
            <a:pPr fontAlgn="base"/>
            <a:r>
              <a:rPr lang="en-GB" sz="1600">
                <a:solidFill>
                  <a:schemeClr val="tx1"/>
                </a:solidFill>
              </a:rPr>
              <a:t>​</a:t>
            </a:r>
          </a:p>
          <a:p>
            <a:endParaRPr lang="en-GB">
              <a:solidFill>
                <a:schemeClr val="tx1"/>
              </a:solidFill>
            </a:endParaRPr>
          </a:p>
        </p:txBody>
      </p:sp>
      <p:sp>
        <p:nvSpPr>
          <p:cNvPr id="2" name="Rectangle: Rounded Corners 1">
            <a:extLst>
              <a:ext uri="{FF2B5EF4-FFF2-40B4-BE49-F238E27FC236}">
                <a16:creationId xmlns:a16="http://schemas.microsoft.com/office/drawing/2014/main" id="{75673C2D-61F2-199D-43CB-22492AEC1901}"/>
              </a:ext>
            </a:extLst>
          </p:cNvPr>
          <p:cNvSpPr/>
          <p:nvPr/>
        </p:nvSpPr>
        <p:spPr>
          <a:xfrm>
            <a:off x="173736" y="2555901"/>
            <a:ext cx="11905488" cy="118465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b="1">
              <a:solidFill>
                <a:schemeClr val="bg1"/>
              </a:solidFill>
              <a:ea typeface="+mn-lt"/>
              <a:cs typeface="+mn-lt"/>
            </a:endParaRPr>
          </a:p>
          <a:p>
            <a:r>
              <a:rPr lang="en-GB" b="1">
                <a:solidFill>
                  <a:schemeClr val="bg1"/>
                </a:solidFill>
                <a:ea typeface="+mn-lt"/>
                <a:cs typeface="+mn-lt"/>
              </a:rPr>
              <a:t>2. Prioritising prevention and early intervention</a:t>
            </a:r>
            <a:endParaRPr lang="en-GB">
              <a:solidFill>
                <a:schemeClr val="bg1"/>
              </a:solidFill>
              <a:ea typeface="+mn-lt"/>
              <a:cs typeface="+mn-lt"/>
            </a:endParaRPr>
          </a:p>
          <a:p>
            <a:r>
              <a:rPr lang="en-GB" sz="1600">
                <a:solidFill>
                  <a:schemeClr val="tx1"/>
                </a:solidFill>
                <a:ea typeface="+mn-lt"/>
                <a:cs typeface="+mn-lt"/>
              </a:rPr>
              <a:t>We will strengthen the resilience of children and young people by ensuring timely access to appropriate support and early help. This preventative approach aims to address emerging vulnerabilities at the earliest opportunity, reducing the risk of escalation into extra-familial harm and enabling children and young people to achieve positive outcomes and thrive.</a:t>
            </a:r>
          </a:p>
          <a:p>
            <a:r>
              <a:rPr lang="en-GB">
                <a:solidFill>
                  <a:schemeClr val="bg1"/>
                </a:solidFill>
                <a:ea typeface="Calibri"/>
                <a:cs typeface="Calibri"/>
              </a:rPr>
              <a:t>.</a:t>
            </a:r>
            <a:endParaRPr lang="en-GB" b="1">
              <a:solidFill>
                <a:schemeClr val="bg1"/>
              </a:solidFill>
              <a:ea typeface="Calibri"/>
              <a:cs typeface="Calibri"/>
            </a:endParaRPr>
          </a:p>
        </p:txBody>
      </p:sp>
    </p:spTree>
    <p:extLst>
      <p:ext uri="{BB962C8B-B14F-4D97-AF65-F5344CB8AC3E}">
        <p14:creationId xmlns:p14="http://schemas.microsoft.com/office/powerpoint/2010/main" val="2252958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A05D-AB9C-F8CF-87A4-C580F9274EB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92535C9F-B873-80F7-592A-7FCE0C352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684" y="3269996"/>
            <a:ext cx="2659815" cy="2654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86C6FD9-98C9-FE70-DB83-F0D1CCF57083}"/>
              </a:ext>
            </a:extLst>
          </p:cNvPr>
          <p:cNvSpPr>
            <a:spLocks noGrp="1"/>
          </p:cNvSpPr>
          <p:nvPr>
            <p:ph type="ctrTitle"/>
          </p:nvPr>
        </p:nvSpPr>
        <p:spPr>
          <a:xfrm>
            <a:off x="619250" y="1079673"/>
            <a:ext cx="10946242" cy="3515417"/>
          </a:xfrm>
        </p:spPr>
        <p:txBody>
          <a:bodyPr wrap="square" lIns="0" tIns="0" rIns="0" bIns="0" anchor="t">
            <a:normAutofit/>
          </a:bodyPr>
          <a:lstStyle/>
          <a:p>
            <a:pPr algn="ctr"/>
            <a:r>
              <a:rPr lang="en-GB" sz="7300">
                <a:latin typeface="+mn-lt"/>
                <a:cs typeface="Segoe UI"/>
              </a:rPr>
              <a:t>Delivering on Our Priorities</a:t>
            </a:r>
            <a:br>
              <a:rPr lang="en-GB" sz="7300" b="1">
                <a:latin typeface="+mn-lt"/>
                <a:cs typeface="Segoe UI"/>
              </a:rPr>
            </a:br>
            <a:r>
              <a:rPr lang="en-GB" sz="1100">
                <a:solidFill>
                  <a:schemeClr val="bg1"/>
                </a:solidFill>
                <a:latin typeface="+mn-lt"/>
                <a:cs typeface="Segoe UI"/>
              </a:rPr>
              <a:t>HJH</a:t>
            </a:r>
            <a:br>
              <a:rPr lang="en-GB" sz="7300">
                <a:latin typeface="+mn-lt"/>
                <a:cs typeface="Segoe UI"/>
              </a:rPr>
            </a:br>
            <a:r>
              <a:rPr lang="en-GB" sz="2800">
                <a:latin typeface="+mn-lt"/>
                <a:ea typeface="Calibri"/>
                <a:cs typeface="Segoe UI"/>
              </a:rPr>
              <a:t>A Multi-Agency Approach</a:t>
            </a:r>
            <a:br>
              <a:rPr lang="en-GB" sz="4800">
                <a:latin typeface="+mn-lt"/>
                <a:cs typeface="Segoe UI"/>
              </a:rPr>
            </a:br>
            <a:endParaRPr lang="en-GB" sz="2400">
              <a:latin typeface="+mn-lt"/>
              <a:ea typeface="Calibri"/>
              <a:cs typeface="Segoe UI"/>
            </a:endParaRPr>
          </a:p>
        </p:txBody>
      </p:sp>
    </p:spTree>
    <p:extLst>
      <p:ext uri="{BB962C8B-B14F-4D97-AF65-F5344CB8AC3E}">
        <p14:creationId xmlns:p14="http://schemas.microsoft.com/office/powerpoint/2010/main" val="2274647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60F8-8F37-FA42-DED9-F44E454C84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654381-8007-6C12-DF04-7F6578208CBD}"/>
              </a:ext>
            </a:extLst>
          </p:cNvPr>
          <p:cNvSpPr>
            <a:spLocks noGrp="1"/>
          </p:cNvSpPr>
          <p:nvPr>
            <p:ph idx="1"/>
          </p:nvPr>
        </p:nvSpPr>
        <p:spPr>
          <a:xfrm>
            <a:off x="697516" y="551058"/>
            <a:ext cx="10606931" cy="565196"/>
          </a:xfrm>
        </p:spPr>
        <p:txBody>
          <a:bodyPr vert="horz" lIns="91440" tIns="45720" rIns="91440" bIns="45720" rtlCol="0" anchor="t">
            <a:normAutofit fontScale="25000" lnSpcReduction="20000"/>
          </a:bodyPr>
          <a:lstStyle/>
          <a:p>
            <a:pPr algn="ctr"/>
            <a:r>
              <a:rPr lang="en-GB" sz="9600" b="1" dirty="0">
                <a:ea typeface="Calibri"/>
              </a:rPr>
              <a:t>1. Embedding a contextual safeguarding approach</a:t>
            </a:r>
            <a:r>
              <a:rPr lang="en-GB" sz="8000" b="1" dirty="0">
                <a:ea typeface="Calibri"/>
              </a:rPr>
              <a:t> </a:t>
            </a:r>
            <a:endParaRPr lang="en-US" dirty="0">
              <a:ea typeface="Calibri"/>
            </a:endParaRPr>
          </a:p>
          <a:p>
            <a:pPr marL="0" indent="0">
              <a:buNone/>
            </a:pPr>
            <a:endParaRPr lang="en-GB" sz="2000" dirty="0">
              <a:ea typeface="Calibri"/>
              <a:cs typeface="Calibri"/>
            </a:endParaRPr>
          </a:p>
          <a:p>
            <a:pPr marL="0" indent="0">
              <a:buNone/>
            </a:pPr>
            <a:r>
              <a:rPr lang="en-GB" sz="2000" dirty="0">
                <a:ea typeface="Calibri"/>
                <a:cs typeface="Calibri"/>
              </a:rPr>
              <a:t> </a:t>
            </a:r>
          </a:p>
          <a:p>
            <a:pPr marL="0" indent="0">
              <a:buNone/>
            </a:pPr>
            <a:endParaRPr lang="en-GB" sz="2000" dirty="0">
              <a:ea typeface="Calibri"/>
              <a:cs typeface="Calibri"/>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Calibri"/>
              <a:cs typeface="Calibri"/>
            </a:endParaRPr>
          </a:p>
          <a:p>
            <a:pPr marL="0" indent="0">
              <a:buNone/>
            </a:pPr>
            <a:endParaRPr lang="en-GB" sz="3200" dirty="0">
              <a:ea typeface="Calibri"/>
              <a:cs typeface="Calibri"/>
            </a:endParaRPr>
          </a:p>
          <a:p>
            <a:pPr marL="0" indent="0">
              <a:buNone/>
            </a:pPr>
            <a:endParaRPr lang="en-GB" sz="2000" dirty="0">
              <a:ea typeface="Calibri"/>
              <a:cs typeface="Calibri"/>
            </a:endParaRPr>
          </a:p>
          <a:p>
            <a:pPr marL="0" indent="0">
              <a:buNone/>
            </a:pPr>
            <a:endParaRPr lang="en-GB" sz="2000" b="1" dirty="0">
              <a:ea typeface="Calibri"/>
              <a:cs typeface="Calibri"/>
            </a:endParaRPr>
          </a:p>
          <a:p>
            <a:pPr marL="0" indent="0">
              <a:buNone/>
            </a:pPr>
            <a:endParaRPr lang="en-GB" sz="2000" b="1" dirty="0">
              <a:ea typeface="Calibri"/>
              <a:cs typeface="Calibri"/>
            </a:endParaRPr>
          </a:p>
          <a:p>
            <a:pPr marL="0" indent="0">
              <a:buNone/>
            </a:pPr>
            <a:endParaRPr lang="en-GB" sz="2000" dirty="0">
              <a:ea typeface="Calibri"/>
              <a:cs typeface="Calibri"/>
            </a:endParaRPr>
          </a:p>
          <a:p>
            <a:pPr marL="0" indent="0">
              <a:buNone/>
            </a:pPr>
            <a:endParaRPr lang="en-GB" sz="2000" dirty="0">
              <a:ea typeface="Calibri"/>
              <a:cs typeface="Calibri"/>
            </a:endParaRPr>
          </a:p>
        </p:txBody>
      </p:sp>
      <p:pic>
        <p:nvPicPr>
          <p:cNvPr id="4" name="Picture 3">
            <a:extLst>
              <a:ext uri="{FF2B5EF4-FFF2-40B4-BE49-F238E27FC236}">
                <a16:creationId xmlns:a16="http://schemas.microsoft.com/office/drawing/2014/main" id="{9751219F-3391-0918-9DFD-ECCDEC312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8" name="Rectangle: Rounded Corners 7">
            <a:extLst>
              <a:ext uri="{FF2B5EF4-FFF2-40B4-BE49-F238E27FC236}">
                <a16:creationId xmlns:a16="http://schemas.microsoft.com/office/drawing/2014/main" id="{451D2EED-9184-9F95-D011-D6400334482F}"/>
              </a:ext>
            </a:extLst>
          </p:cNvPr>
          <p:cNvSpPr/>
          <p:nvPr/>
        </p:nvSpPr>
        <p:spPr>
          <a:xfrm>
            <a:off x="558365" y="973349"/>
            <a:ext cx="11085430" cy="739152"/>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i="0" u="none" strike="noStrike" baseline="0">
                <a:solidFill>
                  <a:srgbClr val="000000"/>
                </a:solidFill>
                <a:latin typeface="Calibri"/>
                <a:ea typeface="Arial"/>
                <a:cs typeface="Arial"/>
              </a:rPr>
              <a:t>Warwickshire is embedding a contextual safeguarding approach to better protect young people from harm occurring outside the home by strengthening multi‑agency assessments, responses and data sharing. </a:t>
            </a:r>
            <a:r>
              <a:rPr lang="en-US" sz="1600" b="1" i="0" u="none" strike="noStrike" baseline="0">
                <a:solidFill>
                  <a:srgbClr val="000000"/>
                </a:solidFill>
                <a:latin typeface="Calibri"/>
                <a:ea typeface="Arial"/>
                <a:cs typeface="Arial"/>
              </a:rPr>
              <a:t>​</a:t>
            </a:r>
            <a:endParaRPr lang="en-GB" sz="1600">
              <a:solidFill>
                <a:schemeClr val="tx1"/>
              </a:solidFill>
              <a:ea typeface="+mn-lt"/>
              <a:cs typeface="+mn-lt"/>
            </a:endParaRPr>
          </a:p>
        </p:txBody>
      </p:sp>
      <p:sp>
        <p:nvSpPr>
          <p:cNvPr id="7" name="Rectangle: Rounded Corners 6">
            <a:extLst>
              <a:ext uri="{FF2B5EF4-FFF2-40B4-BE49-F238E27FC236}">
                <a16:creationId xmlns:a16="http://schemas.microsoft.com/office/drawing/2014/main" id="{D6BEFC23-191C-9168-76F6-34E039E2AC93}"/>
              </a:ext>
            </a:extLst>
          </p:cNvPr>
          <p:cNvSpPr/>
          <p:nvPr/>
        </p:nvSpPr>
        <p:spPr>
          <a:xfrm>
            <a:off x="558364" y="3999577"/>
            <a:ext cx="11085430" cy="59401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2800" b="1">
                <a:solidFill>
                  <a:schemeClr val="bg1"/>
                </a:solidFill>
                <a:ea typeface="+mn-lt"/>
                <a:cs typeface="+mn-lt"/>
              </a:rPr>
              <a:t>To achieve this we will: </a:t>
            </a:r>
            <a:endParaRPr lang="en-GB" sz="2000" b="1">
              <a:solidFill>
                <a:schemeClr val="bg1"/>
              </a:solidFill>
              <a:ea typeface="Calibri"/>
              <a:cs typeface="Calibri"/>
            </a:endParaRPr>
          </a:p>
          <a:p>
            <a:endParaRPr lang="en-GB" sz="1600">
              <a:solidFill>
                <a:schemeClr val="tx1"/>
              </a:solidFill>
              <a:ea typeface="+mn-lt"/>
              <a:cs typeface="+mn-lt"/>
            </a:endParaRPr>
          </a:p>
        </p:txBody>
      </p:sp>
      <p:sp>
        <p:nvSpPr>
          <p:cNvPr id="11" name="Rectangle: Rounded Corners 10">
            <a:extLst>
              <a:ext uri="{FF2B5EF4-FFF2-40B4-BE49-F238E27FC236}">
                <a16:creationId xmlns:a16="http://schemas.microsoft.com/office/drawing/2014/main" id="{EEF41EAF-26BC-A66F-8D37-CE21D2C89123}"/>
              </a:ext>
            </a:extLst>
          </p:cNvPr>
          <p:cNvSpPr/>
          <p:nvPr/>
        </p:nvSpPr>
        <p:spPr>
          <a:xfrm>
            <a:off x="558364" y="5610663"/>
            <a:ext cx="11085431" cy="702867"/>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i="0" u="none" strike="noStrike" baseline="0">
                <a:solidFill>
                  <a:srgbClr val="000000"/>
                </a:solidFill>
                <a:latin typeface="Calibri"/>
                <a:ea typeface="Arial"/>
                <a:cs typeface="Arial"/>
              </a:rPr>
              <a:t>Strengthen context‑based assessments, work more closely with peer groups, support safe community spaces, and embed contextual safeguarding principles into the planning and design of public environments.</a:t>
            </a:r>
            <a:endParaRPr lang="en-GB" sz="1600" b="1">
              <a:solidFill>
                <a:schemeClr val="tx1"/>
              </a:solidFill>
              <a:ea typeface="+mn-lt"/>
              <a:cs typeface="+mn-lt"/>
            </a:endParaRPr>
          </a:p>
        </p:txBody>
      </p:sp>
      <p:sp>
        <p:nvSpPr>
          <p:cNvPr id="12" name="Rectangle: Rounded Corners 11">
            <a:extLst>
              <a:ext uri="{FF2B5EF4-FFF2-40B4-BE49-F238E27FC236}">
                <a16:creationId xmlns:a16="http://schemas.microsoft.com/office/drawing/2014/main" id="{D8DD2366-E52E-F978-CD82-1E6748304016}"/>
              </a:ext>
            </a:extLst>
          </p:cNvPr>
          <p:cNvSpPr/>
          <p:nvPr/>
        </p:nvSpPr>
        <p:spPr>
          <a:xfrm>
            <a:off x="558365" y="4747064"/>
            <a:ext cx="11092687" cy="739152"/>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i="0" u="none" strike="noStrike" baseline="0">
                <a:solidFill>
                  <a:srgbClr val="000000"/>
                </a:solidFill>
                <a:latin typeface="Calibri"/>
                <a:ea typeface="Arial"/>
                <a:cs typeface="Arial"/>
              </a:rPr>
              <a:t>Review our current approach, broaden engagement with local services and community organisations, and improve how we record and use information about extra familial contexts.</a:t>
            </a:r>
            <a:r>
              <a:rPr lang="en-GB" sz="1600" b="0" i="0" u="none" strike="noStrike" baseline="0">
                <a:solidFill>
                  <a:srgbClr val="000000"/>
                </a:solidFill>
                <a:latin typeface="Calibri"/>
                <a:ea typeface="Arial"/>
                <a:cs typeface="Arial"/>
              </a:rPr>
              <a:t> </a:t>
            </a:r>
            <a:r>
              <a:rPr lang="en-US" sz="1600" b="0" i="0" u="none" strike="noStrike" baseline="0">
                <a:solidFill>
                  <a:srgbClr val="000000"/>
                </a:solidFill>
                <a:latin typeface="Calibri"/>
                <a:ea typeface="Arial"/>
                <a:cs typeface="Arial"/>
              </a:rPr>
              <a:t>​</a:t>
            </a:r>
            <a:endParaRPr lang="en-GB" sz="1600">
              <a:solidFill>
                <a:schemeClr val="tx1"/>
              </a:solidFill>
              <a:ea typeface="+mn-lt"/>
              <a:cs typeface="+mn-lt"/>
            </a:endParaRPr>
          </a:p>
        </p:txBody>
      </p:sp>
      <p:sp>
        <p:nvSpPr>
          <p:cNvPr id="14" name="Rectangle: Rounded Corners 13">
            <a:extLst>
              <a:ext uri="{FF2B5EF4-FFF2-40B4-BE49-F238E27FC236}">
                <a16:creationId xmlns:a16="http://schemas.microsoft.com/office/drawing/2014/main" id="{2C1ED6C9-49C0-4C3D-8425-F07FF9CEA142}"/>
              </a:ext>
            </a:extLst>
          </p:cNvPr>
          <p:cNvSpPr/>
          <p:nvPr/>
        </p:nvSpPr>
        <p:spPr>
          <a:xfrm>
            <a:off x="558365" y="3048891"/>
            <a:ext cx="11085430" cy="76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i="0" u="none" strike="noStrike" baseline="0">
                <a:solidFill>
                  <a:srgbClr val="000000"/>
                </a:solidFill>
                <a:latin typeface="Calibri"/>
                <a:ea typeface="Arial"/>
                <a:cs typeface="Arial"/>
              </a:rPr>
              <a:t>Ongoing priorities include improving how contextual risks are recorded, strengthening community partnerships and ensuring young people’s voices shape safer places and spaces.</a:t>
            </a:r>
            <a:endParaRPr lang="en-GB" sz="1600">
              <a:solidFill>
                <a:schemeClr val="tx1"/>
              </a:solidFill>
              <a:ea typeface="+mn-lt"/>
              <a:cs typeface="+mn-lt"/>
            </a:endParaRPr>
          </a:p>
        </p:txBody>
      </p:sp>
      <p:sp>
        <p:nvSpPr>
          <p:cNvPr id="15" name="Rectangle: Rounded Corners 14">
            <a:extLst>
              <a:ext uri="{FF2B5EF4-FFF2-40B4-BE49-F238E27FC236}">
                <a16:creationId xmlns:a16="http://schemas.microsoft.com/office/drawing/2014/main" id="{72F98234-8D6B-E3B4-8970-E296CF6D0C13}"/>
              </a:ext>
            </a:extLst>
          </p:cNvPr>
          <p:cNvSpPr/>
          <p:nvPr/>
        </p:nvSpPr>
        <p:spPr>
          <a:xfrm>
            <a:off x="558366" y="1887749"/>
            <a:ext cx="11085430" cy="978638"/>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i="0" u="none" strike="noStrike" baseline="0">
                <a:solidFill>
                  <a:srgbClr val="000000"/>
                </a:solidFill>
                <a:latin typeface="Calibri"/>
                <a:ea typeface="Arial"/>
                <a:cs typeface="Arial"/>
              </a:rPr>
              <a:t>New holistic assessment processes, Locality Contextual Safeguarding Meetings (LCSMs) and an operational oversight group help identify and reduce risks in peer groups and community settings, supported by a countywide network of Champions and updated threshold guidance. </a:t>
            </a:r>
            <a:r>
              <a:rPr lang="en-US" sz="1600" b="1" i="0" u="none" strike="noStrike" baseline="0">
                <a:solidFill>
                  <a:srgbClr val="000000"/>
                </a:solidFill>
                <a:latin typeface="Calibri"/>
                <a:ea typeface="Arial"/>
                <a:cs typeface="Arial"/>
              </a:rPr>
              <a:t>​</a:t>
            </a:r>
            <a:endParaRPr lang="en-GB" sz="1600" b="1">
              <a:solidFill>
                <a:schemeClr val="tx1"/>
              </a:solidFill>
              <a:ea typeface="+mn-lt"/>
              <a:cs typeface="+mn-lt"/>
            </a:endParaRPr>
          </a:p>
        </p:txBody>
      </p:sp>
    </p:spTree>
    <p:extLst>
      <p:ext uri="{BB962C8B-B14F-4D97-AF65-F5344CB8AC3E}">
        <p14:creationId xmlns:p14="http://schemas.microsoft.com/office/powerpoint/2010/main" val="268698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84D97-EC7C-4A21-D597-4ADCFB0374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AE8A10-404B-1A00-BD3F-0124EC354ECC}"/>
              </a:ext>
            </a:extLst>
          </p:cNvPr>
          <p:cNvSpPr>
            <a:spLocks noGrp="1"/>
          </p:cNvSpPr>
          <p:nvPr>
            <p:ph idx="1"/>
          </p:nvPr>
        </p:nvSpPr>
        <p:spPr>
          <a:xfrm>
            <a:off x="697516" y="551058"/>
            <a:ext cx="10606931" cy="565196"/>
          </a:xfrm>
        </p:spPr>
        <p:txBody>
          <a:bodyPr vert="horz" lIns="91440" tIns="45720" rIns="91440" bIns="45720" rtlCol="0" anchor="t">
            <a:normAutofit fontScale="25000" lnSpcReduction="20000"/>
          </a:bodyPr>
          <a:lstStyle/>
          <a:p>
            <a:pPr algn="ctr"/>
            <a:r>
              <a:rPr lang="en-GB" sz="9600" b="1" dirty="0">
                <a:solidFill>
                  <a:srgbClr val="000000"/>
                </a:solidFill>
                <a:ea typeface="Calibri"/>
              </a:rPr>
              <a:t>2. Prioritising Prevention and Early Intervention</a:t>
            </a:r>
            <a:endParaRPr lang="en-GB" sz="8000" b="1" dirty="0">
              <a:solidFill>
                <a:srgbClr val="000000"/>
              </a:solidFill>
              <a:ea typeface="Calibri"/>
            </a:endParaRPr>
          </a:p>
          <a:p>
            <a:pPr marL="0" indent="0">
              <a:buNone/>
            </a:pPr>
            <a:endParaRPr lang="en-GB" sz="2000" dirty="0">
              <a:ea typeface="Calibri"/>
              <a:cs typeface="Calibri"/>
            </a:endParaRPr>
          </a:p>
          <a:p>
            <a:pPr marL="0" indent="0">
              <a:buNone/>
            </a:pPr>
            <a:r>
              <a:rPr lang="en-GB" sz="2000" dirty="0">
                <a:ea typeface="Calibri"/>
                <a:cs typeface="Calibri"/>
              </a:rPr>
              <a:t> </a:t>
            </a:r>
          </a:p>
          <a:p>
            <a:pPr marL="0" indent="0">
              <a:buNone/>
            </a:pPr>
            <a:endParaRPr lang="en-GB" sz="2000" dirty="0">
              <a:ea typeface="Calibri"/>
              <a:cs typeface="Calibri"/>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Calibri"/>
              <a:cs typeface="Calibri"/>
            </a:endParaRPr>
          </a:p>
          <a:p>
            <a:pPr marL="0" indent="0">
              <a:buNone/>
            </a:pPr>
            <a:endParaRPr lang="en-GB" sz="3200" dirty="0">
              <a:ea typeface="Calibri"/>
              <a:cs typeface="Calibri"/>
            </a:endParaRPr>
          </a:p>
          <a:p>
            <a:pPr marL="0" indent="0">
              <a:buNone/>
            </a:pPr>
            <a:endParaRPr lang="en-GB" sz="2000" dirty="0">
              <a:ea typeface="Calibri"/>
              <a:cs typeface="Calibri"/>
            </a:endParaRPr>
          </a:p>
          <a:p>
            <a:pPr marL="0" indent="0">
              <a:buNone/>
            </a:pPr>
            <a:endParaRPr lang="en-GB" sz="2000" b="1" dirty="0">
              <a:ea typeface="Calibri"/>
              <a:cs typeface="Calibri"/>
            </a:endParaRPr>
          </a:p>
          <a:p>
            <a:pPr marL="0" indent="0">
              <a:buNone/>
            </a:pPr>
            <a:endParaRPr lang="en-GB" sz="2000" b="1" dirty="0">
              <a:ea typeface="Calibri"/>
              <a:cs typeface="Calibri"/>
            </a:endParaRPr>
          </a:p>
          <a:p>
            <a:pPr marL="0" indent="0">
              <a:buNone/>
            </a:pPr>
            <a:endParaRPr lang="en-GB" sz="2000" dirty="0">
              <a:ea typeface="Calibri"/>
              <a:cs typeface="Calibri"/>
            </a:endParaRPr>
          </a:p>
          <a:p>
            <a:pPr marL="0" indent="0">
              <a:buNone/>
            </a:pPr>
            <a:endParaRPr lang="en-GB" sz="2000" dirty="0">
              <a:ea typeface="Calibri"/>
              <a:cs typeface="Calibri"/>
            </a:endParaRPr>
          </a:p>
        </p:txBody>
      </p:sp>
      <p:pic>
        <p:nvPicPr>
          <p:cNvPr id="4" name="Picture 3">
            <a:extLst>
              <a:ext uri="{FF2B5EF4-FFF2-40B4-BE49-F238E27FC236}">
                <a16:creationId xmlns:a16="http://schemas.microsoft.com/office/drawing/2014/main" id="{6CF77CD3-B067-360F-801B-EF2A7BB8B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8" name="Rectangle: Rounded Corners 7">
            <a:extLst>
              <a:ext uri="{FF2B5EF4-FFF2-40B4-BE49-F238E27FC236}">
                <a16:creationId xmlns:a16="http://schemas.microsoft.com/office/drawing/2014/main" id="{9EC25F75-8BA0-E905-9506-E3AF10636C3F}"/>
              </a:ext>
            </a:extLst>
          </p:cNvPr>
          <p:cNvSpPr/>
          <p:nvPr/>
        </p:nvSpPr>
        <p:spPr>
          <a:xfrm>
            <a:off x="514822" y="973349"/>
            <a:ext cx="10983830" cy="739152"/>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Support should not depend on harm escalating, and we aim </a:t>
            </a:r>
            <a:r>
              <a:rPr lang="en-GB" sz="1600" b="1" i="0" u="none" strike="noStrike" baseline="0">
                <a:solidFill>
                  <a:srgbClr val="000000"/>
                </a:solidFill>
                <a:latin typeface="Calibri"/>
                <a:ea typeface="Calibri"/>
                <a:cs typeface="Calibri"/>
              </a:rPr>
              <a:t>to </a:t>
            </a:r>
            <a:r>
              <a:rPr lang="en-GB" sz="1600" b="1">
                <a:solidFill>
                  <a:srgbClr val="000000"/>
                </a:solidFill>
                <a:latin typeface="Calibri"/>
                <a:ea typeface="Calibri"/>
                <a:cs typeface="Calibri"/>
              </a:rPr>
              <a:t>build resilience so children and </a:t>
            </a:r>
            <a:r>
              <a:rPr lang="en-GB" sz="1600" b="1" i="0" u="none" strike="noStrike" baseline="0">
                <a:solidFill>
                  <a:srgbClr val="000000"/>
                </a:solidFill>
                <a:latin typeface="Calibri"/>
                <a:ea typeface="Calibri"/>
                <a:cs typeface="Calibri"/>
              </a:rPr>
              <a:t>young people </a:t>
            </a:r>
            <a:r>
              <a:rPr lang="en-GB" sz="1600" b="1">
                <a:solidFill>
                  <a:srgbClr val="000000"/>
                </a:solidFill>
                <a:latin typeface="Calibri"/>
                <a:ea typeface="Calibri"/>
                <a:cs typeface="Calibri"/>
              </a:rPr>
              <a:t>can thrive within their families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communities</a:t>
            </a:r>
            <a:r>
              <a:rPr lang="en-GB" sz="1600" b="1" i="0" u="none" strike="noStrike" baseline="0">
                <a:solidFill>
                  <a:srgbClr val="000000"/>
                </a:solidFill>
                <a:latin typeface="Calibri"/>
                <a:ea typeface="Calibri"/>
                <a:cs typeface="Calibri"/>
              </a:rPr>
              <a:t>. </a:t>
            </a:r>
            <a:endParaRPr lang="en-US" b="1">
              <a:ea typeface="Calibri"/>
              <a:cs typeface="Calibri"/>
            </a:endParaRPr>
          </a:p>
        </p:txBody>
      </p:sp>
      <p:sp>
        <p:nvSpPr>
          <p:cNvPr id="6" name="TextBox 5">
            <a:extLst>
              <a:ext uri="{FF2B5EF4-FFF2-40B4-BE49-F238E27FC236}">
                <a16:creationId xmlns:a16="http://schemas.microsoft.com/office/drawing/2014/main" id="{E3657C9D-4BF5-E0CA-79EC-F404E8F7810B}"/>
              </a:ext>
            </a:extLst>
          </p:cNvPr>
          <p:cNvSpPr txBox="1"/>
          <p:nvPr/>
        </p:nvSpPr>
        <p:spPr>
          <a:xfrm>
            <a:off x="413658" y="2086429"/>
            <a:ext cx="11364683"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000" b="0" i="0">
                <a:solidFill>
                  <a:srgbClr val="000000"/>
                </a:solidFill>
                <a:latin typeface="Calibri"/>
                <a:ea typeface="Segoe UI"/>
                <a:cs typeface="Segoe UI"/>
              </a:rPr>
              <a:t>​</a:t>
            </a: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GB" sz="1600" b="0" i="0" u="none" strike="noStrike" baseline="0">
              <a:solidFill>
                <a:srgbClr val="000000"/>
              </a:solidFill>
              <a:latin typeface="Calibri"/>
              <a:ea typeface="Arial"/>
              <a:cs typeface="Arial"/>
            </a:endParaRPr>
          </a:p>
          <a:p>
            <a:pPr algn="ctr"/>
            <a:endParaRPr lang="en-GB"/>
          </a:p>
        </p:txBody>
      </p:sp>
      <p:sp>
        <p:nvSpPr>
          <p:cNvPr id="7" name="Rectangle: Rounded Corners 6">
            <a:extLst>
              <a:ext uri="{FF2B5EF4-FFF2-40B4-BE49-F238E27FC236}">
                <a16:creationId xmlns:a16="http://schemas.microsoft.com/office/drawing/2014/main" id="{8888F28F-554D-55CB-57F5-CDEC6AE795F3}"/>
              </a:ext>
            </a:extLst>
          </p:cNvPr>
          <p:cNvSpPr/>
          <p:nvPr/>
        </p:nvSpPr>
        <p:spPr>
          <a:xfrm>
            <a:off x="507564" y="3585920"/>
            <a:ext cx="10998344" cy="59401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2800" b="1">
                <a:solidFill>
                  <a:schemeClr val="bg1"/>
                </a:solidFill>
                <a:ea typeface="+mn-lt"/>
                <a:cs typeface="+mn-lt"/>
              </a:rPr>
              <a:t>To achieve this we will: </a:t>
            </a:r>
            <a:endParaRPr lang="en-GB" sz="2000" b="1">
              <a:solidFill>
                <a:schemeClr val="bg1"/>
              </a:solidFill>
              <a:ea typeface="Calibri"/>
              <a:cs typeface="Calibri"/>
            </a:endParaRPr>
          </a:p>
          <a:p>
            <a:endParaRPr lang="en-GB" sz="1600">
              <a:solidFill>
                <a:schemeClr val="tx1"/>
              </a:solidFill>
              <a:ea typeface="+mn-lt"/>
              <a:cs typeface="+mn-lt"/>
            </a:endParaRPr>
          </a:p>
        </p:txBody>
      </p:sp>
      <p:sp>
        <p:nvSpPr>
          <p:cNvPr id="11" name="Rectangle: Rounded Corners 10">
            <a:extLst>
              <a:ext uri="{FF2B5EF4-FFF2-40B4-BE49-F238E27FC236}">
                <a16:creationId xmlns:a16="http://schemas.microsoft.com/office/drawing/2014/main" id="{A6DD6C92-ED34-FAA6-1817-BDD35E052017}"/>
              </a:ext>
            </a:extLst>
          </p:cNvPr>
          <p:cNvSpPr/>
          <p:nvPr/>
        </p:nvSpPr>
        <p:spPr>
          <a:xfrm>
            <a:off x="514821" y="5799349"/>
            <a:ext cx="11005602" cy="608525"/>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Further embed locality</a:t>
            </a:r>
            <a:r>
              <a:rPr lang="en-GB" sz="1600" b="1" i="0" u="none" strike="noStrike" baseline="0">
                <a:solidFill>
                  <a:srgbClr val="000000"/>
                </a:solidFill>
                <a:latin typeface="Calibri"/>
                <a:ea typeface="Calibri"/>
                <a:cs typeface="Calibri"/>
              </a:rPr>
              <a:t>‑based </a:t>
            </a:r>
            <a:r>
              <a:rPr lang="en-GB" sz="1600" b="1">
                <a:solidFill>
                  <a:srgbClr val="000000"/>
                </a:solidFill>
                <a:latin typeface="Calibri"/>
                <a:ea typeface="Calibri"/>
                <a:cs typeface="Calibri"/>
              </a:rPr>
              <a:t>Family Help Hubs</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enhance data sharing to </a:t>
            </a:r>
            <a:r>
              <a:rPr lang="en-GB" sz="1600" b="1" i="0" u="none" strike="noStrike" baseline="0">
                <a:solidFill>
                  <a:srgbClr val="000000"/>
                </a:solidFill>
                <a:latin typeface="Calibri"/>
                <a:ea typeface="Calibri"/>
                <a:cs typeface="Calibri"/>
              </a:rPr>
              <a:t>support </a:t>
            </a:r>
            <a:r>
              <a:rPr lang="en-GB" sz="1600" b="1">
                <a:solidFill>
                  <a:srgbClr val="000000"/>
                </a:solidFill>
                <a:latin typeface="Calibri"/>
                <a:ea typeface="Calibri"/>
                <a:cs typeface="Calibri"/>
              </a:rPr>
              <a:t>safer communities, promote inclusive school practices, broaden positive youth opportunities</a:t>
            </a:r>
            <a:r>
              <a:rPr lang="en-GB" sz="1600" b="1" i="0" u="none" strike="noStrike" baseline="0">
                <a:solidFill>
                  <a:srgbClr val="000000"/>
                </a:solidFill>
                <a:latin typeface="Calibri"/>
                <a:ea typeface="Calibri"/>
                <a:cs typeface="Calibri"/>
              </a:rPr>
              <a:t>, and </a:t>
            </a:r>
            <a:r>
              <a:rPr lang="en-GB" sz="1600" b="1">
                <a:solidFill>
                  <a:srgbClr val="000000"/>
                </a:solidFill>
                <a:latin typeface="Calibri"/>
                <a:ea typeface="Calibri"/>
                <a:cs typeface="Calibri"/>
              </a:rPr>
              <a:t>expand targeted substance misuse support</a:t>
            </a:r>
            <a:r>
              <a:rPr lang="en-GB" sz="1600" b="1" i="0" u="none" strike="noStrike" baseline="0">
                <a:solidFill>
                  <a:srgbClr val="000000"/>
                </a:solidFill>
                <a:latin typeface="Calibri"/>
                <a:ea typeface="Calibri"/>
                <a:cs typeface="Calibri"/>
              </a:rPr>
              <a:t>.</a:t>
            </a:r>
            <a:endParaRPr lang="en-US" b="1">
              <a:ea typeface="Calibri"/>
              <a:cs typeface="Calibri"/>
            </a:endParaRPr>
          </a:p>
        </p:txBody>
      </p:sp>
      <p:sp>
        <p:nvSpPr>
          <p:cNvPr id="12" name="Rectangle: Rounded Corners 11">
            <a:extLst>
              <a:ext uri="{FF2B5EF4-FFF2-40B4-BE49-F238E27FC236}">
                <a16:creationId xmlns:a16="http://schemas.microsoft.com/office/drawing/2014/main" id="{69C94198-BA71-2888-A68E-8214D993A343}"/>
              </a:ext>
            </a:extLst>
          </p:cNvPr>
          <p:cNvSpPr/>
          <p:nvPr/>
        </p:nvSpPr>
        <p:spPr>
          <a:xfrm>
            <a:off x="507565" y="4304379"/>
            <a:ext cx="11005602" cy="60126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Strengthen young people’s resilience through school‑based education</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expand outreach youth work</a:t>
            </a:r>
            <a:r>
              <a:rPr lang="en-GB" sz="1600" b="1" i="0" u="none" strike="noStrike" baseline="0">
                <a:solidFill>
                  <a:srgbClr val="000000"/>
                </a:solidFill>
                <a:latin typeface="Calibri"/>
                <a:ea typeface="Calibri"/>
                <a:cs typeface="Calibri"/>
              </a:rPr>
              <a:t>, and </a:t>
            </a:r>
            <a:r>
              <a:rPr lang="en-GB" sz="1600" b="1">
                <a:solidFill>
                  <a:srgbClr val="000000"/>
                </a:solidFill>
                <a:latin typeface="Calibri"/>
                <a:ea typeface="Calibri"/>
                <a:cs typeface="Calibri"/>
              </a:rPr>
              <a:t>work with community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faith partners on early prevention</a:t>
            </a:r>
            <a:r>
              <a:rPr lang="en-GB" sz="1600" b="1" i="0" u="none" strike="noStrike" baseline="0">
                <a:solidFill>
                  <a:srgbClr val="000000"/>
                </a:solidFill>
                <a:latin typeface="Calibri"/>
                <a:ea typeface="Calibri"/>
                <a:cs typeface="Calibri"/>
              </a:rPr>
              <a:t>.</a:t>
            </a:r>
            <a:endParaRPr lang="en-US" b="1">
              <a:ea typeface="Calibri"/>
              <a:cs typeface="Calibri"/>
            </a:endParaRPr>
          </a:p>
        </p:txBody>
      </p:sp>
      <p:sp>
        <p:nvSpPr>
          <p:cNvPr id="14" name="Rectangle: Rounded Corners 13">
            <a:extLst>
              <a:ext uri="{FF2B5EF4-FFF2-40B4-BE49-F238E27FC236}">
                <a16:creationId xmlns:a16="http://schemas.microsoft.com/office/drawing/2014/main" id="{5AC12D63-60F2-9FA6-C446-DB5480CC2515}"/>
              </a:ext>
            </a:extLst>
          </p:cNvPr>
          <p:cNvSpPr/>
          <p:nvPr/>
        </p:nvSpPr>
        <p:spPr>
          <a:xfrm>
            <a:off x="514822" y="2794890"/>
            <a:ext cx="10998344" cy="63029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A preventative approach requires all sectors to recognise signs and early indicators of risk, identify when young people </a:t>
            </a:r>
            <a:r>
              <a:rPr lang="en-GB" sz="1600" b="1" i="0" u="none" strike="noStrike" baseline="0">
                <a:solidFill>
                  <a:srgbClr val="000000"/>
                </a:solidFill>
                <a:latin typeface="Calibri"/>
                <a:ea typeface="Calibri"/>
                <a:cs typeface="Calibri"/>
              </a:rPr>
              <a:t>are </a:t>
            </a:r>
            <a:r>
              <a:rPr lang="en-GB" sz="1600" b="1">
                <a:solidFill>
                  <a:srgbClr val="000000"/>
                </a:solidFill>
                <a:latin typeface="Calibri"/>
                <a:ea typeface="Calibri"/>
                <a:cs typeface="Calibri"/>
              </a:rPr>
              <a:t>placed in harmful situations</a:t>
            </a:r>
            <a:r>
              <a:rPr lang="en-GB" sz="1600" b="1" i="0" u="none" strike="noStrike" baseline="0">
                <a:solidFill>
                  <a:srgbClr val="000000"/>
                </a:solidFill>
                <a:latin typeface="Calibri"/>
                <a:ea typeface="Calibri"/>
                <a:cs typeface="Calibri"/>
              </a:rPr>
              <a:t>, and </a:t>
            </a:r>
            <a:r>
              <a:rPr lang="en-GB" sz="1600" b="1">
                <a:solidFill>
                  <a:srgbClr val="000000"/>
                </a:solidFill>
                <a:latin typeface="Calibri"/>
                <a:ea typeface="Calibri"/>
                <a:cs typeface="Calibri"/>
              </a:rPr>
              <a:t>share information effectively</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
        <p:nvSpPr>
          <p:cNvPr id="15" name="Rectangle: Rounded Corners 14">
            <a:extLst>
              <a:ext uri="{FF2B5EF4-FFF2-40B4-BE49-F238E27FC236}">
                <a16:creationId xmlns:a16="http://schemas.microsoft.com/office/drawing/2014/main" id="{A6603DB0-76CC-1A82-5111-C7540FDF1CBF}"/>
              </a:ext>
            </a:extLst>
          </p:cNvPr>
          <p:cNvSpPr/>
          <p:nvPr/>
        </p:nvSpPr>
        <p:spPr>
          <a:xfrm>
            <a:off x="514822" y="1851464"/>
            <a:ext cx="10983830" cy="739152"/>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Early help will be offered as soon as possible to prevent vulnerabilities from developing into harm</a:t>
            </a:r>
            <a:r>
              <a:rPr lang="en-GB" sz="1600" b="1" i="0" u="none" strike="noStrike" baseline="0">
                <a:solidFill>
                  <a:srgbClr val="000000"/>
                </a:solidFill>
                <a:latin typeface="Calibri"/>
                <a:ea typeface="Calibri"/>
                <a:cs typeface="Calibri"/>
              </a:rPr>
              <a:t>, and </a:t>
            </a:r>
            <a:r>
              <a:rPr lang="en-GB" sz="1600" b="1">
                <a:solidFill>
                  <a:srgbClr val="000000"/>
                </a:solidFill>
                <a:latin typeface="Calibri"/>
                <a:ea typeface="Calibri"/>
                <a:cs typeface="Calibri"/>
              </a:rPr>
              <a:t>clear communication with young people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families will ensure they can access information</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advice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support when they need it</a:t>
            </a:r>
            <a:r>
              <a:rPr lang="en-GB" sz="1600" b="1" i="0" u="none" strike="noStrike" baseline="0">
                <a:solidFill>
                  <a:srgbClr val="000000"/>
                </a:solidFill>
                <a:latin typeface="Calibri"/>
                <a:ea typeface="Calibri"/>
                <a:cs typeface="Calibri"/>
              </a:rPr>
              <a:t>. </a:t>
            </a:r>
            <a:endParaRPr lang="en-US" b="1">
              <a:ea typeface="Calibri"/>
              <a:cs typeface="Calibri"/>
            </a:endParaRPr>
          </a:p>
        </p:txBody>
      </p:sp>
      <p:sp>
        <p:nvSpPr>
          <p:cNvPr id="2" name="Rectangle: Rounded Corners 1">
            <a:extLst>
              <a:ext uri="{FF2B5EF4-FFF2-40B4-BE49-F238E27FC236}">
                <a16:creationId xmlns:a16="http://schemas.microsoft.com/office/drawing/2014/main" id="{0D824899-9426-29AE-5BD0-A4C8C5553665}"/>
              </a:ext>
            </a:extLst>
          </p:cNvPr>
          <p:cNvSpPr/>
          <p:nvPr/>
        </p:nvSpPr>
        <p:spPr>
          <a:xfrm>
            <a:off x="507565" y="5059121"/>
            <a:ext cx="11005601" cy="60126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Improve access to clear information</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deliver a coordinated multi‑agency response to harm outside the home</a:t>
            </a:r>
            <a:r>
              <a:rPr lang="en-GB" sz="1600" b="1" i="0" u="none" strike="noStrike" baseline="0">
                <a:solidFill>
                  <a:srgbClr val="000000"/>
                </a:solidFill>
                <a:latin typeface="Calibri"/>
                <a:ea typeface="Calibri"/>
                <a:cs typeface="Calibri"/>
              </a:rPr>
              <a:t>, and </a:t>
            </a:r>
            <a:r>
              <a:rPr lang="en-GB" sz="1600" b="1">
                <a:solidFill>
                  <a:srgbClr val="000000"/>
                </a:solidFill>
                <a:latin typeface="Calibri"/>
                <a:ea typeface="Calibri"/>
                <a:cs typeface="Calibri"/>
              </a:rPr>
              <a:t>grow our Contextual Safeguarding Champions network</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Tree>
    <p:extLst>
      <p:ext uri="{BB962C8B-B14F-4D97-AF65-F5344CB8AC3E}">
        <p14:creationId xmlns:p14="http://schemas.microsoft.com/office/powerpoint/2010/main" val="4277267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F8B1F-9653-CF14-6393-C7C404D5BD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9669F2-3689-7F65-8425-6475BF886A0D}"/>
              </a:ext>
            </a:extLst>
          </p:cNvPr>
          <p:cNvSpPr>
            <a:spLocks noGrp="1"/>
          </p:cNvSpPr>
          <p:nvPr>
            <p:ph idx="1"/>
          </p:nvPr>
        </p:nvSpPr>
        <p:spPr>
          <a:xfrm>
            <a:off x="697516" y="551058"/>
            <a:ext cx="10606931" cy="565196"/>
          </a:xfrm>
        </p:spPr>
        <p:txBody>
          <a:bodyPr vert="horz" lIns="91440" tIns="45720" rIns="91440" bIns="45720" rtlCol="0" anchor="t">
            <a:normAutofit fontScale="25000" lnSpcReduction="20000"/>
          </a:bodyPr>
          <a:lstStyle/>
          <a:p>
            <a:pPr algn="ctr"/>
            <a:r>
              <a:rPr lang="en-GB" sz="9600" b="1" dirty="0">
                <a:solidFill>
                  <a:srgbClr val="000000"/>
                </a:solidFill>
                <a:ea typeface="Calibri"/>
              </a:rPr>
              <a:t>3. Provide Effective Protection and Deliver the Right Support at the Right Time</a:t>
            </a:r>
            <a:endParaRPr lang="en-GB" sz="8000" b="1" dirty="0">
              <a:solidFill>
                <a:srgbClr val="000000"/>
              </a:solidFill>
              <a:ea typeface="Calibri"/>
            </a:endParaRPr>
          </a:p>
          <a:p>
            <a:pPr marL="0" indent="0">
              <a:buNone/>
            </a:pPr>
            <a:endParaRPr lang="en-GB" sz="2000" dirty="0">
              <a:ea typeface="Calibri"/>
              <a:cs typeface="Calibri"/>
            </a:endParaRPr>
          </a:p>
          <a:p>
            <a:pPr marL="0" indent="0">
              <a:buNone/>
            </a:pPr>
            <a:r>
              <a:rPr lang="en-GB" sz="2000" dirty="0">
                <a:ea typeface="Calibri"/>
                <a:cs typeface="Calibri"/>
              </a:rPr>
              <a:t> </a:t>
            </a:r>
          </a:p>
          <a:p>
            <a:pPr marL="0" indent="0">
              <a:buNone/>
            </a:pPr>
            <a:endParaRPr lang="en-GB" sz="2000" dirty="0">
              <a:ea typeface="Calibri"/>
              <a:cs typeface="Calibri"/>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Calibri"/>
              <a:cs typeface="Calibri"/>
            </a:endParaRPr>
          </a:p>
          <a:p>
            <a:pPr marL="0" indent="0">
              <a:buNone/>
            </a:pPr>
            <a:endParaRPr lang="en-GB" sz="3200" dirty="0">
              <a:ea typeface="Calibri"/>
              <a:cs typeface="Calibri"/>
            </a:endParaRPr>
          </a:p>
          <a:p>
            <a:pPr marL="0" indent="0">
              <a:buNone/>
            </a:pPr>
            <a:endParaRPr lang="en-GB" sz="2000" dirty="0">
              <a:ea typeface="Calibri"/>
              <a:cs typeface="Calibri"/>
            </a:endParaRPr>
          </a:p>
          <a:p>
            <a:pPr marL="0" indent="0">
              <a:buNone/>
            </a:pPr>
            <a:endParaRPr lang="en-GB" sz="2000" b="1" dirty="0">
              <a:ea typeface="Calibri"/>
              <a:cs typeface="Calibri"/>
            </a:endParaRPr>
          </a:p>
          <a:p>
            <a:pPr marL="0" indent="0">
              <a:buNone/>
            </a:pPr>
            <a:endParaRPr lang="en-GB" sz="2000" b="1" dirty="0">
              <a:ea typeface="Calibri"/>
              <a:cs typeface="Calibri"/>
            </a:endParaRPr>
          </a:p>
          <a:p>
            <a:pPr marL="0" indent="0">
              <a:buNone/>
            </a:pPr>
            <a:endParaRPr lang="en-GB" sz="2000" dirty="0">
              <a:ea typeface="Calibri"/>
              <a:cs typeface="Calibri"/>
            </a:endParaRPr>
          </a:p>
          <a:p>
            <a:pPr marL="0" indent="0">
              <a:buNone/>
            </a:pPr>
            <a:endParaRPr lang="en-GB" sz="2000" dirty="0">
              <a:ea typeface="Calibri"/>
              <a:cs typeface="Calibri"/>
            </a:endParaRPr>
          </a:p>
        </p:txBody>
      </p:sp>
      <p:pic>
        <p:nvPicPr>
          <p:cNvPr id="4" name="Picture 3">
            <a:extLst>
              <a:ext uri="{FF2B5EF4-FFF2-40B4-BE49-F238E27FC236}">
                <a16:creationId xmlns:a16="http://schemas.microsoft.com/office/drawing/2014/main" id="{006DA21F-FEAF-6B17-1D41-549841947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8" name="Rectangle: Rounded Corners 7">
            <a:extLst>
              <a:ext uri="{FF2B5EF4-FFF2-40B4-BE49-F238E27FC236}">
                <a16:creationId xmlns:a16="http://schemas.microsoft.com/office/drawing/2014/main" id="{77DB9E3B-9524-DA8B-AE56-80896B20E9E2}"/>
              </a:ext>
            </a:extLst>
          </p:cNvPr>
          <p:cNvSpPr/>
          <p:nvPr/>
        </p:nvSpPr>
        <p:spPr>
          <a:xfrm>
            <a:off x="493051" y="973349"/>
            <a:ext cx="11165258" cy="739152"/>
          </a:xfrm>
          <a:prstGeom prst="roundRect">
            <a:avLst/>
          </a:prstGeom>
          <a:solidFill>
            <a:srgbClr val="F549D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Young people affected by extra‑familial harm need targeted, timely intervention </a:t>
            </a:r>
            <a:r>
              <a:rPr lang="en-GB" sz="1600" b="1" i="0" u="none" strike="noStrike" baseline="0">
                <a:solidFill>
                  <a:srgbClr val="000000"/>
                </a:solidFill>
                <a:latin typeface="Calibri"/>
                <a:ea typeface="Calibri"/>
                <a:cs typeface="Calibri"/>
              </a:rPr>
              <a:t>to </a:t>
            </a:r>
            <a:r>
              <a:rPr lang="en-GB" sz="1600" b="1">
                <a:solidFill>
                  <a:srgbClr val="000000"/>
                </a:solidFill>
                <a:latin typeface="Calibri"/>
                <a:ea typeface="Calibri"/>
                <a:cs typeface="Calibri"/>
              </a:rPr>
              <a:t>reduce risk and prevent long term negative impacts on their wellbeing, development,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future opportunities</a:t>
            </a:r>
            <a:r>
              <a:rPr lang="en-GB" sz="1600" b="1" i="0" u="none" strike="noStrike" baseline="0">
                <a:solidFill>
                  <a:srgbClr val="000000"/>
                </a:solidFill>
                <a:latin typeface="Calibri"/>
                <a:ea typeface="Calibri"/>
                <a:cs typeface="Calibri"/>
              </a:rPr>
              <a:t>. </a:t>
            </a:r>
            <a:endParaRPr lang="en-US" b="1"/>
          </a:p>
        </p:txBody>
      </p:sp>
      <p:sp>
        <p:nvSpPr>
          <p:cNvPr id="6" name="TextBox 5">
            <a:extLst>
              <a:ext uri="{FF2B5EF4-FFF2-40B4-BE49-F238E27FC236}">
                <a16:creationId xmlns:a16="http://schemas.microsoft.com/office/drawing/2014/main" id="{9D986BF8-E23C-83CA-B627-66513301EEB6}"/>
              </a:ext>
            </a:extLst>
          </p:cNvPr>
          <p:cNvSpPr txBox="1"/>
          <p:nvPr/>
        </p:nvSpPr>
        <p:spPr>
          <a:xfrm>
            <a:off x="413658" y="2086429"/>
            <a:ext cx="11364683"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000" b="0" i="0">
                <a:solidFill>
                  <a:srgbClr val="000000"/>
                </a:solidFill>
                <a:latin typeface="Calibri"/>
                <a:ea typeface="Segoe UI"/>
                <a:cs typeface="Segoe UI"/>
              </a:rPr>
              <a:t>​</a:t>
            </a: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GB" sz="1600" b="0" i="0" u="none" strike="noStrike" baseline="0">
              <a:solidFill>
                <a:srgbClr val="000000"/>
              </a:solidFill>
              <a:latin typeface="Calibri"/>
              <a:ea typeface="Arial"/>
              <a:cs typeface="Arial"/>
            </a:endParaRPr>
          </a:p>
          <a:p>
            <a:pPr algn="ctr"/>
            <a:endParaRPr lang="en-GB"/>
          </a:p>
        </p:txBody>
      </p:sp>
      <p:sp>
        <p:nvSpPr>
          <p:cNvPr id="7" name="Rectangle: Rounded Corners 6">
            <a:extLst>
              <a:ext uri="{FF2B5EF4-FFF2-40B4-BE49-F238E27FC236}">
                <a16:creationId xmlns:a16="http://schemas.microsoft.com/office/drawing/2014/main" id="{5EB80682-DD3E-7AC8-212A-A92DCDD3A357}"/>
              </a:ext>
            </a:extLst>
          </p:cNvPr>
          <p:cNvSpPr/>
          <p:nvPr/>
        </p:nvSpPr>
        <p:spPr>
          <a:xfrm>
            <a:off x="493050" y="3977806"/>
            <a:ext cx="11165258" cy="59401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2800" b="1">
                <a:solidFill>
                  <a:schemeClr val="bg1"/>
                </a:solidFill>
                <a:ea typeface="+mn-lt"/>
                <a:cs typeface="+mn-lt"/>
              </a:rPr>
              <a:t>To achieve this we will: </a:t>
            </a:r>
            <a:endParaRPr lang="en-GB" sz="2000" b="1">
              <a:solidFill>
                <a:schemeClr val="bg1"/>
              </a:solidFill>
              <a:ea typeface="Calibri"/>
              <a:cs typeface="Calibri"/>
            </a:endParaRPr>
          </a:p>
          <a:p>
            <a:endParaRPr lang="en-GB" sz="1600">
              <a:solidFill>
                <a:schemeClr val="tx1"/>
              </a:solidFill>
              <a:ea typeface="+mn-lt"/>
              <a:cs typeface="+mn-lt"/>
            </a:endParaRPr>
          </a:p>
        </p:txBody>
      </p:sp>
      <p:sp>
        <p:nvSpPr>
          <p:cNvPr id="11" name="Rectangle: Rounded Corners 10">
            <a:extLst>
              <a:ext uri="{FF2B5EF4-FFF2-40B4-BE49-F238E27FC236}">
                <a16:creationId xmlns:a16="http://schemas.microsoft.com/office/drawing/2014/main" id="{D20F68DD-89B0-4540-88AB-0B996C654C4A}"/>
              </a:ext>
            </a:extLst>
          </p:cNvPr>
          <p:cNvSpPr/>
          <p:nvPr/>
        </p:nvSpPr>
        <p:spPr>
          <a:xfrm>
            <a:off x="493050" y="5748549"/>
            <a:ext cx="11165259" cy="608525"/>
          </a:xfrm>
          <a:prstGeom prst="roundRect">
            <a:avLst/>
          </a:prstGeom>
          <a:solidFill>
            <a:srgbClr val="F549D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Develop improved pathways for young people transitioning to adulthood to access relevant </a:t>
            </a:r>
            <a:r>
              <a:rPr lang="en-GB" sz="1600" b="1" i="0" u="none" strike="noStrike" baseline="0">
                <a:solidFill>
                  <a:srgbClr val="000000"/>
                </a:solidFill>
                <a:latin typeface="Calibri"/>
                <a:ea typeface="Calibri"/>
                <a:cs typeface="Calibri"/>
              </a:rPr>
              <a:t>support</a:t>
            </a:r>
            <a:r>
              <a:rPr lang="en-GB" sz="1600" b="1">
                <a:solidFill>
                  <a:srgbClr val="000000"/>
                </a:solidFill>
                <a:latin typeface="Calibri"/>
                <a:ea typeface="Calibri"/>
                <a:cs typeface="Calibri"/>
              </a:rPr>
              <a:t>, safeguarding and protection from harm</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ensuring they continue to receive the right support to stay safe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thrive</a:t>
            </a:r>
            <a:r>
              <a:rPr lang="en-GB" sz="1600" b="1" i="0" u="none" strike="noStrike" baseline="0">
                <a:solidFill>
                  <a:srgbClr val="000000"/>
                </a:solidFill>
                <a:latin typeface="Calibri"/>
                <a:ea typeface="Calibri"/>
                <a:cs typeface="Calibri"/>
              </a:rPr>
              <a:t>.</a:t>
            </a:r>
            <a:endParaRPr lang="en-US">
              <a:ea typeface="Calibri"/>
              <a:cs typeface="Calibri"/>
            </a:endParaRPr>
          </a:p>
        </p:txBody>
      </p:sp>
      <p:sp>
        <p:nvSpPr>
          <p:cNvPr id="14" name="Rectangle: Rounded Corners 13">
            <a:extLst>
              <a:ext uri="{FF2B5EF4-FFF2-40B4-BE49-F238E27FC236}">
                <a16:creationId xmlns:a16="http://schemas.microsoft.com/office/drawing/2014/main" id="{33657DF1-7E1A-C664-A79D-5A952C65FAF1}"/>
              </a:ext>
            </a:extLst>
          </p:cNvPr>
          <p:cNvSpPr/>
          <p:nvPr/>
        </p:nvSpPr>
        <p:spPr>
          <a:xfrm>
            <a:off x="493051" y="3005348"/>
            <a:ext cx="11172515" cy="840753"/>
          </a:xfrm>
          <a:prstGeom prst="roundRect">
            <a:avLst/>
          </a:prstGeom>
          <a:solidFill>
            <a:srgbClr val="F549D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Seek to proactively address concepts of ‘unconscious </a:t>
            </a:r>
            <a:r>
              <a:rPr lang="en-GB" sz="1600" b="1" err="1">
                <a:solidFill>
                  <a:srgbClr val="000000"/>
                </a:solidFill>
                <a:latin typeface="Calibri"/>
                <a:ea typeface="Calibri"/>
                <a:cs typeface="Calibri"/>
              </a:rPr>
              <a:t>bias’</a:t>
            </a:r>
            <a:r>
              <a:rPr lang="en-GB" sz="1600" b="1">
                <a:solidFill>
                  <a:srgbClr val="000000"/>
                </a:solidFill>
                <a:latin typeface="Calibri"/>
                <a:ea typeface="Calibri"/>
                <a:cs typeface="Calibri"/>
              </a:rPr>
              <a:t> and ‘adultification’ and our approach to protection and support will include a focus on ‘reachable moments’ caused by significant changes in circumstances that can escalate risk rapidly, such as exclusion from school</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to ensure the right support is provided when it is needed</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
        <p:nvSpPr>
          <p:cNvPr id="15" name="Rectangle: Rounded Corners 14">
            <a:extLst>
              <a:ext uri="{FF2B5EF4-FFF2-40B4-BE49-F238E27FC236}">
                <a16:creationId xmlns:a16="http://schemas.microsoft.com/office/drawing/2014/main" id="{4AD8F00B-B390-3C3C-0D6A-E1E4F305D999}"/>
              </a:ext>
            </a:extLst>
          </p:cNvPr>
          <p:cNvSpPr/>
          <p:nvPr/>
        </p:nvSpPr>
        <p:spPr>
          <a:xfrm>
            <a:off x="493052" y="1887749"/>
            <a:ext cx="11165258" cy="906067"/>
          </a:xfrm>
          <a:prstGeom prst="roundRect">
            <a:avLst/>
          </a:prstGeom>
          <a:solidFill>
            <a:srgbClr val="F549D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Practitioners need to continue to develop their knowledge and skills and be aware of new and emerging threats and keep up to date with learning from local and national reviews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national research, as well as expertise from the lived experience of young people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families</a:t>
            </a:r>
            <a:r>
              <a:rPr lang="en-GB" sz="1600" b="1" i="0" u="none" strike="noStrike" baseline="0">
                <a:solidFill>
                  <a:srgbClr val="000000"/>
                </a:solidFill>
                <a:latin typeface="Calibri"/>
                <a:ea typeface="Calibri"/>
                <a:cs typeface="Calibri"/>
              </a:rPr>
              <a:t>. </a:t>
            </a:r>
            <a:endParaRPr lang="en-US" b="1"/>
          </a:p>
        </p:txBody>
      </p:sp>
      <p:sp>
        <p:nvSpPr>
          <p:cNvPr id="2" name="Rectangle: Rounded Corners 1">
            <a:extLst>
              <a:ext uri="{FF2B5EF4-FFF2-40B4-BE49-F238E27FC236}">
                <a16:creationId xmlns:a16="http://schemas.microsoft.com/office/drawing/2014/main" id="{37B75B80-7475-4958-CA4B-E86B258E7589}"/>
              </a:ext>
            </a:extLst>
          </p:cNvPr>
          <p:cNvSpPr/>
          <p:nvPr/>
        </p:nvSpPr>
        <p:spPr>
          <a:xfrm>
            <a:off x="493051" y="4739807"/>
            <a:ext cx="11172515" cy="818980"/>
          </a:xfrm>
          <a:prstGeom prst="roundRect">
            <a:avLst/>
          </a:prstGeom>
          <a:solidFill>
            <a:srgbClr val="F549DE">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Align our commissioned services to effectively support adolescents affected by harm outside the home</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equip practitioners with the knowledge and skills required, and promote a child first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trauma sensitive approach across the partnership</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Tree>
    <p:extLst>
      <p:ext uri="{BB962C8B-B14F-4D97-AF65-F5344CB8AC3E}">
        <p14:creationId xmlns:p14="http://schemas.microsoft.com/office/powerpoint/2010/main" val="364152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2B876-C987-0592-A264-0098750ED6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5296E1-EC88-7A6A-FFF9-1BE1C1E4D857}"/>
              </a:ext>
            </a:extLst>
          </p:cNvPr>
          <p:cNvSpPr>
            <a:spLocks noGrp="1"/>
          </p:cNvSpPr>
          <p:nvPr>
            <p:ph idx="1"/>
          </p:nvPr>
        </p:nvSpPr>
        <p:spPr>
          <a:xfrm>
            <a:off x="247574" y="623629"/>
            <a:ext cx="11644701" cy="565196"/>
          </a:xfrm>
        </p:spPr>
        <p:txBody>
          <a:bodyPr vert="horz" lIns="91440" tIns="45720" rIns="91440" bIns="45720" rtlCol="0" anchor="t">
            <a:normAutofit fontScale="25000" lnSpcReduction="20000"/>
          </a:bodyPr>
          <a:lstStyle/>
          <a:p>
            <a:pPr algn="ctr"/>
            <a:r>
              <a:rPr lang="en-GB" sz="9600" b="1" dirty="0">
                <a:solidFill>
                  <a:srgbClr val="000000"/>
                </a:solidFill>
                <a:ea typeface="Calibri"/>
              </a:rPr>
              <a:t>4. Enhance the multi-agency approach to identification and disruption of those who pose a risk to children and young people </a:t>
            </a:r>
            <a:endParaRPr lang="en-US" dirty="0"/>
          </a:p>
          <a:p>
            <a:pPr marL="0" indent="0">
              <a:buNone/>
            </a:pPr>
            <a:endParaRPr lang="en-GB" sz="2000" dirty="0">
              <a:ea typeface="Calibri"/>
              <a:cs typeface="Calibri"/>
            </a:endParaRPr>
          </a:p>
          <a:p>
            <a:pPr marL="0" indent="0">
              <a:buNone/>
            </a:pPr>
            <a:r>
              <a:rPr lang="en-GB" sz="2000" dirty="0">
                <a:ea typeface="Calibri"/>
                <a:cs typeface="Calibri"/>
              </a:rPr>
              <a:t> </a:t>
            </a:r>
          </a:p>
          <a:p>
            <a:pPr marL="0" indent="0">
              <a:buNone/>
            </a:pPr>
            <a:endParaRPr lang="en-GB" sz="2000" dirty="0">
              <a:ea typeface="Calibri"/>
              <a:cs typeface="Calibri"/>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mn-lt"/>
              <a:cs typeface="+mn-lt"/>
            </a:endParaRPr>
          </a:p>
          <a:p>
            <a:pPr marL="0" indent="0">
              <a:buNone/>
            </a:pPr>
            <a:endParaRPr lang="en-GB" sz="2000" dirty="0">
              <a:ea typeface="Calibri"/>
              <a:cs typeface="Calibri"/>
            </a:endParaRPr>
          </a:p>
          <a:p>
            <a:pPr marL="0" indent="0">
              <a:buNone/>
            </a:pPr>
            <a:endParaRPr lang="en-GB" sz="3200" dirty="0">
              <a:ea typeface="Calibri"/>
              <a:cs typeface="Calibri"/>
            </a:endParaRPr>
          </a:p>
          <a:p>
            <a:pPr marL="0" indent="0">
              <a:buNone/>
            </a:pPr>
            <a:endParaRPr lang="en-GB" sz="2000" dirty="0">
              <a:ea typeface="Calibri"/>
              <a:cs typeface="Calibri"/>
            </a:endParaRPr>
          </a:p>
          <a:p>
            <a:pPr marL="0" indent="0">
              <a:buNone/>
            </a:pPr>
            <a:endParaRPr lang="en-GB" sz="2000" b="1" dirty="0">
              <a:ea typeface="Calibri"/>
              <a:cs typeface="Calibri"/>
            </a:endParaRPr>
          </a:p>
          <a:p>
            <a:pPr marL="0" indent="0">
              <a:buNone/>
            </a:pPr>
            <a:endParaRPr lang="en-GB" sz="2000" b="1" dirty="0">
              <a:ea typeface="Calibri"/>
              <a:cs typeface="Calibri"/>
            </a:endParaRPr>
          </a:p>
          <a:p>
            <a:pPr marL="0" indent="0">
              <a:buNone/>
            </a:pPr>
            <a:endParaRPr lang="en-GB" sz="2000" dirty="0">
              <a:ea typeface="Calibri"/>
              <a:cs typeface="Calibri"/>
            </a:endParaRPr>
          </a:p>
          <a:p>
            <a:pPr marL="0" indent="0">
              <a:buNone/>
            </a:pPr>
            <a:endParaRPr lang="en-GB" sz="2000" dirty="0">
              <a:ea typeface="Calibri"/>
              <a:cs typeface="Calibri"/>
            </a:endParaRPr>
          </a:p>
        </p:txBody>
      </p:sp>
      <p:pic>
        <p:nvPicPr>
          <p:cNvPr id="4" name="Picture 3">
            <a:extLst>
              <a:ext uri="{FF2B5EF4-FFF2-40B4-BE49-F238E27FC236}">
                <a16:creationId xmlns:a16="http://schemas.microsoft.com/office/drawing/2014/main" id="{005A6530-3860-F462-B63F-FF91807BE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25450"/>
          </a:xfrm>
          <a:prstGeom prst="rect">
            <a:avLst/>
          </a:prstGeom>
        </p:spPr>
      </p:pic>
      <p:sp>
        <p:nvSpPr>
          <p:cNvPr id="8" name="Rectangle: Rounded Corners 7">
            <a:extLst>
              <a:ext uri="{FF2B5EF4-FFF2-40B4-BE49-F238E27FC236}">
                <a16:creationId xmlns:a16="http://schemas.microsoft.com/office/drawing/2014/main" id="{78184CA5-03ED-7E43-DA5C-3EC0D777B7A9}"/>
              </a:ext>
            </a:extLst>
          </p:cNvPr>
          <p:cNvSpPr/>
          <p:nvPr/>
        </p:nvSpPr>
        <p:spPr>
          <a:xfrm>
            <a:off x="522080" y="1343463"/>
            <a:ext cx="11165258" cy="739152"/>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The partnership aims to strengthen a proactive multi agency approach that uses local intelligence to identify individuals and locations posing risks to children and young people, taking decisive action </a:t>
            </a:r>
            <a:r>
              <a:rPr lang="en-GB" sz="1600" b="1" i="0" u="none" strike="noStrike" baseline="0">
                <a:solidFill>
                  <a:srgbClr val="000000"/>
                </a:solidFill>
                <a:latin typeface="Calibri"/>
                <a:ea typeface="Calibri"/>
                <a:cs typeface="Calibri"/>
              </a:rPr>
              <a:t>to </a:t>
            </a:r>
            <a:r>
              <a:rPr lang="en-GB" sz="1600" b="1">
                <a:solidFill>
                  <a:srgbClr val="000000"/>
                </a:solidFill>
                <a:latin typeface="Calibri"/>
                <a:ea typeface="Calibri"/>
                <a:cs typeface="Calibri"/>
              </a:rPr>
              <a:t>disrupt harmful activity</a:t>
            </a:r>
            <a:r>
              <a:rPr lang="en-GB" sz="1600" b="1" i="0" u="none" strike="noStrike" baseline="0">
                <a:solidFill>
                  <a:srgbClr val="000000"/>
                </a:solidFill>
                <a:latin typeface="Calibri"/>
                <a:ea typeface="Calibri"/>
                <a:cs typeface="Calibri"/>
              </a:rPr>
              <a:t>. </a:t>
            </a:r>
            <a:endParaRPr lang="en-US" b="1"/>
          </a:p>
        </p:txBody>
      </p:sp>
      <p:sp>
        <p:nvSpPr>
          <p:cNvPr id="6" name="TextBox 5">
            <a:extLst>
              <a:ext uri="{FF2B5EF4-FFF2-40B4-BE49-F238E27FC236}">
                <a16:creationId xmlns:a16="http://schemas.microsoft.com/office/drawing/2014/main" id="{23F2E956-37F0-9427-01E6-638C8C0BA895}"/>
              </a:ext>
            </a:extLst>
          </p:cNvPr>
          <p:cNvSpPr txBox="1"/>
          <p:nvPr/>
        </p:nvSpPr>
        <p:spPr>
          <a:xfrm>
            <a:off x="413658" y="2086429"/>
            <a:ext cx="11364683"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000" b="0" i="0">
                <a:solidFill>
                  <a:srgbClr val="000000"/>
                </a:solidFill>
                <a:latin typeface="Calibri"/>
                <a:ea typeface="Segoe UI"/>
                <a:cs typeface="Segoe UI"/>
              </a:rPr>
              <a:t>​</a:t>
            </a: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US" sz="1600" b="0" i="0">
              <a:solidFill>
                <a:srgbClr val="000000"/>
              </a:solidFill>
              <a:latin typeface="Calibri"/>
              <a:ea typeface="Arial"/>
              <a:cs typeface="Arial"/>
            </a:endParaRPr>
          </a:p>
          <a:p>
            <a:pPr marL="285750" lvl="0" indent="-285750" algn="l" rtl="0">
              <a:buFont typeface="Wingdings,sans-serif"/>
              <a:buChar char="Ø"/>
            </a:pPr>
            <a:endParaRPr lang="en-GB" sz="1600" b="0" i="0" u="none" strike="noStrike" baseline="0">
              <a:solidFill>
                <a:srgbClr val="000000"/>
              </a:solidFill>
              <a:latin typeface="Calibri"/>
              <a:ea typeface="Arial"/>
              <a:cs typeface="Arial"/>
            </a:endParaRPr>
          </a:p>
          <a:p>
            <a:pPr algn="ctr"/>
            <a:endParaRPr lang="en-GB"/>
          </a:p>
        </p:txBody>
      </p:sp>
      <p:sp>
        <p:nvSpPr>
          <p:cNvPr id="7" name="Rectangle: Rounded Corners 6">
            <a:extLst>
              <a:ext uri="{FF2B5EF4-FFF2-40B4-BE49-F238E27FC236}">
                <a16:creationId xmlns:a16="http://schemas.microsoft.com/office/drawing/2014/main" id="{6C426494-47AA-6BBB-41BC-5479BF9391B2}"/>
              </a:ext>
            </a:extLst>
          </p:cNvPr>
          <p:cNvSpPr/>
          <p:nvPr/>
        </p:nvSpPr>
        <p:spPr>
          <a:xfrm>
            <a:off x="493050" y="4819635"/>
            <a:ext cx="11165258" cy="59401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2800" b="1">
                <a:solidFill>
                  <a:schemeClr val="bg1"/>
                </a:solidFill>
                <a:ea typeface="+mn-lt"/>
                <a:cs typeface="+mn-lt"/>
              </a:rPr>
              <a:t>To achieve this we will: </a:t>
            </a:r>
            <a:endParaRPr lang="en-GB" sz="2000" b="1">
              <a:solidFill>
                <a:schemeClr val="bg1"/>
              </a:solidFill>
              <a:ea typeface="Calibri"/>
              <a:cs typeface="Calibri"/>
            </a:endParaRPr>
          </a:p>
          <a:p>
            <a:endParaRPr lang="en-GB" sz="1600">
              <a:solidFill>
                <a:schemeClr val="tx1"/>
              </a:solidFill>
              <a:ea typeface="+mn-lt"/>
              <a:cs typeface="+mn-lt"/>
            </a:endParaRPr>
          </a:p>
        </p:txBody>
      </p:sp>
      <p:sp>
        <p:nvSpPr>
          <p:cNvPr id="11" name="Rectangle: Rounded Corners 10">
            <a:extLst>
              <a:ext uri="{FF2B5EF4-FFF2-40B4-BE49-F238E27FC236}">
                <a16:creationId xmlns:a16="http://schemas.microsoft.com/office/drawing/2014/main" id="{2132C7F2-B469-7A98-0375-44AF940D02DB}"/>
              </a:ext>
            </a:extLst>
          </p:cNvPr>
          <p:cNvSpPr/>
          <p:nvPr/>
        </p:nvSpPr>
        <p:spPr>
          <a:xfrm>
            <a:off x="493050" y="5581635"/>
            <a:ext cx="11165259" cy="884296"/>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Enhance cross border information sharing to develop a comprehensive local profile of extra-familial harm, make use of the full range of disruption tools and tactics, and empower communities to speak up about violence and crime</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ensuring perpetrators are identified quickly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appropriate enforcement action is taken</a:t>
            </a:r>
            <a:r>
              <a:rPr lang="en-GB" sz="1600" b="1" i="0" u="none" strike="noStrike" baseline="0">
                <a:solidFill>
                  <a:srgbClr val="000000"/>
                </a:solidFill>
                <a:latin typeface="Calibri"/>
                <a:ea typeface="Calibri"/>
                <a:cs typeface="Calibri"/>
              </a:rPr>
              <a:t>.</a:t>
            </a:r>
            <a:endParaRPr lang="en-US" b="1"/>
          </a:p>
        </p:txBody>
      </p:sp>
      <p:sp>
        <p:nvSpPr>
          <p:cNvPr id="14" name="Rectangle: Rounded Corners 13">
            <a:extLst>
              <a:ext uri="{FF2B5EF4-FFF2-40B4-BE49-F238E27FC236}">
                <a16:creationId xmlns:a16="http://schemas.microsoft.com/office/drawing/2014/main" id="{C70996EE-5EEA-17EA-799B-B0886A79E0D6}"/>
              </a:ext>
            </a:extLst>
          </p:cNvPr>
          <p:cNvSpPr/>
          <p:nvPr/>
        </p:nvSpPr>
        <p:spPr>
          <a:xfrm>
            <a:off x="514822" y="3281120"/>
            <a:ext cx="11172515" cy="608525"/>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We seek to build and maintain strong relationships with local services, businesses</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and community organisations giving us a fuller picture of risks affecting young people</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
        <p:nvSpPr>
          <p:cNvPr id="15" name="Rectangle: Rounded Corners 14">
            <a:extLst>
              <a:ext uri="{FF2B5EF4-FFF2-40B4-BE49-F238E27FC236}">
                <a16:creationId xmlns:a16="http://schemas.microsoft.com/office/drawing/2014/main" id="{F9092DE7-9CBF-8F26-F83B-0DCF0EAA3864}"/>
              </a:ext>
            </a:extLst>
          </p:cNvPr>
          <p:cNvSpPr/>
          <p:nvPr/>
        </p:nvSpPr>
        <p:spPr>
          <a:xfrm>
            <a:off x="522081" y="2214321"/>
            <a:ext cx="11165258" cy="956867"/>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Understanding the nature and patterns of extra familial harm is essential to effectively target, prevent, and challenge offending behaviour. Contextual Safeguarding Meetings (CSMs)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Locality Contextual Safeguarding Meetings (LCSMs) bring together key partners to share intelligence, develop disruption plans, and manage concerns linked to specific people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places</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 </a:t>
            </a:r>
            <a:endParaRPr lang="en-US" b="1">
              <a:ea typeface="Calibri"/>
              <a:cs typeface="Calibri"/>
            </a:endParaRPr>
          </a:p>
        </p:txBody>
      </p:sp>
      <p:sp>
        <p:nvSpPr>
          <p:cNvPr id="2" name="Rectangle: Rounded Corners 1">
            <a:extLst>
              <a:ext uri="{FF2B5EF4-FFF2-40B4-BE49-F238E27FC236}">
                <a16:creationId xmlns:a16="http://schemas.microsoft.com/office/drawing/2014/main" id="{EA38FD10-BB67-8FEB-0386-A38A78E5A86D}"/>
              </a:ext>
            </a:extLst>
          </p:cNvPr>
          <p:cNvSpPr/>
          <p:nvPr/>
        </p:nvSpPr>
        <p:spPr>
          <a:xfrm>
            <a:off x="514822" y="4014093"/>
            <a:ext cx="11172515" cy="630295"/>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1600" b="1">
                <a:solidFill>
                  <a:srgbClr val="000000"/>
                </a:solidFill>
                <a:latin typeface="Calibri"/>
                <a:ea typeface="Calibri"/>
                <a:cs typeface="Calibri"/>
              </a:rPr>
              <a:t>We will act against people and unsafe locations causing concern, prioritising disruption by using both criminal and civil powers such as those related to licensing</a:t>
            </a:r>
            <a:r>
              <a:rPr lang="en-GB" sz="1600" b="1" i="0" u="none" strike="noStrike" baseline="0">
                <a:solidFill>
                  <a:srgbClr val="000000"/>
                </a:solidFill>
                <a:latin typeface="Calibri"/>
                <a:ea typeface="Calibri"/>
                <a:cs typeface="Calibri"/>
              </a:rPr>
              <a:t>, </a:t>
            </a:r>
            <a:r>
              <a:rPr lang="en-GB" sz="1600" b="1">
                <a:solidFill>
                  <a:srgbClr val="000000"/>
                </a:solidFill>
                <a:latin typeface="Calibri"/>
                <a:ea typeface="Calibri"/>
                <a:cs typeface="Calibri"/>
              </a:rPr>
              <a:t>health and safety, fraud, and housing to intervene against perpetrators </a:t>
            </a:r>
            <a:r>
              <a:rPr lang="en-GB" sz="1600" b="1" i="0" u="none" strike="noStrike" baseline="0">
                <a:solidFill>
                  <a:srgbClr val="000000"/>
                </a:solidFill>
                <a:latin typeface="Calibri"/>
                <a:ea typeface="Calibri"/>
                <a:cs typeface="Calibri"/>
              </a:rPr>
              <a:t>and </a:t>
            </a:r>
            <a:r>
              <a:rPr lang="en-GB" sz="1600" b="1">
                <a:solidFill>
                  <a:srgbClr val="000000"/>
                </a:solidFill>
                <a:latin typeface="Calibri"/>
                <a:ea typeface="Calibri"/>
                <a:cs typeface="Calibri"/>
              </a:rPr>
              <a:t>unsafe locations</a:t>
            </a:r>
            <a:r>
              <a:rPr lang="en-GB" sz="1600" b="1" i="0" u="none" strike="noStrike" baseline="0">
                <a:solidFill>
                  <a:srgbClr val="000000"/>
                </a:solidFill>
                <a:latin typeface="Calibri"/>
                <a:ea typeface="Calibri"/>
                <a:cs typeface="Calibri"/>
              </a:rPr>
              <a:t>.</a:t>
            </a:r>
            <a:r>
              <a:rPr lang="en-GB" sz="1600" b="1">
                <a:solidFill>
                  <a:srgbClr val="000000"/>
                </a:solidFill>
                <a:latin typeface="Calibri"/>
                <a:ea typeface="Calibri"/>
                <a:cs typeface="Calibri"/>
              </a:rPr>
              <a:t> </a:t>
            </a:r>
            <a:endParaRPr lang="en-US" b="1"/>
          </a:p>
        </p:txBody>
      </p:sp>
    </p:spTree>
    <p:extLst>
      <p:ext uri="{BB962C8B-B14F-4D97-AF65-F5344CB8AC3E}">
        <p14:creationId xmlns:p14="http://schemas.microsoft.com/office/powerpoint/2010/main" val="3567917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89E8F-B497-AB15-A024-373825EA0B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1B3F8C-4CE0-076A-55BB-37C9D4EB09E7}"/>
              </a:ext>
            </a:extLst>
          </p:cNvPr>
          <p:cNvSpPr>
            <a:spLocks noGrp="1"/>
          </p:cNvSpPr>
          <p:nvPr>
            <p:ph sz="half" idx="2"/>
          </p:nvPr>
        </p:nvSpPr>
        <p:spPr>
          <a:xfrm>
            <a:off x="699516" y="1562493"/>
            <a:ext cx="10972800" cy="1107996"/>
          </a:xfrm>
        </p:spPr>
        <p:txBody>
          <a:bodyPr/>
          <a:lstStyle/>
          <a:p>
            <a:pPr algn="ctr"/>
            <a:r>
              <a:rPr lang="en-GB"/>
              <a:t>We offer a range of services across the Spectrum of Support through our partnership to meet the varying needs of children and young people, including a diverse and well established voluntary and community sector provision. </a:t>
            </a:r>
            <a:endParaRPr lang="en-GB" sz="2000"/>
          </a:p>
        </p:txBody>
      </p:sp>
      <p:sp>
        <p:nvSpPr>
          <p:cNvPr id="5" name="Rectangle: Rounded Corners 4">
            <a:extLst>
              <a:ext uri="{FF2B5EF4-FFF2-40B4-BE49-F238E27FC236}">
                <a16:creationId xmlns:a16="http://schemas.microsoft.com/office/drawing/2014/main" id="{1A0BDE7D-9F7C-7229-46D1-C33C92F0F298}"/>
              </a:ext>
            </a:extLst>
          </p:cNvPr>
          <p:cNvSpPr/>
          <p:nvPr/>
        </p:nvSpPr>
        <p:spPr>
          <a:xfrm>
            <a:off x="699516" y="639253"/>
            <a:ext cx="10792968" cy="814643"/>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fontAlgn="base"/>
            <a:r>
              <a:rPr lang="en-GB" sz="3600" b="1">
                <a:ea typeface="Calibri"/>
              </a:rPr>
              <a:t>Summary of our Multi Agency Offer</a:t>
            </a:r>
          </a:p>
        </p:txBody>
      </p:sp>
      <p:sp>
        <p:nvSpPr>
          <p:cNvPr id="2" name="Rectangle: Rounded Corners 1">
            <a:extLst>
              <a:ext uri="{FF2B5EF4-FFF2-40B4-BE49-F238E27FC236}">
                <a16:creationId xmlns:a16="http://schemas.microsoft.com/office/drawing/2014/main" id="{28BC889D-DEA8-2D4F-8452-43425059D1DB}"/>
              </a:ext>
            </a:extLst>
          </p:cNvPr>
          <p:cNvSpPr/>
          <p:nvPr/>
        </p:nvSpPr>
        <p:spPr>
          <a:xfrm>
            <a:off x="347472" y="2756311"/>
            <a:ext cx="5658613" cy="1440096"/>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GB" sz="2000" b="1">
                <a:solidFill>
                  <a:schemeClr val="tx1"/>
                </a:solidFill>
                <a:latin typeface="+mj-lt"/>
              </a:rPr>
              <a:t>SPECIALIST SERVICES </a:t>
            </a:r>
            <a:r>
              <a:rPr lang="en-GB" sz="2000">
                <a:solidFill>
                  <a:schemeClr val="tx1"/>
                </a:solidFill>
                <a:latin typeface="+mj-lt"/>
              </a:rPr>
              <a:t>covering a range of multi-agency and community services supporting children and young people across safeguarding, care, education, justice, and targeted intervention.</a:t>
            </a:r>
            <a:endParaRPr lang="en-US" sz="2000">
              <a:solidFill>
                <a:schemeClr val="tx1"/>
              </a:solidFill>
              <a:latin typeface="+mj-lt"/>
            </a:endParaRPr>
          </a:p>
        </p:txBody>
      </p:sp>
      <p:sp>
        <p:nvSpPr>
          <p:cNvPr id="6" name="Rectangle: Rounded Corners 5">
            <a:extLst>
              <a:ext uri="{FF2B5EF4-FFF2-40B4-BE49-F238E27FC236}">
                <a16:creationId xmlns:a16="http://schemas.microsoft.com/office/drawing/2014/main" id="{8E480271-52DA-F3D3-3910-42859A8AEABF}"/>
              </a:ext>
            </a:extLst>
          </p:cNvPr>
          <p:cNvSpPr/>
          <p:nvPr/>
        </p:nvSpPr>
        <p:spPr>
          <a:xfrm>
            <a:off x="411480" y="4612790"/>
            <a:ext cx="5561552" cy="1531977"/>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US" sz="2000" b="1">
                <a:solidFill>
                  <a:schemeClr val="tx1"/>
                </a:solidFill>
                <a:latin typeface="+mj-lt"/>
              </a:rPr>
              <a:t>EARLY SUPPORT </a:t>
            </a:r>
            <a:r>
              <a:rPr lang="en-US" sz="2000">
                <a:solidFill>
                  <a:schemeClr val="tx1"/>
                </a:solidFill>
                <a:latin typeface="+mj-lt"/>
              </a:rPr>
              <a:t>including </a:t>
            </a:r>
            <a:r>
              <a:rPr lang="en-GB" sz="2000">
                <a:solidFill>
                  <a:schemeClr val="tx1"/>
                </a:solidFill>
                <a:latin typeface="+mj-lt"/>
              </a:rPr>
              <a:t>early help, policing, health, youth, school, and voluntary services supporting young people.</a:t>
            </a:r>
            <a:endParaRPr lang="en-US" sz="2000">
              <a:solidFill>
                <a:schemeClr val="tx1"/>
              </a:solidFill>
              <a:latin typeface="+mj-lt"/>
            </a:endParaRPr>
          </a:p>
        </p:txBody>
      </p:sp>
      <p:sp>
        <p:nvSpPr>
          <p:cNvPr id="8" name="Rectangle: Rounded Corners 7">
            <a:extLst>
              <a:ext uri="{FF2B5EF4-FFF2-40B4-BE49-F238E27FC236}">
                <a16:creationId xmlns:a16="http://schemas.microsoft.com/office/drawing/2014/main" id="{F6C6A2C4-8B14-A952-852A-8ECB1768B1BE}"/>
              </a:ext>
            </a:extLst>
          </p:cNvPr>
          <p:cNvSpPr/>
          <p:nvPr/>
        </p:nvSpPr>
        <p:spPr>
          <a:xfrm>
            <a:off x="6218969" y="4612790"/>
            <a:ext cx="5658613" cy="1531977"/>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spcAft>
                <a:spcPts val="600"/>
              </a:spcAft>
            </a:pPr>
            <a:r>
              <a:rPr lang="en-US" sz="2000" b="1">
                <a:solidFill>
                  <a:schemeClr val="tx1"/>
                </a:solidFill>
                <a:latin typeface="+mj-lt"/>
              </a:rPr>
              <a:t>UNIVERSAL SERVICES </a:t>
            </a:r>
            <a:r>
              <a:rPr lang="en-US" sz="2000">
                <a:solidFill>
                  <a:schemeClr val="tx1"/>
                </a:solidFill>
                <a:latin typeface="+mj-lt"/>
              </a:rPr>
              <a:t>including </a:t>
            </a:r>
            <a:r>
              <a:rPr lang="en-GB" sz="2000">
                <a:solidFill>
                  <a:schemeClr val="tx1"/>
                </a:solidFill>
                <a:latin typeface="+mj-lt"/>
              </a:rPr>
              <a:t>education, universal youth and leisure services, health professionals, safe community spaces, and voluntary sector support.</a:t>
            </a:r>
            <a:endParaRPr lang="en-US" sz="2000">
              <a:solidFill>
                <a:schemeClr val="tx1"/>
              </a:solidFill>
              <a:latin typeface="+mj-lt"/>
            </a:endParaRPr>
          </a:p>
        </p:txBody>
      </p:sp>
      <p:sp>
        <p:nvSpPr>
          <p:cNvPr id="10" name="Rectangle: Rounded Corners 9">
            <a:extLst>
              <a:ext uri="{FF2B5EF4-FFF2-40B4-BE49-F238E27FC236}">
                <a16:creationId xmlns:a16="http://schemas.microsoft.com/office/drawing/2014/main" id="{DACBDF62-7084-7B34-018B-FF1A5C06D371}"/>
              </a:ext>
            </a:extLst>
          </p:cNvPr>
          <p:cNvSpPr/>
          <p:nvPr/>
        </p:nvSpPr>
        <p:spPr>
          <a:xfrm>
            <a:off x="6218969" y="2779086"/>
            <a:ext cx="5658613" cy="1440096"/>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GB" sz="2000" b="1">
                <a:solidFill>
                  <a:schemeClr val="tx1"/>
                </a:solidFill>
                <a:latin typeface="+mj-lt"/>
              </a:rPr>
              <a:t>FAMILY HELP </a:t>
            </a:r>
            <a:r>
              <a:rPr lang="en-GB" sz="2000">
                <a:solidFill>
                  <a:schemeClr val="tx1"/>
                </a:solidFill>
                <a:latin typeface="+mj-lt"/>
              </a:rPr>
              <a:t>including disability, mental health, early help, SEND, youth, policing, and voluntary sector services supporting children and families.</a:t>
            </a:r>
            <a:endParaRPr lang="en-US" sz="2000">
              <a:solidFill>
                <a:schemeClr val="tx1"/>
              </a:solidFill>
              <a:latin typeface="+mj-lt"/>
            </a:endParaRPr>
          </a:p>
        </p:txBody>
      </p:sp>
    </p:spTree>
    <p:extLst>
      <p:ext uri="{BB962C8B-B14F-4D97-AF65-F5344CB8AC3E}">
        <p14:creationId xmlns:p14="http://schemas.microsoft.com/office/powerpoint/2010/main" val="2219025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A4713-3D04-8F09-DB08-A82E0FE4CEC9}"/>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B3AB8B9-3D49-A805-2687-C0449E62CC24}"/>
              </a:ext>
            </a:extLst>
          </p:cNvPr>
          <p:cNvSpPr/>
          <p:nvPr/>
        </p:nvSpPr>
        <p:spPr>
          <a:xfrm>
            <a:off x="699516" y="639253"/>
            <a:ext cx="10792968" cy="814643"/>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fontAlgn="base"/>
            <a:r>
              <a:rPr lang="en-GB" sz="3600" b="1">
                <a:ea typeface="Calibri"/>
                <a:cs typeface="Calibri"/>
              </a:rPr>
              <a:t>How we will know the strategy is having impact</a:t>
            </a:r>
          </a:p>
        </p:txBody>
      </p:sp>
      <p:sp>
        <p:nvSpPr>
          <p:cNvPr id="2" name="Rectangle: Rounded Corners 1">
            <a:extLst>
              <a:ext uri="{FF2B5EF4-FFF2-40B4-BE49-F238E27FC236}">
                <a16:creationId xmlns:a16="http://schemas.microsoft.com/office/drawing/2014/main" id="{7AD19EDD-B895-89E7-EDED-550FB953A2B0}"/>
              </a:ext>
            </a:extLst>
          </p:cNvPr>
          <p:cNvSpPr/>
          <p:nvPr/>
        </p:nvSpPr>
        <p:spPr>
          <a:xfrm>
            <a:off x="1232914" y="1966506"/>
            <a:ext cx="4700778" cy="720048"/>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a:solidFill>
                  <a:schemeClr val="tx1"/>
                </a:solidFill>
              </a:rPr>
              <a:t>Better identification of adolescents at risk</a:t>
            </a:r>
          </a:p>
        </p:txBody>
      </p:sp>
      <p:sp>
        <p:nvSpPr>
          <p:cNvPr id="4" name="Rectangle: Rounded Corners 3">
            <a:extLst>
              <a:ext uri="{FF2B5EF4-FFF2-40B4-BE49-F238E27FC236}">
                <a16:creationId xmlns:a16="http://schemas.microsoft.com/office/drawing/2014/main" id="{87364913-2CBB-F2EA-5D93-582CFF3AD26D}"/>
              </a:ext>
            </a:extLst>
          </p:cNvPr>
          <p:cNvSpPr/>
          <p:nvPr/>
        </p:nvSpPr>
        <p:spPr>
          <a:xfrm>
            <a:off x="6866767" y="1999721"/>
            <a:ext cx="4700778" cy="720048"/>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tx1"/>
                </a:solidFill>
              </a:rPr>
              <a:t>Improved multi-agency responses</a:t>
            </a:r>
          </a:p>
        </p:txBody>
      </p:sp>
      <p:sp>
        <p:nvSpPr>
          <p:cNvPr id="6" name="Rectangle: Rounded Corners 5">
            <a:extLst>
              <a:ext uri="{FF2B5EF4-FFF2-40B4-BE49-F238E27FC236}">
                <a16:creationId xmlns:a16="http://schemas.microsoft.com/office/drawing/2014/main" id="{D49E2C7B-CAD5-C68C-83A1-77E357480985}"/>
              </a:ext>
            </a:extLst>
          </p:cNvPr>
          <p:cNvSpPr/>
          <p:nvPr/>
        </p:nvSpPr>
        <p:spPr>
          <a:xfrm>
            <a:off x="6881249" y="3262262"/>
            <a:ext cx="4700778" cy="720048"/>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tx1"/>
                </a:solidFill>
              </a:rPr>
              <a:t>Improved outcomes for young people</a:t>
            </a:r>
          </a:p>
        </p:txBody>
      </p:sp>
      <p:sp>
        <p:nvSpPr>
          <p:cNvPr id="7" name="Rectangle: Rounded Corners 6">
            <a:extLst>
              <a:ext uri="{FF2B5EF4-FFF2-40B4-BE49-F238E27FC236}">
                <a16:creationId xmlns:a16="http://schemas.microsoft.com/office/drawing/2014/main" id="{8401180A-DF4D-8714-E3BD-910499BEC85A}"/>
              </a:ext>
            </a:extLst>
          </p:cNvPr>
          <p:cNvSpPr/>
          <p:nvPr/>
        </p:nvSpPr>
        <p:spPr>
          <a:xfrm>
            <a:off x="6881249" y="4519513"/>
            <a:ext cx="4700778" cy="1297829"/>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tx1"/>
                </a:solidFill>
              </a:rPr>
              <a:t>Learning from data, audits and young people's feedback</a:t>
            </a:r>
          </a:p>
        </p:txBody>
      </p:sp>
      <p:sp>
        <p:nvSpPr>
          <p:cNvPr id="8" name="Rectangle: Rounded Corners 7">
            <a:extLst>
              <a:ext uri="{FF2B5EF4-FFF2-40B4-BE49-F238E27FC236}">
                <a16:creationId xmlns:a16="http://schemas.microsoft.com/office/drawing/2014/main" id="{EB4E4E28-3925-1687-B2CB-D86F1E0D133B}"/>
              </a:ext>
            </a:extLst>
          </p:cNvPr>
          <p:cNvSpPr/>
          <p:nvPr/>
        </p:nvSpPr>
        <p:spPr>
          <a:xfrm>
            <a:off x="1232915" y="4531469"/>
            <a:ext cx="4700777" cy="1297829"/>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tx1"/>
                </a:solidFill>
              </a:rPr>
              <a:t>Develop a robust performance management framework to track progress and ensure continuous improvement</a:t>
            </a:r>
          </a:p>
        </p:txBody>
      </p:sp>
      <p:sp>
        <p:nvSpPr>
          <p:cNvPr id="9" name="Rectangle: Rounded Corners 8">
            <a:extLst>
              <a:ext uri="{FF2B5EF4-FFF2-40B4-BE49-F238E27FC236}">
                <a16:creationId xmlns:a16="http://schemas.microsoft.com/office/drawing/2014/main" id="{0C6E000A-9FEC-3745-50EA-D6E493652A04}"/>
              </a:ext>
            </a:extLst>
          </p:cNvPr>
          <p:cNvSpPr/>
          <p:nvPr/>
        </p:nvSpPr>
        <p:spPr>
          <a:xfrm>
            <a:off x="1232914" y="3248988"/>
            <a:ext cx="4700778" cy="720048"/>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tx1"/>
                </a:solidFill>
              </a:rPr>
              <a:t>Earlier intervention and support</a:t>
            </a:r>
          </a:p>
        </p:txBody>
      </p:sp>
      <p:pic>
        <p:nvPicPr>
          <p:cNvPr id="11" name="Picture 10">
            <a:extLst>
              <a:ext uri="{FF2B5EF4-FFF2-40B4-BE49-F238E27FC236}">
                <a16:creationId xmlns:a16="http://schemas.microsoft.com/office/drawing/2014/main" id="{F133D806-CADF-1FA4-B562-61D9CBC98C93}"/>
              </a:ext>
            </a:extLst>
          </p:cNvPr>
          <p:cNvPicPr>
            <a:picLocks noChangeAspect="1"/>
          </p:cNvPicPr>
          <p:nvPr/>
        </p:nvPicPr>
        <p:blipFill>
          <a:blip r:embed="rId3"/>
          <a:stretch>
            <a:fillRect/>
          </a:stretch>
        </p:blipFill>
        <p:spPr>
          <a:xfrm>
            <a:off x="421951" y="1946015"/>
            <a:ext cx="790575" cy="740539"/>
          </a:xfrm>
          <a:prstGeom prst="rect">
            <a:avLst/>
          </a:prstGeom>
        </p:spPr>
      </p:pic>
      <p:pic>
        <p:nvPicPr>
          <p:cNvPr id="12" name="Picture 11">
            <a:extLst>
              <a:ext uri="{FF2B5EF4-FFF2-40B4-BE49-F238E27FC236}">
                <a16:creationId xmlns:a16="http://schemas.microsoft.com/office/drawing/2014/main" id="{FF8685A4-B4BF-A4A9-8659-A2F396B808F3}"/>
              </a:ext>
            </a:extLst>
          </p:cNvPr>
          <p:cNvPicPr>
            <a:picLocks noChangeAspect="1"/>
          </p:cNvPicPr>
          <p:nvPr/>
        </p:nvPicPr>
        <p:blipFill>
          <a:blip r:embed="rId3"/>
          <a:stretch>
            <a:fillRect/>
          </a:stretch>
        </p:blipFill>
        <p:spPr>
          <a:xfrm>
            <a:off x="399279" y="3241771"/>
            <a:ext cx="790575" cy="740539"/>
          </a:xfrm>
          <a:prstGeom prst="rect">
            <a:avLst/>
          </a:prstGeom>
        </p:spPr>
      </p:pic>
      <p:pic>
        <p:nvPicPr>
          <p:cNvPr id="13" name="Picture 12">
            <a:extLst>
              <a:ext uri="{FF2B5EF4-FFF2-40B4-BE49-F238E27FC236}">
                <a16:creationId xmlns:a16="http://schemas.microsoft.com/office/drawing/2014/main" id="{69B92F3B-12A2-21D7-5B9F-1A104EA9EE80}"/>
              </a:ext>
            </a:extLst>
          </p:cNvPr>
          <p:cNvPicPr>
            <a:picLocks noChangeAspect="1"/>
          </p:cNvPicPr>
          <p:nvPr/>
        </p:nvPicPr>
        <p:blipFill>
          <a:blip r:embed="rId3"/>
          <a:stretch>
            <a:fillRect/>
          </a:stretch>
        </p:blipFill>
        <p:spPr>
          <a:xfrm>
            <a:off x="421951" y="4784688"/>
            <a:ext cx="790575" cy="740539"/>
          </a:xfrm>
          <a:prstGeom prst="rect">
            <a:avLst/>
          </a:prstGeom>
        </p:spPr>
      </p:pic>
      <p:pic>
        <p:nvPicPr>
          <p:cNvPr id="14" name="Picture 13">
            <a:extLst>
              <a:ext uri="{FF2B5EF4-FFF2-40B4-BE49-F238E27FC236}">
                <a16:creationId xmlns:a16="http://schemas.microsoft.com/office/drawing/2014/main" id="{AB372A28-B7CA-66D6-F44C-616061AF2465}"/>
              </a:ext>
            </a:extLst>
          </p:cNvPr>
          <p:cNvPicPr>
            <a:picLocks noChangeAspect="1"/>
          </p:cNvPicPr>
          <p:nvPr/>
        </p:nvPicPr>
        <p:blipFill>
          <a:blip r:embed="rId3"/>
          <a:stretch>
            <a:fillRect/>
          </a:stretch>
        </p:blipFill>
        <p:spPr>
          <a:xfrm>
            <a:off x="6004555" y="4810113"/>
            <a:ext cx="790575" cy="740539"/>
          </a:xfrm>
          <a:prstGeom prst="rect">
            <a:avLst/>
          </a:prstGeom>
        </p:spPr>
      </p:pic>
      <p:pic>
        <p:nvPicPr>
          <p:cNvPr id="15" name="Picture 14">
            <a:extLst>
              <a:ext uri="{FF2B5EF4-FFF2-40B4-BE49-F238E27FC236}">
                <a16:creationId xmlns:a16="http://schemas.microsoft.com/office/drawing/2014/main" id="{22773C62-2A46-4C67-C7D3-0499770BBE87}"/>
              </a:ext>
            </a:extLst>
          </p:cNvPr>
          <p:cNvPicPr>
            <a:picLocks noChangeAspect="1"/>
          </p:cNvPicPr>
          <p:nvPr/>
        </p:nvPicPr>
        <p:blipFill>
          <a:blip r:embed="rId3"/>
          <a:stretch>
            <a:fillRect/>
          </a:stretch>
        </p:blipFill>
        <p:spPr>
          <a:xfrm>
            <a:off x="6012183" y="3323487"/>
            <a:ext cx="790575" cy="740539"/>
          </a:xfrm>
          <a:prstGeom prst="rect">
            <a:avLst/>
          </a:prstGeom>
        </p:spPr>
      </p:pic>
      <p:pic>
        <p:nvPicPr>
          <p:cNvPr id="16" name="Picture 15">
            <a:extLst>
              <a:ext uri="{FF2B5EF4-FFF2-40B4-BE49-F238E27FC236}">
                <a16:creationId xmlns:a16="http://schemas.microsoft.com/office/drawing/2014/main" id="{85C69620-C1C8-9306-1CAF-7C33BBD2140C}"/>
              </a:ext>
            </a:extLst>
          </p:cNvPr>
          <p:cNvPicPr>
            <a:picLocks noChangeAspect="1"/>
          </p:cNvPicPr>
          <p:nvPr/>
        </p:nvPicPr>
        <p:blipFill>
          <a:blip r:embed="rId3"/>
          <a:stretch>
            <a:fillRect/>
          </a:stretch>
        </p:blipFill>
        <p:spPr>
          <a:xfrm>
            <a:off x="6004556" y="2053436"/>
            <a:ext cx="790575" cy="740539"/>
          </a:xfrm>
          <a:prstGeom prst="rect">
            <a:avLst/>
          </a:prstGeom>
        </p:spPr>
      </p:pic>
    </p:spTree>
    <p:extLst>
      <p:ext uri="{BB962C8B-B14F-4D97-AF65-F5344CB8AC3E}">
        <p14:creationId xmlns:p14="http://schemas.microsoft.com/office/powerpoint/2010/main" val="44066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0F97-BFFF-BB2B-FFFA-9105B81A81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914507A-9B74-0E78-C409-C76699566E3C}"/>
              </a:ext>
            </a:extLst>
          </p:cNvPr>
          <p:cNvSpPr txBox="1"/>
          <p:nvPr/>
        </p:nvSpPr>
        <p:spPr>
          <a:xfrm>
            <a:off x="6549466" y="2433861"/>
            <a:ext cx="4414684" cy="1323439"/>
          </a:xfrm>
          <a:prstGeom prst="rect">
            <a:avLst/>
          </a:prstGeom>
          <a:noFill/>
        </p:spPr>
        <p:txBody>
          <a:bodyPr wrap="square" rtlCol="0">
            <a:spAutoFit/>
          </a:bodyPr>
          <a:lstStyle/>
          <a:p>
            <a:pPr algn="ctr"/>
            <a:r>
              <a:rPr lang="en-GB" sz="2000" dirty="0"/>
              <a:t>An Executive Summary suitable for raising awareness with members of your leadership team is available on the WSCP website. </a:t>
            </a:r>
          </a:p>
        </p:txBody>
      </p:sp>
      <p:sp>
        <p:nvSpPr>
          <p:cNvPr id="5" name="Rectangle: Rounded Corners 4">
            <a:extLst>
              <a:ext uri="{FF2B5EF4-FFF2-40B4-BE49-F238E27FC236}">
                <a16:creationId xmlns:a16="http://schemas.microsoft.com/office/drawing/2014/main" id="{83E05259-7708-7440-C80E-9F6552B294BA}"/>
              </a:ext>
            </a:extLst>
          </p:cNvPr>
          <p:cNvSpPr/>
          <p:nvPr/>
        </p:nvSpPr>
        <p:spPr>
          <a:xfrm>
            <a:off x="6438909" y="834656"/>
            <a:ext cx="4943314" cy="1068960"/>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lnSpc>
                <a:spcPct val="200000"/>
              </a:lnSpc>
            </a:pPr>
            <a:r>
              <a:rPr lang="en-US" sz="2800" b="1" dirty="0">
                <a:solidFill>
                  <a:schemeClr val="tx1"/>
                </a:solidFill>
              </a:rPr>
              <a:t>EXECUTIVE SUMMARY</a:t>
            </a:r>
            <a:endParaRPr lang="en-US" sz="2800" dirty="0">
              <a:solidFill>
                <a:schemeClr val="tx1"/>
              </a:solidFill>
            </a:endParaRPr>
          </a:p>
        </p:txBody>
      </p:sp>
      <p:pic>
        <p:nvPicPr>
          <p:cNvPr id="6" name="Picture 5">
            <a:extLst>
              <a:ext uri="{FF2B5EF4-FFF2-40B4-BE49-F238E27FC236}">
                <a16:creationId xmlns:a16="http://schemas.microsoft.com/office/drawing/2014/main" id="{1D4F0A3B-BFA4-9811-D110-6165467DC4B2}"/>
              </a:ext>
            </a:extLst>
          </p:cNvPr>
          <p:cNvPicPr>
            <a:picLocks noChangeAspect="1"/>
          </p:cNvPicPr>
          <p:nvPr/>
        </p:nvPicPr>
        <p:blipFill>
          <a:blip r:embed="rId3"/>
          <a:stretch>
            <a:fillRect/>
          </a:stretch>
        </p:blipFill>
        <p:spPr>
          <a:xfrm>
            <a:off x="917932" y="605790"/>
            <a:ext cx="4380469" cy="5947410"/>
          </a:xfrm>
          <a:prstGeom prst="rect">
            <a:avLst/>
          </a:prstGeom>
        </p:spPr>
      </p:pic>
    </p:spTree>
    <p:extLst>
      <p:ext uri="{BB962C8B-B14F-4D97-AF65-F5344CB8AC3E}">
        <p14:creationId xmlns:p14="http://schemas.microsoft.com/office/powerpoint/2010/main" val="1578643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AECC5-3DDD-5BC5-47EC-B1E5DBFFC7B2}"/>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A4F2C0EC-045E-8E23-4897-14ACC6717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877" y="4236996"/>
            <a:ext cx="1854961" cy="185115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E00A0B5-6079-04A8-D319-8717B71AB14B}"/>
              </a:ext>
            </a:extLst>
          </p:cNvPr>
          <p:cNvSpPr>
            <a:spLocks noGrp="1"/>
          </p:cNvSpPr>
          <p:nvPr>
            <p:ph type="ctrTitle"/>
          </p:nvPr>
        </p:nvSpPr>
        <p:spPr>
          <a:xfrm>
            <a:off x="612648" y="599383"/>
            <a:ext cx="11027664" cy="3102963"/>
          </a:xfrm>
        </p:spPr>
        <p:txBody>
          <a:bodyPr wrap="square" lIns="0" tIns="0" rIns="0" bIns="0" anchor="t">
            <a:normAutofit fontScale="90000"/>
          </a:bodyPr>
          <a:lstStyle/>
          <a:p>
            <a:pPr algn="ctr" rtl="0" fontAlgn="base"/>
            <a:r>
              <a:rPr lang="en-GB" sz="7300">
                <a:latin typeface="+mn-lt"/>
                <a:cs typeface="Segoe UI"/>
              </a:rPr>
              <a:t>Learning from Adolescents -</a:t>
            </a:r>
            <a:br>
              <a:rPr lang="en-GB" sz="7300">
                <a:latin typeface="+mn-lt"/>
                <a:cs typeface="Segoe UI"/>
              </a:rPr>
            </a:br>
            <a:r>
              <a:rPr lang="en-GB" sz="7300">
                <a:latin typeface="+mn-lt"/>
                <a:cs typeface="Segoe UI"/>
              </a:rPr>
              <a:t>What Young People told us</a:t>
            </a:r>
            <a:br>
              <a:rPr lang="en-GB" sz="7300">
                <a:latin typeface="+mn-lt"/>
                <a:cs typeface="Segoe UI"/>
              </a:rPr>
            </a:br>
            <a:r>
              <a:rPr lang="en-GB" sz="1100">
                <a:solidFill>
                  <a:schemeClr val="bg1"/>
                </a:solidFill>
                <a:latin typeface="+mn-lt"/>
                <a:cs typeface="Segoe UI"/>
              </a:rPr>
              <a:t>HJH</a:t>
            </a:r>
            <a:br>
              <a:rPr lang="en-GB" sz="1100">
                <a:solidFill>
                  <a:schemeClr val="bg1"/>
                </a:solidFill>
                <a:latin typeface="+mn-lt"/>
                <a:cs typeface="Segoe UI"/>
              </a:rPr>
            </a:br>
            <a:endParaRPr lang="en-GB" sz="4800">
              <a:latin typeface="+mn-lt"/>
              <a:cs typeface="Segoe UI"/>
            </a:endParaRPr>
          </a:p>
        </p:txBody>
      </p:sp>
      <p:pic>
        <p:nvPicPr>
          <p:cNvPr id="2" name="Picture 1">
            <a:extLst>
              <a:ext uri="{FF2B5EF4-FFF2-40B4-BE49-F238E27FC236}">
                <a16:creationId xmlns:a16="http://schemas.microsoft.com/office/drawing/2014/main" id="{45D9EEDC-4A30-C537-F133-7DF0B7AFF662}"/>
              </a:ext>
            </a:extLst>
          </p:cNvPr>
          <p:cNvPicPr>
            <a:picLocks noChangeAspect="1"/>
          </p:cNvPicPr>
          <p:nvPr/>
        </p:nvPicPr>
        <p:blipFill>
          <a:blip r:embed="rId4"/>
          <a:stretch>
            <a:fillRect/>
          </a:stretch>
        </p:blipFill>
        <p:spPr>
          <a:xfrm>
            <a:off x="8103847" y="2734516"/>
            <a:ext cx="2837330" cy="3591757"/>
          </a:xfrm>
          <a:prstGeom prst="rect">
            <a:avLst/>
          </a:prstGeom>
        </p:spPr>
      </p:pic>
      <p:sp>
        <p:nvSpPr>
          <p:cNvPr id="4" name="TextBox 3">
            <a:extLst>
              <a:ext uri="{FF2B5EF4-FFF2-40B4-BE49-F238E27FC236}">
                <a16:creationId xmlns:a16="http://schemas.microsoft.com/office/drawing/2014/main" id="{8473DF35-FD63-C408-C953-E700D43FCC91}"/>
              </a:ext>
            </a:extLst>
          </p:cNvPr>
          <p:cNvSpPr txBox="1"/>
          <p:nvPr/>
        </p:nvSpPr>
        <p:spPr>
          <a:xfrm>
            <a:off x="1101025" y="2939835"/>
            <a:ext cx="60960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200" b="1" i="0" u="none" strike="noStrike" baseline="0">
                <a:solidFill>
                  <a:srgbClr val="000000"/>
                </a:solidFill>
                <a:latin typeface="Calibri"/>
              </a:rPr>
              <a:t>Laura Forrest and James Worrall</a:t>
            </a:r>
            <a:r>
              <a:rPr sz="1800" b="0" i="0">
                <a:solidFill>
                  <a:srgbClr val="000000"/>
                </a:solidFill>
                <a:latin typeface="Calibri"/>
                <a:ea typeface="Calibri"/>
                <a:cs typeface="Calibri"/>
              </a:rPr>
              <a:t>​</a:t>
            </a:r>
            <a:br>
              <a:rPr sz="1800" b="0" i="0">
                <a:solidFill>
                  <a:srgbClr val="000000"/>
                </a:solidFill>
                <a:latin typeface="Calibri"/>
                <a:ea typeface="Calibri"/>
                <a:cs typeface="Calibri"/>
              </a:rPr>
            </a:br>
            <a:r>
              <a:rPr lang="en-GB" sz="1800" b="0" i="0" u="none" strike="noStrike" baseline="0">
                <a:solidFill>
                  <a:srgbClr val="000000"/>
                </a:solidFill>
                <a:latin typeface="Calibri"/>
              </a:rPr>
              <a:t>Speaking on behalf of children and young people​</a:t>
            </a:r>
            <a:r>
              <a:rPr sz="1800" b="0" i="0">
                <a:solidFill>
                  <a:srgbClr val="000000"/>
                </a:solidFill>
                <a:latin typeface="Calibri"/>
                <a:ea typeface="Calibri"/>
                <a:cs typeface="Calibri"/>
              </a:rPr>
              <a:t>​</a:t>
            </a:r>
            <a:br>
              <a:rPr sz="1800" b="0" i="0">
                <a:solidFill>
                  <a:srgbClr val="000000"/>
                </a:solidFill>
                <a:latin typeface="Calibri"/>
                <a:ea typeface="Calibri"/>
                <a:cs typeface="Calibri"/>
              </a:rPr>
            </a:br>
            <a:r>
              <a:rPr lang="en-GB" sz="2200" b="1" i="0" u="none" strike="noStrike" baseline="0">
                <a:solidFill>
                  <a:srgbClr val="000000"/>
                </a:solidFill>
                <a:latin typeface="Calibri"/>
              </a:rPr>
              <a:t>Voice, Influence and Change Team (WCC)</a:t>
            </a:r>
            <a:r>
              <a:rPr sz="2200" b="0" i="0">
                <a:solidFill>
                  <a:srgbClr val="000000"/>
                </a:solidFill>
                <a:latin typeface="Calibri"/>
                <a:ea typeface="Calibri"/>
                <a:cs typeface="Calibri"/>
              </a:rPr>
              <a:t>​</a:t>
            </a:r>
            <a:endParaRPr lang="en-GB"/>
          </a:p>
          <a:p>
            <a:pPr algn="ctr"/>
            <a:endParaRPr lang="en-GB"/>
          </a:p>
        </p:txBody>
      </p:sp>
    </p:spTree>
    <p:extLst>
      <p:ext uri="{BB962C8B-B14F-4D97-AF65-F5344CB8AC3E}">
        <p14:creationId xmlns:p14="http://schemas.microsoft.com/office/powerpoint/2010/main" val="1646910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B20F8-8FA9-8008-6A3C-E5897EDF81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DE02332-2F80-F4EB-BE39-9F936EC73C97}"/>
              </a:ext>
            </a:extLst>
          </p:cNvPr>
          <p:cNvPicPr>
            <a:picLocks noChangeAspect="1"/>
          </p:cNvPicPr>
          <p:nvPr/>
        </p:nvPicPr>
        <p:blipFill>
          <a:blip r:embed="rId3"/>
          <a:stretch>
            <a:fillRect/>
          </a:stretch>
        </p:blipFill>
        <p:spPr>
          <a:xfrm>
            <a:off x="9574235" y="5896831"/>
            <a:ext cx="580190" cy="577804"/>
          </a:xfrm>
          <a:prstGeom prst="rect">
            <a:avLst/>
          </a:prstGeom>
        </p:spPr>
      </p:pic>
      <p:pic>
        <p:nvPicPr>
          <p:cNvPr id="6" name="Picture 5">
            <a:extLst>
              <a:ext uri="{FF2B5EF4-FFF2-40B4-BE49-F238E27FC236}">
                <a16:creationId xmlns:a16="http://schemas.microsoft.com/office/drawing/2014/main" id="{C04C899A-636A-A96F-5597-236FC19FFA9E}"/>
              </a:ext>
            </a:extLst>
          </p:cNvPr>
          <p:cNvPicPr>
            <a:picLocks noChangeAspect="1"/>
          </p:cNvPicPr>
          <p:nvPr/>
        </p:nvPicPr>
        <p:blipFill>
          <a:blip r:embed="rId4"/>
          <a:stretch>
            <a:fillRect/>
          </a:stretch>
        </p:blipFill>
        <p:spPr>
          <a:xfrm>
            <a:off x="10268200" y="5901204"/>
            <a:ext cx="580191" cy="577871"/>
          </a:xfrm>
          <a:prstGeom prst="rect">
            <a:avLst/>
          </a:prstGeom>
        </p:spPr>
      </p:pic>
      <p:pic>
        <p:nvPicPr>
          <p:cNvPr id="5" name="Picture 4" descr="A timeline of a timeline&#10;&#10;AI-generated content may be incorrect.">
            <a:extLst>
              <a:ext uri="{FF2B5EF4-FFF2-40B4-BE49-F238E27FC236}">
                <a16:creationId xmlns:a16="http://schemas.microsoft.com/office/drawing/2014/main" id="{EF986412-6914-2DC8-CE70-841CFA09A602}"/>
              </a:ext>
            </a:extLst>
          </p:cNvPr>
          <p:cNvPicPr>
            <a:picLocks noChangeAspect="1"/>
          </p:cNvPicPr>
          <p:nvPr/>
        </p:nvPicPr>
        <p:blipFill>
          <a:blip r:embed="rId5"/>
          <a:stretch>
            <a:fillRect/>
          </a:stretch>
        </p:blipFill>
        <p:spPr>
          <a:xfrm>
            <a:off x="0" y="272618"/>
            <a:ext cx="12192000" cy="6312764"/>
          </a:xfrm>
          <a:prstGeom prst="rect">
            <a:avLst/>
          </a:prstGeom>
        </p:spPr>
      </p:pic>
    </p:spTree>
    <p:extLst>
      <p:ext uri="{BB962C8B-B14F-4D97-AF65-F5344CB8AC3E}">
        <p14:creationId xmlns:p14="http://schemas.microsoft.com/office/powerpoint/2010/main" val="1825935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52BB-7894-CABB-7511-3928AAA2CED9}"/>
            </a:ext>
          </a:extLst>
        </p:cNvPr>
        <p:cNvGrpSpPr/>
        <p:nvPr/>
      </p:nvGrpSpPr>
      <p:grpSpPr>
        <a:xfrm>
          <a:off x="0" y="0"/>
          <a:ext cx="0" cy="0"/>
          <a:chOff x="0" y="0"/>
          <a:chExt cx="0" cy="0"/>
        </a:xfrm>
      </p:grpSpPr>
      <p:pic>
        <p:nvPicPr>
          <p:cNvPr id="5" name="Picture 4" descr="A screenshot of a chat&#10;&#10;AI-generated content may be incorrect.">
            <a:extLst>
              <a:ext uri="{FF2B5EF4-FFF2-40B4-BE49-F238E27FC236}">
                <a16:creationId xmlns:a16="http://schemas.microsoft.com/office/drawing/2014/main" id="{C549D07B-61D0-C38A-A189-859AA670BEC2}"/>
              </a:ext>
            </a:extLst>
          </p:cNvPr>
          <p:cNvPicPr>
            <a:picLocks noChangeAspect="1"/>
          </p:cNvPicPr>
          <p:nvPr/>
        </p:nvPicPr>
        <p:blipFill>
          <a:blip r:embed="rId3"/>
          <a:stretch>
            <a:fillRect/>
          </a:stretch>
        </p:blipFill>
        <p:spPr>
          <a:xfrm>
            <a:off x="28409" y="826576"/>
            <a:ext cx="9623164" cy="5540645"/>
          </a:xfrm>
          <a:prstGeom prst="rect">
            <a:avLst/>
          </a:prstGeom>
        </p:spPr>
      </p:pic>
      <p:pic>
        <p:nvPicPr>
          <p:cNvPr id="11" name="Picture 10">
            <a:extLst>
              <a:ext uri="{FF2B5EF4-FFF2-40B4-BE49-F238E27FC236}">
                <a16:creationId xmlns:a16="http://schemas.microsoft.com/office/drawing/2014/main" id="{198591AD-BCB2-55DB-9759-ECFA87D32CBC}"/>
              </a:ext>
            </a:extLst>
          </p:cNvPr>
          <p:cNvPicPr>
            <a:picLocks noChangeAspect="1"/>
          </p:cNvPicPr>
          <p:nvPr/>
        </p:nvPicPr>
        <p:blipFill>
          <a:blip r:embed="rId4"/>
          <a:stretch>
            <a:fillRect/>
          </a:stretch>
        </p:blipFill>
        <p:spPr>
          <a:xfrm rot="1200000">
            <a:off x="9038446" y="496459"/>
            <a:ext cx="3063876" cy="4180662"/>
          </a:xfrm>
          <a:prstGeom prst="rect">
            <a:avLst/>
          </a:prstGeom>
        </p:spPr>
      </p:pic>
      <p:pic>
        <p:nvPicPr>
          <p:cNvPr id="3" name="Picture 2" descr="A group of people raising their hands&#10;&#10;AI-generated content may be incorrect.">
            <a:extLst>
              <a:ext uri="{FF2B5EF4-FFF2-40B4-BE49-F238E27FC236}">
                <a16:creationId xmlns:a16="http://schemas.microsoft.com/office/drawing/2014/main" id="{1E0ADE8F-9EA7-8443-A249-0FAF24804790}"/>
              </a:ext>
            </a:extLst>
          </p:cNvPr>
          <p:cNvPicPr>
            <a:picLocks noChangeAspect="1"/>
          </p:cNvPicPr>
          <p:nvPr/>
        </p:nvPicPr>
        <p:blipFill>
          <a:blip r:embed="rId5"/>
          <a:stretch>
            <a:fillRect/>
          </a:stretch>
        </p:blipFill>
        <p:spPr>
          <a:xfrm>
            <a:off x="9655578" y="3370882"/>
            <a:ext cx="2386471" cy="3409627"/>
          </a:xfrm>
          <a:prstGeom prst="rect">
            <a:avLst/>
          </a:prstGeom>
        </p:spPr>
      </p:pic>
    </p:spTree>
    <p:extLst>
      <p:ext uri="{BB962C8B-B14F-4D97-AF65-F5344CB8AC3E}">
        <p14:creationId xmlns:p14="http://schemas.microsoft.com/office/powerpoint/2010/main" val="1161434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187D2-2317-016F-1E86-3DC7CF34475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2F659B7-B050-EC75-2269-1ABA761E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4"/>
            <a:ext cx="12192000" cy="425450"/>
          </a:xfrm>
          <a:prstGeom prst="rect">
            <a:avLst/>
          </a:prstGeom>
        </p:spPr>
      </p:pic>
      <p:sp>
        <p:nvSpPr>
          <p:cNvPr id="3" name="Title 1">
            <a:extLst>
              <a:ext uri="{FF2B5EF4-FFF2-40B4-BE49-F238E27FC236}">
                <a16:creationId xmlns:a16="http://schemas.microsoft.com/office/drawing/2014/main" id="{655DF915-D525-D86E-9A9D-21E43E982FC8}"/>
              </a:ext>
            </a:extLst>
          </p:cNvPr>
          <p:cNvSpPr txBox="1">
            <a:spLocks/>
          </p:cNvSpPr>
          <p:nvPr/>
        </p:nvSpPr>
        <p:spPr>
          <a:xfrm>
            <a:off x="82235" y="418012"/>
            <a:ext cx="10515600" cy="7201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3600" b="1">
              <a:latin typeface="Nunito" pitchFamily="2" charset="0"/>
              <a:ea typeface="Roboto" panose="02000000000000000000" pitchFamily="2" charset="0"/>
              <a:cs typeface="Arial" panose="020B0604020202020204" pitchFamily="34" charset="0"/>
            </a:endParaRPr>
          </a:p>
        </p:txBody>
      </p:sp>
      <p:pic>
        <p:nvPicPr>
          <p:cNvPr id="4" name="Picture 3" descr="A group of people in a circle&#10;&#10;AI-generated content may be incorrect.">
            <a:extLst>
              <a:ext uri="{FF2B5EF4-FFF2-40B4-BE49-F238E27FC236}">
                <a16:creationId xmlns:a16="http://schemas.microsoft.com/office/drawing/2014/main" id="{A2280602-C064-65CF-FBD3-2D93558D99D0}"/>
              </a:ext>
            </a:extLst>
          </p:cNvPr>
          <p:cNvPicPr>
            <a:picLocks noChangeAspect="1"/>
          </p:cNvPicPr>
          <p:nvPr/>
        </p:nvPicPr>
        <p:blipFill>
          <a:blip r:embed="rId4"/>
          <a:stretch>
            <a:fillRect/>
          </a:stretch>
        </p:blipFill>
        <p:spPr>
          <a:xfrm>
            <a:off x="11457432" y="491170"/>
            <a:ext cx="486344" cy="459580"/>
          </a:xfrm>
          <a:prstGeom prst="rect">
            <a:avLst/>
          </a:prstGeom>
        </p:spPr>
      </p:pic>
      <p:sp>
        <p:nvSpPr>
          <p:cNvPr id="5" name="Title 4">
            <a:extLst>
              <a:ext uri="{FF2B5EF4-FFF2-40B4-BE49-F238E27FC236}">
                <a16:creationId xmlns:a16="http://schemas.microsoft.com/office/drawing/2014/main" id="{2EE5A56B-D4BF-352B-AC15-F126E546B4F9}"/>
              </a:ext>
            </a:extLst>
          </p:cNvPr>
          <p:cNvSpPr>
            <a:spLocks noGrp="1"/>
          </p:cNvSpPr>
          <p:nvPr>
            <p:ph type="ctrTitle"/>
          </p:nvPr>
        </p:nvSpPr>
        <p:spPr>
          <a:xfrm>
            <a:off x="2241096" y="453287"/>
            <a:ext cx="7155845" cy="684831"/>
          </a:xfrm>
        </p:spPr>
        <p:txBody>
          <a:bodyPr wrap="square" lIns="0" tIns="0" rIns="0" bIns="0" anchor="t">
            <a:noAutofit/>
          </a:bodyPr>
          <a:lstStyle/>
          <a:p>
            <a:pPr algn="ctr"/>
            <a:br>
              <a:rPr lang="en-GB" sz="3200" b="1">
                <a:latin typeface="Nunito"/>
              </a:rPr>
            </a:br>
            <a:endParaRPr lang="en-GB" sz="3200" b="1">
              <a:latin typeface="Nunito"/>
            </a:endParaRPr>
          </a:p>
        </p:txBody>
      </p:sp>
      <p:sp>
        <p:nvSpPr>
          <p:cNvPr id="9" name="TextBox 8">
            <a:extLst>
              <a:ext uri="{FF2B5EF4-FFF2-40B4-BE49-F238E27FC236}">
                <a16:creationId xmlns:a16="http://schemas.microsoft.com/office/drawing/2014/main" id="{0609EF63-DBC5-3B0E-47E2-39A6E06E1998}"/>
              </a:ext>
            </a:extLst>
          </p:cNvPr>
          <p:cNvSpPr txBox="1"/>
          <p:nvPr/>
        </p:nvSpPr>
        <p:spPr>
          <a:xfrm>
            <a:off x="8686800" y="5041900"/>
            <a:ext cx="32131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es</a:t>
            </a:r>
            <a:endParaRPr lang="en-GB"/>
          </a:p>
        </p:txBody>
      </p:sp>
      <p:pic>
        <p:nvPicPr>
          <p:cNvPr id="2" name="Picture 1">
            <a:extLst>
              <a:ext uri="{FF2B5EF4-FFF2-40B4-BE49-F238E27FC236}">
                <a16:creationId xmlns:a16="http://schemas.microsoft.com/office/drawing/2014/main" id="{A9435430-6340-3922-734A-3CB3A89CA32F}"/>
              </a:ext>
            </a:extLst>
          </p:cNvPr>
          <p:cNvPicPr>
            <a:picLocks noChangeAspect="1"/>
          </p:cNvPicPr>
          <p:nvPr/>
        </p:nvPicPr>
        <p:blipFill>
          <a:blip r:embed="rId5"/>
          <a:stretch>
            <a:fillRect/>
          </a:stretch>
        </p:blipFill>
        <p:spPr>
          <a:xfrm>
            <a:off x="2037569" y="399845"/>
            <a:ext cx="7567690" cy="5980010"/>
          </a:xfrm>
          <a:prstGeom prst="rect">
            <a:avLst/>
          </a:prstGeom>
        </p:spPr>
      </p:pic>
    </p:spTree>
    <p:extLst>
      <p:ext uri="{BB962C8B-B14F-4D97-AF65-F5344CB8AC3E}">
        <p14:creationId xmlns:p14="http://schemas.microsoft.com/office/powerpoint/2010/main" val="2598662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21FEC-6FB9-B17D-3848-481699FFC13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64D6BCC-5BEC-CBDF-915C-272A7E78CAAB}"/>
              </a:ext>
            </a:extLst>
          </p:cNvPr>
          <p:cNvPicPr>
            <a:picLocks noChangeAspect="1"/>
          </p:cNvPicPr>
          <p:nvPr/>
        </p:nvPicPr>
        <p:blipFill>
          <a:blip r:embed="rId3"/>
          <a:stretch>
            <a:fillRect/>
          </a:stretch>
        </p:blipFill>
        <p:spPr>
          <a:xfrm rot="20178636">
            <a:off x="525693" y="446304"/>
            <a:ext cx="2426728" cy="3446777"/>
          </a:xfrm>
          <a:prstGeom prst="rect">
            <a:avLst/>
          </a:prstGeom>
        </p:spPr>
      </p:pic>
      <p:pic>
        <p:nvPicPr>
          <p:cNvPr id="1028" name="Picture 4">
            <a:extLst>
              <a:ext uri="{FF2B5EF4-FFF2-40B4-BE49-F238E27FC236}">
                <a16:creationId xmlns:a16="http://schemas.microsoft.com/office/drawing/2014/main" id="{AEA12E66-EFF4-9388-B1D5-B3082DEE51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2777" y="5176464"/>
            <a:ext cx="1386556" cy="13837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oster of a person waving&#10;&#10;AI-generated content may be incorrect.">
            <a:extLst>
              <a:ext uri="{FF2B5EF4-FFF2-40B4-BE49-F238E27FC236}">
                <a16:creationId xmlns:a16="http://schemas.microsoft.com/office/drawing/2014/main" id="{57DCADAD-B893-21D8-2300-5FE0E3F6E9A5}"/>
              </a:ext>
            </a:extLst>
          </p:cNvPr>
          <p:cNvPicPr>
            <a:picLocks noChangeAspect="1"/>
          </p:cNvPicPr>
          <p:nvPr/>
        </p:nvPicPr>
        <p:blipFill>
          <a:blip r:embed="rId5"/>
          <a:stretch>
            <a:fillRect/>
          </a:stretch>
        </p:blipFill>
        <p:spPr>
          <a:xfrm rot="1020000">
            <a:off x="3529992" y="316098"/>
            <a:ext cx="2620409" cy="3709008"/>
          </a:xfrm>
          <a:prstGeom prst="rect">
            <a:avLst/>
          </a:prstGeom>
        </p:spPr>
      </p:pic>
      <p:pic>
        <p:nvPicPr>
          <p:cNvPr id="3" name="Picture 2" descr="A poster of a person looking at a phone&#10;&#10;AI-generated content may be incorrect.">
            <a:extLst>
              <a:ext uri="{FF2B5EF4-FFF2-40B4-BE49-F238E27FC236}">
                <a16:creationId xmlns:a16="http://schemas.microsoft.com/office/drawing/2014/main" id="{466B331E-184A-A057-A39D-5D514FAF8E65}"/>
              </a:ext>
            </a:extLst>
          </p:cNvPr>
          <p:cNvPicPr>
            <a:picLocks noChangeAspect="1"/>
          </p:cNvPicPr>
          <p:nvPr/>
        </p:nvPicPr>
        <p:blipFill>
          <a:blip r:embed="rId6"/>
          <a:stretch>
            <a:fillRect/>
          </a:stretch>
        </p:blipFill>
        <p:spPr>
          <a:xfrm>
            <a:off x="2279863" y="2752641"/>
            <a:ext cx="2627086" cy="3805767"/>
          </a:xfrm>
          <a:prstGeom prst="rect">
            <a:avLst/>
          </a:prstGeom>
        </p:spPr>
      </p:pic>
      <p:sp>
        <p:nvSpPr>
          <p:cNvPr id="6" name="Speech Bubble: Rectangle with Corners Rounded 5">
            <a:extLst>
              <a:ext uri="{FF2B5EF4-FFF2-40B4-BE49-F238E27FC236}">
                <a16:creationId xmlns:a16="http://schemas.microsoft.com/office/drawing/2014/main" id="{C5E076A4-282C-58C8-AD04-1A979FF99E33}"/>
              </a:ext>
            </a:extLst>
          </p:cNvPr>
          <p:cNvSpPr/>
          <p:nvPr/>
        </p:nvSpPr>
        <p:spPr>
          <a:xfrm>
            <a:off x="6634511" y="1712970"/>
            <a:ext cx="5179659" cy="2712920"/>
          </a:xfrm>
          <a:prstGeom prst="wedgeRoundRectCallout">
            <a:avLst/>
          </a:prstGeom>
          <a:solidFill>
            <a:schemeClr val="accent5">
              <a:lumMod val="60000"/>
              <a:lumOff val="40000"/>
            </a:schemeClr>
          </a:solid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tx2"/>
                </a:solidFill>
                <a:ea typeface="+mn-lt"/>
                <a:cs typeface="+mn-lt"/>
              </a:rPr>
              <a:t>"I think the strategy is good and easy for young people to understand. I like that it covers important areas such as exploitation, online harm, violence and radicalisation, and that it focuses on supporting young people rather than blaming them"</a:t>
            </a:r>
          </a:p>
          <a:p>
            <a:pPr algn="ctr"/>
            <a:r>
              <a:rPr lang="en-GB" sz="2000" i="1">
                <a:solidFill>
                  <a:schemeClr val="tx2"/>
                </a:solidFill>
                <a:ea typeface="Calibri"/>
                <a:cs typeface="Calibri"/>
              </a:rPr>
              <a:t>Youth Council member</a:t>
            </a:r>
          </a:p>
        </p:txBody>
      </p:sp>
    </p:spTree>
    <p:extLst>
      <p:ext uri="{BB962C8B-B14F-4D97-AF65-F5344CB8AC3E}">
        <p14:creationId xmlns:p14="http://schemas.microsoft.com/office/powerpoint/2010/main" val="1919073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afeguarding Strategy for Adolescents Animation - with captions.">
            <a:hlinkClick r:id="" action="ppaction://media"/>
            <a:extLst>
              <a:ext uri="{FF2B5EF4-FFF2-40B4-BE49-F238E27FC236}">
                <a16:creationId xmlns:a16="http://schemas.microsoft.com/office/drawing/2014/main" id="{8455EE8B-3ACA-AF5C-1850-C2D04F8957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0513" y="591456"/>
            <a:ext cx="10472057" cy="5892800"/>
          </a:xfrm>
          <a:prstGeom prst="rect">
            <a:avLst/>
          </a:prstGeom>
        </p:spPr>
      </p:pic>
    </p:spTree>
    <p:extLst>
      <p:ext uri="{BB962C8B-B14F-4D97-AF65-F5344CB8AC3E}">
        <p14:creationId xmlns:p14="http://schemas.microsoft.com/office/powerpoint/2010/main" val="2069267446"/>
      </p:ext>
    </p:extLst>
  </p:cSld>
  <p:clrMapOvr>
    <a:masterClrMapping/>
  </p:clrMapOvr>
  <p:timing>
    <p:tnLst>
      <p:par>
        <p:cTn id="1" dur="indefinite" restart="never" nodeType="tmRoot">
          <p:childTnLst>
            <p:video>
              <p:cMediaNode>
                <p:cTn id="2"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A43F-507A-F9CD-F9A3-4ABD00A9743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410DAB63-CF15-CE32-A43D-D2398B4A3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8519" y="4391890"/>
            <a:ext cx="1854961" cy="185115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5757DADC-3150-F22C-BCF2-9881E9ABFCA5}"/>
              </a:ext>
            </a:extLst>
          </p:cNvPr>
          <p:cNvSpPr>
            <a:spLocks noGrp="1"/>
          </p:cNvSpPr>
          <p:nvPr>
            <p:ph type="ctrTitle"/>
          </p:nvPr>
        </p:nvSpPr>
        <p:spPr>
          <a:xfrm>
            <a:off x="909536" y="876473"/>
            <a:ext cx="10372928" cy="3515417"/>
          </a:xfrm>
        </p:spPr>
        <p:txBody>
          <a:bodyPr wrap="square" lIns="0" tIns="0" rIns="0" bIns="0" anchor="t">
            <a:normAutofit/>
          </a:bodyPr>
          <a:lstStyle/>
          <a:p>
            <a:pPr algn="ctr"/>
            <a:r>
              <a:rPr lang="en-GB" sz="7300" b="1" dirty="0">
                <a:latin typeface="+mn-lt"/>
                <a:cs typeface="Segoe UI"/>
              </a:rPr>
              <a:t>Useful Informatio</a:t>
            </a:r>
            <a:r>
              <a:rPr lang="en-GB" sz="7300" dirty="0">
                <a:latin typeface="+mn-lt"/>
                <a:cs typeface="Segoe UI"/>
              </a:rPr>
              <a:t>n for Practitioners</a:t>
            </a:r>
            <a:br>
              <a:rPr lang="en-GB" sz="7300" b="1" dirty="0">
                <a:latin typeface="+mn-lt"/>
                <a:cs typeface="Segoe UI"/>
              </a:rPr>
            </a:br>
            <a:r>
              <a:rPr lang="en-GB" sz="1100" dirty="0">
                <a:solidFill>
                  <a:schemeClr val="bg1"/>
                </a:solidFill>
                <a:latin typeface="+mn-lt"/>
                <a:cs typeface="Segoe UI"/>
              </a:rPr>
              <a:t>HJH</a:t>
            </a:r>
            <a:br>
              <a:rPr lang="en-GB" sz="7300" dirty="0">
                <a:latin typeface="+mn-lt"/>
                <a:cs typeface="Segoe UI"/>
              </a:rPr>
            </a:br>
            <a:br>
              <a:rPr lang="en-GB" sz="4800" dirty="0">
                <a:latin typeface="+mn-lt"/>
                <a:cs typeface="Segoe UI"/>
              </a:rPr>
            </a:br>
            <a:endParaRPr lang="en-GB" sz="2400" dirty="0">
              <a:latin typeface="+mn-lt"/>
              <a:ea typeface="Calibri"/>
              <a:cs typeface="Segoe UI"/>
            </a:endParaRPr>
          </a:p>
        </p:txBody>
      </p:sp>
    </p:spTree>
    <p:extLst>
      <p:ext uri="{BB962C8B-B14F-4D97-AF65-F5344CB8AC3E}">
        <p14:creationId xmlns:p14="http://schemas.microsoft.com/office/powerpoint/2010/main" val="1961196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2529DE8-3F39-026D-380A-F9CA0F144144}"/>
              </a:ext>
            </a:extLst>
          </p:cNvPr>
          <p:cNvSpPr/>
          <p:nvPr/>
        </p:nvSpPr>
        <p:spPr>
          <a:xfrm>
            <a:off x="695325" y="676802"/>
            <a:ext cx="11060078" cy="932198"/>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Aft>
                <a:spcPts val="600"/>
              </a:spcAft>
            </a:pPr>
            <a:endParaRPr lang="en-US" sz="2200" b="1">
              <a:solidFill>
                <a:schemeClr val="bg1"/>
              </a:solidFill>
              <a:latin typeface="Calibri"/>
              <a:ea typeface="Calibri"/>
              <a:cs typeface="Calibri"/>
            </a:endParaRPr>
          </a:p>
          <a:p>
            <a:pPr>
              <a:lnSpc>
                <a:spcPct val="90000"/>
              </a:lnSpc>
              <a:spcAft>
                <a:spcPts val="600"/>
              </a:spcAft>
            </a:pPr>
            <a:br>
              <a:rPr lang="en-US" sz="2400">
                <a:latin typeface="Calibri"/>
                <a:ea typeface="Calibri"/>
                <a:cs typeface="Calibri"/>
              </a:rPr>
            </a:br>
            <a:endParaRPr lang="en-US" sz="2800">
              <a:latin typeface="Calibri"/>
              <a:ea typeface="Calibri"/>
              <a:cs typeface="Calibri"/>
            </a:endParaRPr>
          </a:p>
          <a:p>
            <a:pPr>
              <a:lnSpc>
                <a:spcPct val="90000"/>
              </a:lnSpc>
              <a:spcAft>
                <a:spcPts val="400"/>
              </a:spcAft>
            </a:pPr>
            <a:br>
              <a:rPr lang="en-GB" sz="2800" b="1" i="1">
                <a:latin typeface="Calibri"/>
                <a:ea typeface="Calibri"/>
                <a:cs typeface="Calibri"/>
              </a:rPr>
            </a:br>
            <a:endParaRPr lang="en-GB" sz="2100" b="1">
              <a:solidFill>
                <a:schemeClr val="tx1"/>
              </a:solidFill>
              <a:latin typeface="Calibri"/>
              <a:ea typeface="Calibri"/>
              <a:cs typeface="Calibri"/>
            </a:endParaRPr>
          </a:p>
        </p:txBody>
      </p:sp>
      <p:sp>
        <p:nvSpPr>
          <p:cNvPr id="10" name="Title 1">
            <a:extLst>
              <a:ext uri="{FF2B5EF4-FFF2-40B4-BE49-F238E27FC236}">
                <a16:creationId xmlns:a16="http://schemas.microsoft.com/office/drawing/2014/main" id="{AA7DFE40-9492-F13C-BD95-38F9BFD3D3D4}"/>
              </a:ext>
            </a:extLst>
          </p:cNvPr>
          <p:cNvSpPr txBox="1">
            <a:spLocks/>
          </p:cNvSpPr>
          <p:nvPr/>
        </p:nvSpPr>
        <p:spPr>
          <a:xfrm>
            <a:off x="919033" y="606395"/>
            <a:ext cx="9869784" cy="536506"/>
          </a:xfrm>
          <a:prstGeom prst="rect">
            <a:avLst/>
          </a:prstGeom>
        </p:spPr>
        <p:txBody>
          <a:bodyPr wrap="square" lIns="0" tIns="0" rIns="0" bIns="0" anchor="t">
            <a:noAutofit/>
          </a:bodyPr>
          <a:lstStyle>
            <a:lvl1pPr>
              <a:defRPr sz="2750" b="1" i="0">
                <a:solidFill>
                  <a:schemeClr val="tx1"/>
                </a:solidFill>
                <a:latin typeface="Calibri"/>
                <a:ea typeface="+mj-ea"/>
                <a:cs typeface="Calibri"/>
              </a:defRPr>
            </a:lvl1pPr>
          </a:lstStyle>
          <a:p>
            <a:pPr algn="ctr"/>
            <a:endParaRPr lang="en-US"/>
          </a:p>
        </p:txBody>
      </p:sp>
      <p:sp>
        <p:nvSpPr>
          <p:cNvPr id="4" name="TextBox 3">
            <a:extLst>
              <a:ext uri="{FF2B5EF4-FFF2-40B4-BE49-F238E27FC236}">
                <a16:creationId xmlns:a16="http://schemas.microsoft.com/office/drawing/2014/main" id="{4FE02560-5E81-37D9-7F95-78CA76F27D10}"/>
              </a:ext>
            </a:extLst>
          </p:cNvPr>
          <p:cNvSpPr txBox="1"/>
          <p:nvPr/>
        </p:nvSpPr>
        <p:spPr>
          <a:xfrm>
            <a:off x="1028700" y="790575"/>
            <a:ext cx="10467975" cy="707886"/>
          </a:xfrm>
          <a:prstGeom prst="rect">
            <a:avLst/>
          </a:prstGeom>
          <a:noFill/>
        </p:spPr>
        <p:txBody>
          <a:bodyPr wrap="square" rtlCol="0">
            <a:spAutoFit/>
          </a:bodyPr>
          <a:lstStyle/>
          <a:p>
            <a:pPr algn="ctr"/>
            <a:r>
              <a:rPr lang="en-GB" sz="4000" b="1">
                <a:solidFill>
                  <a:schemeClr val="bg1"/>
                </a:solidFill>
              </a:rPr>
              <a:t>Safeguarding Advice for the Summer Holidays</a:t>
            </a:r>
          </a:p>
        </p:txBody>
      </p:sp>
      <p:sp>
        <p:nvSpPr>
          <p:cNvPr id="5" name="Text Placeholder 4">
            <a:extLst>
              <a:ext uri="{FF2B5EF4-FFF2-40B4-BE49-F238E27FC236}">
                <a16:creationId xmlns:a16="http://schemas.microsoft.com/office/drawing/2014/main" id="{96B4B564-2B5F-7C5D-399A-61F95A302D93}"/>
              </a:ext>
            </a:extLst>
          </p:cNvPr>
          <p:cNvSpPr>
            <a:spLocks noGrp="1"/>
          </p:cNvSpPr>
          <p:nvPr>
            <p:ph type="body" idx="1"/>
          </p:nvPr>
        </p:nvSpPr>
        <p:spPr>
          <a:xfrm>
            <a:off x="585754" y="1893749"/>
            <a:ext cx="11169649" cy="738664"/>
          </a:xfrm>
        </p:spPr>
        <p:txBody>
          <a:bodyPr/>
          <a:lstStyle/>
          <a:p>
            <a:pPr algn="ctr"/>
            <a:r>
              <a:rPr lang="en-GB"/>
              <a:t>For professionals, the summer holidays present unique safeguarding challenges for young people due to the loss of structured school support. Core safeguarding risks include: </a:t>
            </a:r>
          </a:p>
        </p:txBody>
      </p:sp>
      <p:sp>
        <p:nvSpPr>
          <p:cNvPr id="6" name="Rectangle: Rounded Corners 5">
            <a:extLst>
              <a:ext uri="{FF2B5EF4-FFF2-40B4-BE49-F238E27FC236}">
                <a16:creationId xmlns:a16="http://schemas.microsoft.com/office/drawing/2014/main" id="{38D1B8B0-C053-4F9F-D9A3-7A075F80C728}"/>
              </a:ext>
            </a:extLst>
          </p:cNvPr>
          <p:cNvSpPr/>
          <p:nvPr/>
        </p:nvSpPr>
        <p:spPr>
          <a:xfrm>
            <a:off x="1028700" y="2981712"/>
            <a:ext cx="4533900"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sz="2800" b="1">
                <a:solidFill>
                  <a:schemeClr val="bg1"/>
                </a:solidFill>
              </a:rPr>
              <a:t>Exploitation &amp; Criminal Activity</a:t>
            </a:r>
          </a:p>
          <a:p>
            <a:pPr algn="ctr"/>
            <a:r>
              <a:rPr lang="en-GB" sz="2000" b="1">
                <a:solidFill>
                  <a:schemeClr val="tx1"/>
                </a:solidFill>
              </a:rPr>
              <a:t> </a:t>
            </a:r>
            <a:endParaRPr lang="en-GB" sz="2000">
              <a:solidFill>
                <a:schemeClr val="tx1"/>
              </a:solidFill>
            </a:endParaRPr>
          </a:p>
        </p:txBody>
      </p:sp>
      <p:sp>
        <p:nvSpPr>
          <p:cNvPr id="13" name="Rectangle: Rounded Corners 12">
            <a:extLst>
              <a:ext uri="{FF2B5EF4-FFF2-40B4-BE49-F238E27FC236}">
                <a16:creationId xmlns:a16="http://schemas.microsoft.com/office/drawing/2014/main" id="{6F5C28A4-22BA-CEE0-BD98-FB8DB4A5FF14}"/>
              </a:ext>
            </a:extLst>
          </p:cNvPr>
          <p:cNvSpPr/>
          <p:nvPr/>
        </p:nvSpPr>
        <p:spPr>
          <a:xfrm>
            <a:off x="6886575" y="2971710"/>
            <a:ext cx="4533900"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sz="2800" b="1">
                <a:solidFill>
                  <a:schemeClr val="bg1"/>
                </a:solidFill>
              </a:rPr>
              <a:t>Water Safety</a:t>
            </a:r>
          </a:p>
          <a:p>
            <a:pPr algn="ctr"/>
            <a:r>
              <a:rPr lang="en-GB" sz="2000" b="1">
                <a:solidFill>
                  <a:schemeClr val="tx1"/>
                </a:solidFill>
              </a:rPr>
              <a:t> </a:t>
            </a:r>
            <a:endParaRPr lang="en-GB" sz="2000">
              <a:solidFill>
                <a:schemeClr val="tx1"/>
              </a:solidFill>
            </a:endParaRPr>
          </a:p>
        </p:txBody>
      </p:sp>
      <p:sp>
        <p:nvSpPr>
          <p:cNvPr id="14" name="Rectangle: Rounded Corners 13">
            <a:extLst>
              <a:ext uri="{FF2B5EF4-FFF2-40B4-BE49-F238E27FC236}">
                <a16:creationId xmlns:a16="http://schemas.microsoft.com/office/drawing/2014/main" id="{4E14F066-9F9C-529C-F34D-1DDF93452B85}"/>
              </a:ext>
            </a:extLst>
          </p:cNvPr>
          <p:cNvSpPr/>
          <p:nvPr/>
        </p:nvSpPr>
        <p:spPr>
          <a:xfrm>
            <a:off x="3829050" y="4105662"/>
            <a:ext cx="4533900"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sz="2800" b="1">
                <a:solidFill>
                  <a:schemeClr val="bg1"/>
                </a:solidFill>
              </a:rPr>
              <a:t>Substance and Alcohol Misuse</a:t>
            </a:r>
          </a:p>
          <a:p>
            <a:pPr algn="ctr"/>
            <a:r>
              <a:rPr lang="en-GB" sz="2000" b="1">
                <a:solidFill>
                  <a:schemeClr val="tx1"/>
                </a:solidFill>
              </a:rPr>
              <a:t> </a:t>
            </a:r>
            <a:endParaRPr lang="en-GB" sz="2000">
              <a:solidFill>
                <a:schemeClr val="tx1"/>
              </a:solidFill>
            </a:endParaRPr>
          </a:p>
        </p:txBody>
      </p:sp>
      <p:sp>
        <p:nvSpPr>
          <p:cNvPr id="15" name="Rectangle: Rounded Corners 14">
            <a:extLst>
              <a:ext uri="{FF2B5EF4-FFF2-40B4-BE49-F238E27FC236}">
                <a16:creationId xmlns:a16="http://schemas.microsoft.com/office/drawing/2014/main" id="{85EB9381-116E-F777-BEC7-E3B314B6317D}"/>
              </a:ext>
            </a:extLst>
          </p:cNvPr>
          <p:cNvSpPr/>
          <p:nvPr/>
        </p:nvSpPr>
        <p:spPr>
          <a:xfrm>
            <a:off x="1028700" y="5229612"/>
            <a:ext cx="4533900"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sz="2800" b="1">
                <a:solidFill>
                  <a:schemeClr val="bg1"/>
                </a:solidFill>
              </a:rPr>
              <a:t>Online Harms and Grooming</a:t>
            </a:r>
          </a:p>
          <a:p>
            <a:pPr algn="ctr"/>
            <a:r>
              <a:rPr lang="en-GB" sz="2000" b="1">
                <a:solidFill>
                  <a:schemeClr val="tx1"/>
                </a:solidFill>
              </a:rPr>
              <a:t> </a:t>
            </a:r>
            <a:endParaRPr lang="en-GB" sz="2000">
              <a:solidFill>
                <a:schemeClr val="tx1"/>
              </a:solidFill>
            </a:endParaRPr>
          </a:p>
        </p:txBody>
      </p:sp>
      <p:sp>
        <p:nvSpPr>
          <p:cNvPr id="16" name="Rectangle: Rounded Corners 15">
            <a:extLst>
              <a:ext uri="{FF2B5EF4-FFF2-40B4-BE49-F238E27FC236}">
                <a16:creationId xmlns:a16="http://schemas.microsoft.com/office/drawing/2014/main" id="{C7309049-1B88-87A7-1A2E-672453A05B93}"/>
              </a:ext>
            </a:extLst>
          </p:cNvPr>
          <p:cNvSpPr/>
          <p:nvPr/>
        </p:nvSpPr>
        <p:spPr>
          <a:xfrm>
            <a:off x="6886575" y="5239614"/>
            <a:ext cx="4533900"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sz="2800" b="1">
                <a:solidFill>
                  <a:schemeClr val="bg1"/>
                </a:solidFill>
              </a:rPr>
              <a:t>Mental Health and Neglect</a:t>
            </a:r>
          </a:p>
          <a:p>
            <a:pPr algn="ctr"/>
            <a:r>
              <a:rPr lang="en-GB" sz="2000" b="1">
                <a:solidFill>
                  <a:schemeClr val="tx1"/>
                </a:solidFill>
              </a:rPr>
              <a:t> </a:t>
            </a:r>
            <a:endParaRPr lang="en-GB" sz="2000">
              <a:solidFill>
                <a:schemeClr val="tx1"/>
              </a:solidFill>
            </a:endParaRPr>
          </a:p>
        </p:txBody>
      </p:sp>
    </p:spTree>
    <p:extLst>
      <p:ext uri="{BB962C8B-B14F-4D97-AF65-F5344CB8AC3E}">
        <p14:creationId xmlns:p14="http://schemas.microsoft.com/office/powerpoint/2010/main" val="436554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1F72B-27B2-384B-304A-5D3B6C9212A0}"/>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860437D-339C-A208-4168-2EC8E1B7F186}"/>
              </a:ext>
            </a:extLst>
          </p:cNvPr>
          <p:cNvSpPr/>
          <p:nvPr/>
        </p:nvSpPr>
        <p:spPr>
          <a:xfrm>
            <a:off x="695325" y="676802"/>
            <a:ext cx="11060078" cy="932198"/>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Aft>
                <a:spcPts val="600"/>
              </a:spcAft>
            </a:pPr>
            <a:endParaRPr lang="en-US" sz="2200" b="1">
              <a:solidFill>
                <a:schemeClr val="bg1"/>
              </a:solidFill>
              <a:latin typeface="Calibri"/>
              <a:ea typeface="Calibri"/>
              <a:cs typeface="Calibri"/>
            </a:endParaRPr>
          </a:p>
          <a:p>
            <a:pPr>
              <a:lnSpc>
                <a:spcPct val="90000"/>
              </a:lnSpc>
              <a:spcAft>
                <a:spcPts val="600"/>
              </a:spcAft>
            </a:pPr>
            <a:br>
              <a:rPr lang="en-US" sz="2400">
                <a:latin typeface="Calibri"/>
                <a:ea typeface="Calibri"/>
                <a:cs typeface="Calibri"/>
              </a:rPr>
            </a:br>
            <a:endParaRPr lang="en-US" sz="2800">
              <a:latin typeface="Calibri"/>
              <a:ea typeface="Calibri"/>
              <a:cs typeface="Calibri"/>
            </a:endParaRPr>
          </a:p>
          <a:p>
            <a:pPr>
              <a:lnSpc>
                <a:spcPct val="90000"/>
              </a:lnSpc>
              <a:spcAft>
                <a:spcPts val="400"/>
              </a:spcAft>
            </a:pPr>
            <a:br>
              <a:rPr lang="en-GB" sz="2800" b="1" i="1">
                <a:latin typeface="Calibri"/>
                <a:ea typeface="Calibri"/>
                <a:cs typeface="Calibri"/>
              </a:rPr>
            </a:br>
            <a:endParaRPr lang="en-GB" sz="2100" b="1">
              <a:solidFill>
                <a:schemeClr val="tx1"/>
              </a:solidFill>
              <a:latin typeface="Calibri"/>
              <a:ea typeface="Calibri"/>
              <a:cs typeface="Calibri"/>
            </a:endParaRPr>
          </a:p>
        </p:txBody>
      </p:sp>
      <p:sp>
        <p:nvSpPr>
          <p:cNvPr id="10" name="Title 1">
            <a:extLst>
              <a:ext uri="{FF2B5EF4-FFF2-40B4-BE49-F238E27FC236}">
                <a16:creationId xmlns:a16="http://schemas.microsoft.com/office/drawing/2014/main" id="{1D937146-D3BC-7C5F-75B3-6575390E72B7}"/>
              </a:ext>
            </a:extLst>
          </p:cNvPr>
          <p:cNvSpPr txBox="1">
            <a:spLocks/>
          </p:cNvSpPr>
          <p:nvPr/>
        </p:nvSpPr>
        <p:spPr>
          <a:xfrm>
            <a:off x="919033" y="606395"/>
            <a:ext cx="9869784" cy="536506"/>
          </a:xfrm>
          <a:prstGeom prst="rect">
            <a:avLst/>
          </a:prstGeom>
        </p:spPr>
        <p:txBody>
          <a:bodyPr wrap="square" lIns="0" tIns="0" rIns="0" bIns="0" anchor="t">
            <a:noAutofit/>
          </a:bodyPr>
          <a:lstStyle>
            <a:lvl1pPr>
              <a:defRPr sz="2750" b="1" i="0">
                <a:solidFill>
                  <a:schemeClr val="tx1"/>
                </a:solidFill>
                <a:latin typeface="Calibri"/>
                <a:ea typeface="+mj-ea"/>
                <a:cs typeface="Calibri"/>
              </a:defRPr>
            </a:lvl1pPr>
          </a:lstStyle>
          <a:p>
            <a:pPr algn="ctr"/>
            <a:endParaRPr lang="en-US"/>
          </a:p>
        </p:txBody>
      </p:sp>
      <p:sp>
        <p:nvSpPr>
          <p:cNvPr id="2" name="TextBox 1">
            <a:extLst>
              <a:ext uri="{FF2B5EF4-FFF2-40B4-BE49-F238E27FC236}">
                <a16:creationId xmlns:a16="http://schemas.microsoft.com/office/drawing/2014/main" id="{E6FE116F-742D-55D9-1CC8-62C291A97BA1}"/>
              </a:ext>
            </a:extLst>
          </p:cNvPr>
          <p:cNvSpPr txBox="1"/>
          <p:nvPr/>
        </p:nvSpPr>
        <p:spPr>
          <a:xfrm>
            <a:off x="615983" y="1656673"/>
            <a:ext cx="11502571" cy="615553"/>
          </a:xfrm>
          <a:prstGeom prst="rect">
            <a:avLst/>
          </a:prstGeom>
          <a:noFill/>
        </p:spPr>
        <p:txBody>
          <a:bodyPr wrap="square" lIns="91440" tIns="45720" rIns="91440" bIns="45720" rtlCol="0" anchor="t">
            <a:spAutoFit/>
          </a:bodyPr>
          <a:lstStyle/>
          <a:p>
            <a:pPr algn="ctr"/>
            <a:r>
              <a:rPr lang="en-GB" sz="1600">
                <a:ea typeface="+mn-lt"/>
                <a:cs typeface="+mn-lt"/>
              </a:rPr>
              <a:t>Before term ends, professionals should actively identify vulnerable students and implement targeted interventions:</a:t>
            </a:r>
            <a:endParaRPr lang="en-GB" sz="1600">
              <a:ea typeface="Calibri"/>
              <a:cs typeface="Calibri"/>
            </a:endParaRPr>
          </a:p>
          <a:p>
            <a:pPr algn="ctr"/>
            <a:endParaRPr lang="en-GB">
              <a:ea typeface="Calibri"/>
              <a:cs typeface="Calibri"/>
            </a:endParaRPr>
          </a:p>
        </p:txBody>
      </p:sp>
      <p:sp>
        <p:nvSpPr>
          <p:cNvPr id="4" name="TextBox 3">
            <a:extLst>
              <a:ext uri="{FF2B5EF4-FFF2-40B4-BE49-F238E27FC236}">
                <a16:creationId xmlns:a16="http://schemas.microsoft.com/office/drawing/2014/main" id="{57862BF9-E643-40C6-0215-3B9E67230EE6}"/>
              </a:ext>
            </a:extLst>
          </p:cNvPr>
          <p:cNvSpPr txBox="1"/>
          <p:nvPr/>
        </p:nvSpPr>
        <p:spPr>
          <a:xfrm>
            <a:off x="1028700" y="790575"/>
            <a:ext cx="10467975" cy="707886"/>
          </a:xfrm>
          <a:prstGeom prst="rect">
            <a:avLst/>
          </a:prstGeom>
          <a:noFill/>
        </p:spPr>
        <p:txBody>
          <a:bodyPr wrap="square" rtlCol="0">
            <a:spAutoFit/>
          </a:bodyPr>
          <a:lstStyle/>
          <a:p>
            <a:pPr algn="ctr"/>
            <a:r>
              <a:rPr lang="en-GB" sz="4000" b="1">
                <a:solidFill>
                  <a:schemeClr val="bg1"/>
                </a:solidFill>
              </a:rPr>
              <a:t>Recommended Professional Actions</a:t>
            </a:r>
          </a:p>
        </p:txBody>
      </p:sp>
      <p:sp>
        <p:nvSpPr>
          <p:cNvPr id="8" name="Rectangle: Rounded Corners 7">
            <a:extLst>
              <a:ext uri="{FF2B5EF4-FFF2-40B4-BE49-F238E27FC236}">
                <a16:creationId xmlns:a16="http://schemas.microsoft.com/office/drawing/2014/main" id="{F8AC3EEF-8527-C9BF-AE54-D382F01CD093}"/>
              </a:ext>
            </a:extLst>
          </p:cNvPr>
          <p:cNvSpPr/>
          <p:nvPr/>
        </p:nvSpPr>
        <p:spPr>
          <a:xfrm>
            <a:off x="695325" y="2064531"/>
            <a:ext cx="11060077"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b="1">
                <a:solidFill>
                  <a:schemeClr val="bg1"/>
                </a:solidFill>
              </a:rPr>
              <a:t>Safety Workshops</a:t>
            </a:r>
          </a:p>
          <a:p>
            <a:pPr algn="ctr"/>
            <a:r>
              <a:rPr lang="en-GB">
                <a:solidFill>
                  <a:schemeClr val="bg1"/>
                </a:solidFill>
              </a:rPr>
              <a:t>Deliver PSHE-style safety interventions covering open water risks, rail track trespass, drug/alcohol awareness, and consent.</a:t>
            </a:r>
          </a:p>
          <a:p>
            <a:pPr algn="ctr"/>
            <a:r>
              <a:rPr lang="en-GB" b="1">
                <a:solidFill>
                  <a:schemeClr val="tx1"/>
                </a:solidFill>
              </a:rPr>
              <a:t> </a:t>
            </a:r>
            <a:endParaRPr lang="en-GB">
              <a:solidFill>
                <a:schemeClr val="tx1"/>
              </a:solidFill>
            </a:endParaRPr>
          </a:p>
        </p:txBody>
      </p:sp>
      <p:sp>
        <p:nvSpPr>
          <p:cNvPr id="9" name="Rectangle: Rounded Corners 8">
            <a:extLst>
              <a:ext uri="{FF2B5EF4-FFF2-40B4-BE49-F238E27FC236}">
                <a16:creationId xmlns:a16="http://schemas.microsoft.com/office/drawing/2014/main" id="{8AF1B0CA-EDBF-BB2D-8349-940BD8CC9181}"/>
              </a:ext>
            </a:extLst>
          </p:cNvPr>
          <p:cNvSpPr/>
          <p:nvPr/>
        </p:nvSpPr>
        <p:spPr>
          <a:xfrm>
            <a:off x="695324" y="3166720"/>
            <a:ext cx="11060077"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b="1">
                <a:solidFill>
                  <a:schemeClr val="bg1"/>
                </a:solidFill>
              </a:rPr>
              <a:t>Multi-Agency Collaboration</a:t>
            </a:r>
          </a:p>
          <a:p>
            <a:pPr algn="ctr"/>
            <a:r>
              <a:rPr lang="en-GB">
                <a:solidFill>
                  <a:schemeClr val="bg1"/>
                </a:solidFill>
              </a:rPr>
              <a:t>Share critical intelligence with local social workers, youth services, and community police to map out local hot-spots for anti-social behaviour or trespassing.</a:t>
            </a:r>
          </a:p>
          <a:p>
            <a:pPr algn="ctr"/>
            <a:r>
              <a:rPr lang="en-GB" b="1">
                <a:solidFill>
                  <a:schemeClr val="tx1"/>
                </a:solidFill>
              </a:rPr>
              <a:t> </a:t>
            </a:r>
            <a:endParaRPr lang="en-GB">
              <a:solidFill>
                <a:schemeClr val="tx1"/>
              </a:solidFill>
            </a:endParaRPr>
          </a:p>
        </p:txBody>
      </p:sp>
      <p:sp>
        <p:nvSpPr>
          <p:cNvPr id="11" name="Rectangle: Rounded Corners 10">
            <a:extLst>
              <a:ext uri="{FF2B5EF4-FFF2-40B4-BE49-F238E27FC236}">
                <a16:creationId xmlns:a16="http://schemas.microsoft.com/office/drawing/2014/main" id="{4BA1A98F-3B1D-B91E-B5BB-736123F86B3C}"/>
              </a:ext>
            </a:extLst>
          </p:cNvPr>
          <p:cNvSpPr/>
          <p:nvPr/>
        </p:nvSpPr>
        <p:spPr>
          <a:xfrm>
            <a:off x="695323" y="4268909"/>
            <a:ext cx="11060077"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b="1">
                <a:solidFill>
                  <a:schemeClr val="bg1"/>
                </a:solidFill>
              </a:rPr>
              <a:t>Direct Communication</a:t>
            </a:r>
          </a:p>
          <a:p>
            <a:pPr algn="ctr"/>
            <a:r>
              <a:rPr lang="en-GB">
                <a:solidFill>
                  <a:schemeClr val="bg1"/>
                </a:solidFill>
              </a:rPr>
              <a:t>Provide clear signposting for young people. Resources like Talk to Frank for substance advice and The Mix for general youth support are excellent direct-to-youth tools.</a:t>
            </a:r>
          </a:p>
          <a:p>
            <a:pPr algn="ctr"/>
            <a:r>
              <a:rPr lang="en-GB" b="1">
                <a:solidFill>
                  <a:schemeClr val="tx1"/>
                </a:solidFill>
              </a:rPr>
              <a:t> </a:t>
            </a:r>
            <a:endParaRPr lang="en-GB">
              <a:solidFill>
                <a:schemeClr val="tx1"/>
              </a:solidFill>
            </a:endParaRPr>
          </a:p>
        </p:txBody>
      </p:sp>
      <p:sp>
        <p:nvSpPr>
          <p:cNvPr id="12" name="Rectangle: Rounded Corners 11">
            <a:extLst>
              <a:ext uri="{FF2B5EF4-FFF2-40B4-BE49-F238E27FC236}">
                <a16:creationId xmlns:a16="http://schemas.microsoft.com/office/drawing/2014/main" id="{D3AB6D62-4E34-F6E8-1080-1F311307EB30}"/>
              </a:ext>
            </a:extLst>
          </p:cNvPr>
          <p:cNvSpPr/>
          <p:nvPr/>
        </p:nvSpPr>
        <p:spPr>
          <a:xfrm>
            <a:off x="732648" y="5371098"/>
            <a:ext cx="11060077" cy="894576"/>
          </a:xfrm>
          <a:prstGeom prst="roundRect">
            <a:avLst/>
          </a:prstGeom>
          <a:solidFill>
            <a:srgbClr val="2060A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solidFill>
                <a:schemeClr val="tx1"/>
              </a:solidFill>
            </a:endParaRPr>
          </a:p>
          <a:p>
            <a:pPr algn="ctr"/>
            <a:r>
              <a:rPr lang="en-GB" b="1">
                <a:solidFill>
                  <a:schemeClr val="bg1"/>
                </a:solidFill>
              </a:rPr>
              <a:t>Holiday Provision</a:t>
            </a:r>
          </a:p>
          <a:p>
            <a:pPr algn="ctr"/>
            <a:r>
              <a:rPr lang="en-GB" b="1">
                <a:solidFill>
                  <a:schemeClr val="bg1"/>
                </a:solidFill>
              </a:rPr>
              <a:t> </a:t>
            </a:r>
            <a:r>
              <a:rPr lang="en-GB">
                <a:solidFill>
                  <a:schemeClr val="bg1"/>
                </a:solidFill>
              </a:rPr>
              <a:t>Encourage families and young people to access local, supervised holiday clubs and programs (often co-ordinated via local councils to ensure safeguarding protocols are met)</a:t>
            </a:r>
          </a:p>
          <a:p>
            <a:pPr algn="ctr"/>
            <a:r>
              <a:rPr lang="en-GB" b="1">
                <a:solidFill>
                  <a:schemeClr val="tx1"/>
                </a:solidFill>
              </a:rPr>
              <a:t> </a:t>
            </a:r>
            <a:endParaRPr lang="en-GB">
              <a:solidFill>
                <a:schemeClr val="tx1"/>
              </a:solidFill>
            </a:endParaRPr>
          </a:p>
        </p:txBody>
      </p:sp>
    </p:spTree>
    <p:extLst>
      <p:ext uri="{BB962C8B-B14F-4D97-AF65-F5344CB8AC3E}">
        <p14:creationId xmlns:p14="http://schemas.microsoft.com/office/powerpoint/2010/main" val="244074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160DA-310A-D46A-C273-DAC6DD05D6C3}"/>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26105691-D1EE-4389-AC54-14F5A0BE5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1027" y="3582053"/>
            <a:ext cx="2514673" cy="250950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4F22EE1E-554A-09C7-70C4-389487782CDA}"/>
              </a:ext>
            </a:extLst>
          </p:cNvPr>
          <p:cNvSpPr>
            <a:spLocks noGrp="1"/>
          </p:cNvSpPr>
          <p:nvPr>
            <p:ph type="ctrTitle"/>
          </p:nvPr>
        </p:nvSpPr>
        <p:spPr>
          <a:xfrm>
            <a:off x="909536" y="876473"/>
            <a:ext cx="10372928" cy="3515417"/>
          </a:xfrm>
        </p:spPr>
        <p:txBody>
          <a:bodyPr wrap="square" lIns="0" tIns="0" rIns="0" bIns="0" anchor="t">
            <a:normAutofit/>
          </a:bodyPr>
          <a:lstStyle/>
          <a:p>
            <a:pPr algn="ctr"/>
            <a:r>
              <a:rPr lang="en-GB" sz="7300" b="1" dirty="0">
                <a:latin typeface="+mn-lt"/>
                <a:cs typeface="Segoe UI"/>
              </a:rPr>
              <a:t>What Next?</a:t>
            </a:r>
            <a:br>
              <a:rPr lang="en-GB" sz="7300" b="1" dirty="0">
                <a:latin typeface="+mn-lt"/>
                <a:cs typeface="Segoe UI"/>
              </a:rPr>
            </a:br>
            <a:r>
              <a:rPr lang="en-GB" sz="1100" dirty="0">
                <a:solidFill>
                  <a:schemeClr val="bg1"/>
                </a:solidFill>
                <a:latin typeface="+mn-lt"/>
                <a:cs typeface="Segoe UI"/>
              </a:rPr>
              <a:t>HJH</a:t>
            </a:r>
            <a:br>
              <a:rPr lang="en-GB" sz="7300" dirty="0">
                <a:latin typeface="+mn-lt"/>
                <a:cs typeface="Segoe UI"/>
              </a:rPr>
            </a:br>
            <a:br>
              <a:rPr lang="en-GB" sz="4800" dirty="0">
                <a:latin typeface="+mn-lt"/>
                <a:cs typeface="Segoe UI"/>
              </a:rPr>
            </a:br>
            <a:endParaRPr lang="en-GB" sz="2400" dirty="0">
              <a:latin typeface="+mn-lt"/>
              <a:ea typeface="Calibri"/>
              <a:cs typeface="Segoe UI"/>
            </a:endParaRPr>
          </a:p>
        </p:txBody>
      </p:sp>
    </p:spTree>
    <p:extLst>
      <p:ext uri="{BB962C8B-B14F-4D97-AF65-F5344CB8AC3E}">
        <p14:creationId xmlns:p14="http://schemas.microsoft.com/office/powerpoint/2010/main" val="1256619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0D94D-9DFC-E6EE-78B3-A6CDFEA17EA5}"/>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27D55B3-1B76-4EA3-8D9C-989DB71AF7F7}"/>
              </a:ext>
            </a:extLst>
          </p:cNvPr>
          <p:cNvSpPr/>
          <p:nvPr/>
        </p:nvSpPr>
        <p:spPr>
          <a:xfrm>
            <a:off x="699516" y="639253"/>
            <a:ext cx="10792968" cy="814643"/>
          </a:xfrm>
          <a:prstGeom prst="roundRect">
            <a:avLst/>
          </a:prstGeom>
          <a:solidFill>
            <a:srgbClr val="78BE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fontAlgn="base"/>
            <a:r>
              <a:rPr lang="en-GB" sz="3600" b="1" dirty="0">
                <a:ea typeface="Calibri"/>
                <a:cs typeface="Calibri"/>
              </a:rPr>
              <a:t>6 things to do after today</a:t>
            </a:r>
          </a:p>
        </p:txBody>
      </p:sp>
      <p:sp>
        <p:nvSpPr>
          <p:cNvPr id="2" name="Rectangle: Rounded Corners 1">
            <a:extLst>
              <a:ext uri="{FF2B5EF4-FFF2-40B4-BE49-F238E27FC236}">
                <a16:creationId xmlns:a16="http://schemas.microsoft.com/office/drawing/2014/main" id="{E43374C2-9338-765C-8EF0-F033B3A36637}"/>
              </a:ext>
            </a:extLst>
          </p:cNvPr>
          <p:cNvSpPr/>
          <p:nvPr/>
        </p:nvSpPr>
        <p:spPr>
          <a:xfrm>
            <a:off x="1232914" y="1966506"/>
            <a:ext cx="4700778" cy="1032726"/>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Read and share the strategy within your agency. Consider signing up to become a Contextual Safeguarding Champion.</a:t>
            </a:r>
          </a:p>
        </p:txBody>
      </p:sp>
      <p:sp>
        <p:nvSpPr>
          <p:cNvPr id="4" name="Rectangle: Rounded Corners 3">
            <a:extLst>
              <a:ext uri="{FF2B5EF4-FFF2-40B4-BE49-F238E27FC236}">
                <a16:creationId xmlns:a16="http://schemas.microsoft.com/office/drawing/2014/main" id="{228A2D66-2F7F-4E56-9F77-65A04E38E1BC}"/>
              </a:ext>
            </a:extLst>
          </p:cNvPr>
          <p:cNvSpPr/>
          <p:nvPr/>
        </p:nvSpPr>
        <p:spPr>
          <a:xfrm>
            <a:off x="6881249" y="1983408"/>
            <a:ext cx="4700778" cy="1032726"/>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Visit the websites linked for more practical tips to safeguard adolescents. Share these with your teams. </a:t>
            </a:r>
          </a:p>
        </p:txBody>
      </p:sp>
      <p:sp>
        <p:nvSpPr>
          <p:cNvPr id="6" name="Rectangle: Rounded Corners 5">
            <a:extLst>
              <a:ext uri="{FF2B5EF4-FFF2-40B4-BE49-F238E27FC236}">
                <a16:creationId xmlns:a16="http://schemas.microsoft.com/office/drawing/2014/main" id="{2F555093-E5A1-62E8-9E4F-D320E7E3939E}"/>
              </a:ext>
            </a:extLst>
          </p:cNvPr>
          <p:cNvSpPr/>
          <p:nvPr/>
        </p:nvSpPr>
        <p:spPr>
          <a:xfrm>
            <a:off x="6881249" y="3344893"/>
            <a:ext cx="4700778" cy="1167563"/>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Use the neglect resources to further support adolescents and their lived experiences.</a:t>
            </a:r>
          </a:p>
        </p:txBody>
      </p:sp>
      <p:sp>
        <p:nvSpPr>
          <p:cNvPr id="8" name="Rectangle: Rounded Corners 7">
            <a:extLst>
              <a:ext uri="{FF2B5EF4-FFF2-40B4-BE49-F238E27FC236}">
                <a16:creationId xmlns:a16="http://schemas.microsoft.com/office/drawing/2014/main" id="{E9772480-AC0E-C953-9FF3-66DCB3D16B81}"/>
              </a:ext>
            </a:extLst>
          </p:cNvPr>
          <p:cNvSpPr/>
          <p:nvPr/>
        </p:nvSpPr>
        <p:spPr>
          <a:xfrm>
            <a:off x="1230252" y="4766892"/>
            <a:ext cx="4700777" cy="1167564"/>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Identify one change your agency can make over the next 12 months.</a:t>
            </a:r>
          </a:p>
        </p:txBody>
      </p:sp>
      <p:sp>
        <p:nvSpPr>
          <p:cNvPr id="9" name="Rectangle: Rounded Corners 8">
            <a:extLst>
              <a:ext uri="{FF2B5EF4-FFF2-40B4-BE49-F238E27FC236}">
                <a16:creationId xmlns:a16="http://schemas.microsoft.com/office/drawing/2014/main" id="{A02EEB6E-218E-3485-584A-A34E5094F3E9}"/>
              </a:ext>
            </a:extLst>
          </p:cNvPr>
          <p:cNvSpPr/>
          <p:nvPr/>
        </p:nvSpPr>
        <p:spPr>
          <a:xfrm>
            <a:off x="1230252" y="3303051"/>
            <a:ext cx="4700778" cy="1167564"/>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Reflect on how your service supports adolescents experiencing extra-familial harm.</a:t>
            </a:r>
          </a:p>
        </p:txBody>
      </p:sp>
      <p:pic>
        <p:nvPicPr>
          <p:cNvPr id="11" name="Picture 10">
            <a:extLst>
              <a:ext uri="{FF2B5EF4-FFF2-40B4-BE49-F238E27FC236}">
                <a16:creationId xmlns:a16="http://schemas.microsoft.com/office/drawing/2014/main" id="{3538F380-1CF5-395A-7BF5-E0E7A7F20E07}"/>
              </a:ext>
            </a:extLst>
          </p:cNvPr>
          <p:cNvPicPr>
            <a:picLocks noChangeAspect="1"/>
          </p:cNvPicPr>
          <p:nvPr/>
        </p:nvPicPr>
        <p:blipFill>
          <a:blip r:embed="rId3"/>
          <a:stretch>
            <a:fillRect/>
          </a:stretch>
        </p:blipFill>
        <p:spPr>
          <a:xfrm>
            <a:off x="371089" y="2154541"/>
            <a:ext cx="790575" cy="740539"/>
          </a:xfrm>
          <a:prstGeom prst="rect">
            <a:avLst/>
          </a:prstGeom>
        </p:spPr>
      </p:pic>
      <p:pic>
        <p:nvPicPr>
          <p:cNvPr id="12" name="Picture 11">
            <a:extLst>
              <a:ext uri="{FF2B5EF4-FFF2-40B4-BE49-F238E27FC236}">
                <a16:creationId xmlns:a16="http://schemas.microsoft.com/office/drawing/2014/main" id="{0C1E9CA8-8C17-8A7A-AA10-E6BE51D23A5C}"/>
              </a:ext>
            </a:extLst>
          </p:cNvPr>
          <p:cNvPicPr>
            <a:picLocks noChangeAspect="1"/>
          </p:cNvPicPr>
          <p:nvPr/>
        </p:nvPicPr>
        <p:blipFill>
          <a:blip r:embed="rId3"/>
          <a:stretch>
            <a:fillRect/>
          </a:stretch>
        </p:blipFill>
        <p:spPr>
          <a:xfrm>
            <a:off x="371089" y="3592651"/>
            <a:ext cx="790575" cy="740539"/>
          </a:xfrm>
          <a:prstGeom prst="rect">
            <a:avLst/>
          </a:prstGeom>
        </p:spPr>
      </p:pic>
      <p:pic>
        <p:nvPicPr>
          <p:cNvPr id="13" name="Picture 12">
            <a:extLst>
              <a:ext uri="{FF2B5EF4-FFF2-40B4-BE49-F238E27FC236}">
                <a16:creationId xmlns:a16="http://schemas.microsoft.com/office/drawing/2014/main" id="{FB36BF40-E7EA-9BD4-C590-6CADDEAF7E12}"/>
              </a:ext>
            </a:extLst>
          </p:cNvPr>
          <p:cNvPicPr>
            <a:picLocks noChangeAspect="1"/>
          </p:cNvPicPr>
          <p:nvPr/>
        </p:nvPicPr>
        <p:blipFill>
          <a:blip r:embed="rId3"/>
          <a:stretch>
            <a:fillRect/>
          </a:stretch>
        </p:blipFill>
        <p:spPr>
          <a:xfrm>
            <a:off x="442339" y="5030761"/>
            <a:ext cx="790575" cy="740539"/>
          </a:xfrm>
          <a:prstGeom prst="rect">
            <a:avLst/>
          </a:prstGeom>
        </p:spPr>
      </p:pic>
      <p:pic>
        <p:nvPicPr>
          <p:cNvPr id="15" name="Picture 14">
            <a:extLst>
              <a:ext uri="{FF2B5EF4-FFF2-40B4-BE49-F238E27FC236}">
                <a16:creationId xmlns:a16="http://schemas.microsoft.com/office/drawing/2014/main" id="{FC6735ED-2F85-3443-ED3D-9AE7C1771713}"/>
              </a:ext>
            </a:extLst>
          </p:cNvPr>
          <p:cNvPicPr>
            <a:picLocks noChangeAspect="1"/>
          </p:cNvPicPr>
          <p:nvPr/>
        </p:nvPicPr>
        <p:blipFill>
          <a:blip r:embed="rId3"/>
          <a:stretch>
            <a:fillRect/>
          </a:stretch>
        </p:blipFill>
        <p:spPr>
          <a:xfrm>
            <a:off x="6004555" y="3558404"/>
            <a:ext cx="790575" cy="740539"/>
          </a:xfrm>
          <a:prstGeom prst="rect">
            <a:avLst/>
          </a:prstGeom>
        </p:spPr>
      </p:pic>
      <p:pic>
        <p:nvPicPr>
          <p:cNvPr id="16" name="Picture 15">
            <a:extLst>
              <a:ext uri="{FF2B5EF4-FFF2-40B4-BE49-F238E27FC236}">
                <a16:creationId xmlns:a16="http://schemas.microsoft.com/office/drawing/2014/main" id="{15F5943A-2AA4-222D-0C98-F7A54543A38C}"/>
              </a:ext>
            </a:extLst>
          </p:cNvPr>
          <p:cNvPicPr>
            <a:picLocks noChangeAspect="1"/>
          </p:cNvPicPr>
          <p:nvPr/>
        </p:nvPicPr>
        <p:blipFill>
          <a:blip r:embed="rId3"/>
          <a:stretch>
            <a:fillRect/>
          </a:stretch>
        </p:blipFill>
        <p:spPr>
          <a:xfrm>
            <a:off x="6004556" y="2053436"/>
            <a:ext cx="790575" cy="740539"/>
          </a:xfrm>
          <a:prstGeom prst="rect">
            <a:avLst/>
          </a:prstGeom>
        </p:spPr>
      </p:pic>
      <p:sp>
        <p:nvSpPr>
          <p:cNvPr id="3" name="Rectangle: Rounded Corners 2">
            <a:extLst>
              <a:ext uri="{FF2B5EF4-FFF2-40B4-BE49-F238E27FC236}">
                <a16:creationId xmlns:a16="http://schemas.microsoft.com/office/drawing/2014/main" id="{DB9612AC-43A4-0CD2-570F-53E00E4360F9}"/>
              </a:ext>
            </a:extLst>
          </p:cNvPr>
          <p:cNvSpPr/>
          <p:nvPr/>
        </p:nvSpPr>
        <p:spPr>
          <a:xfrm>
            <a:off x="6881250" y="4766892"/>
            <a:ext cx="4700777" cy="1167564"/>
          </a:xfrm>
          <a:prstGeom prst="roundRect">
            <a:avLst/>
          </a:prstGeom>
          <a:solidFill>
            <a:srgbClr val="FFD6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tx1"/>
                </a:solidFill>
              </a:rPr>
              <a:t>Share the Version for Young People and the animation with young people. </a:t>
            </a:r>
          </a:p>
        </p:txBody>
      </p:sp>
      <p:pic>
        <p:nvPicPr>
          <p:cNvPr id="7" name="Picture 6">
            <a:extLst>
              <a:ext uri="{FF2B5EF4-FFF2-40B4-BE49-F238E27FC236}">
                <a16:creationId xmlns:a16="http://schemas.microsoft.com/office/drawing/2014/main" id="{810581EB-F760-EFF7-2B41-96071509D4B1}"/>
              </a:ext>
            </a:extLst>
          </p:cNvPr>
          <p:cNvPicPr>
            <a:picLocks noChangeAspect="1"/>
          </p:cNvPicPr>
          <p:nvPr/>
        </p:nvPicPr>
        <p:blipFill>
          <a:blip r:embed="rId3"/>
          <a:stretch>
            <a:fillRect/>
          </a:stretch>
        </p:blipFill>
        <p:spPr>
          <a:xfrm>
            <a:off x="6004555" y="5071629"/>
            <a:ext cx="790575" cy="740539"/>
          </a:xfrm>
          <a:prstGeom prst="rect">
            <a:avLst/>
          </a:prstGeom>
        </p:spPr>
      </p:pic>
    </p:spTree>
    <p:extLst>
      <p:ext uri="{BB962C8B-B14F-4D97-AF65-F5344CB8AC3E}">
        <p14:creationId xmlns:p14="http://schemas.microsoft.com/office/powerpoint/2010/main" val="698845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9CD82-B974-E61B-4664-5B2528B3760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146FE2D-EF9C-AFA4-0164-BA6B10E1F209}"/>
              </a:ext>
            </a:extLst>
          </p:cNvPr>
          <p:cNvSpPr/>
          <p:nvPr/>
        </p:nvSpPr>
        <p:spPr>
          <a:xfrm>
            <a:off x="630172" y="634364"/>
            <a:ext cx="11032176" cy="67943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3600" b="1">
                <a:solidFill>
                  <a:schemeClr val="tx1"/>
                </a:solidFill>
                <a:ea typeface="Calibri"/>
                <a:cs typeface="Calibri"/>
              </a:rPr>
              <a:t>Further Information</a:t>
            </a:r>
            <a:endParaRPr lang="en-GB" sz="3600">
              <a:solidFill>
                <a:schemeClr val="tx1"/>
              </a:solidFill>
              <a:ea typeface="Calibri"/>
              <a:cs typeface="Calibri"/>
            </a:endParaRPr>
          </a:p>
          <a:p>
            <a:pPr algn="ctr">
              <a:lnSpc>
                <a:spcPct val="200000"/>
              </a:lnSpc>
            </a:pPr>
            <a:endParaRPr lang="en-US" b="1">
              <a:solidFill>
                <a:schemeClr val="tx1"/>
              </a:solidFill>
              <a:latin typeface="Aptos"/>
            </a:endParaRPr>
          </a:p>
          <a:p>
            <a:pPr algn="ctr">
              <a:lnSpc>
                <a:spcPct val="200000"/>
              </a:lnSpc>
            </a:pPr>
            <a:r>
              <a:rPr lang="en-US" b="1">
                <a:solidFill>
                  <a:schemeClr val="tx1"/>
                </a:solidFill>
                <a:latin typeface="Aptos"/>
              </a:rPr>
              <a:t> </a:t>
            </a:r>
            <a:endParaRPr lang="en-US">
              <a:solidFill>
                <a:schemeClr val="tx1"/>
              </a:solidFill>
              <a:latin typeface="Aptos"/>
            </a:endParaRPr>
          </a:p>
        </p:txBody>
      </p:sp>
      <p:sp>
        <p:nvSpPr>
          <p:cNvPr id="7" name="TextBox 6">
            <a:extLst>
              <a:ext uri="{FF2B5EF4-FFF2-40B4-BE49-F238E27FC236}">
                <a16:creationId xmlns:a16="http://schemas.microsoft.com/office/drawing/2014/main" id="{A34F4F2D-DBA3-5A31-39A9-DB726E76A32F}"/>
              </a:ext>
            </a:extLst>
          </p:cNvPr>
          <p:cNvSpPr txBox="1"/>
          <p:nvPr/>
        </p:nvSpPr>
        <p:spPr>
          <a:xfrm>
            <a:off x="630173" y="1600380"/>
            <a:ext cx="11123678" cy="4708981"/>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en-GB" sz="2000" dirty="0"/>
              <a:t>The full </a:t>
            </a:r>
            <a:r>
              <a:rPr lang="en-GB" sz="2000" b="1" dirty="0"/>
              <a:t>Adolescent Strategy, Executive Summary and Version for Young People </a:t>
            </a:r>
            <a:r>
              <a:rPr lang="en-GB" sz="2000" dirty="0"/>
              <a:t>can be found </a:t>
            </a:r>
            <a:r>
              <a:rPr lang="en-GB" sz="2000" dirty="0">
                <a:hlinkClick r:id="rId3"/>
              </a:rPr>
              <a:t>here</a:t>
            </a:r>
            <a:r>
              <a:rPr lang="en-GB" sz="2000" dirty="0"/>
              <a:t> on WSCP website.</a:t>
            </a:r>
          </a:p>
          <a:p>
            <a:pPr marL="285750" indent="-285750">
              <a:buFont typeface="Wingdings" panose="05000000000000000000" pitchFamily="2" charset="2"/>
              <a:buChar char="Ø"/>
            </a:pPr>
            <a:endParaRPr lang="en-GB" sz="2000" dirty="0"/>
          </a:p>
          <a:p>
            <a:pPr marL="285750" indent="-285750">
              <a:buFont typeface="Wingdings" panose="05000000000000000000" pitchFamily="2" charset="2"/>
              <a:buChar char="Ø"/>
            </a:pPr>
            <a:r>
              <a:rPr lang="en-GB" sz="2000" dirty="0"/>
              <a:t>The video for young people can be found </a:t>
            </a:r>
            <a:r>
              <a:rPr lang="en-GB" sz="2000" dirty="0">
                <a:hlinkClick r:id="rId4"/>
              </a:rPr>
              <a:t>here</a:t>
            </a:r>
            <a:r>
              <a:rPr lang="en-GB" sz="2000" dirty="0"/>
              <a:t>.</a:t>
            </a:r>
          </a:p>
          <a:p>
            <a:pPr marL="285750" indent="-285750">
              <a:buFont typeface="Wingdings" panose="05000000000000000000" pitchFamily="2" charset="2"/>
              <a:buChar char="Ø"/>
            </a:pPr>
            <a:endParaRPr lang="en-GB" sz="2000" dirty="0"/>
          </a:p>
          <a:p>
            <a:pPr marL="285750" indent="-285750">
              <a:buFont typeface="Wingdings" panose="05000000000000000000" pitchFamily="2" charset="2"/>
              <a:buChar char="Ø"/>
            </a:pPr>
            <a:r>
              <a:rPr lang="en-GB" sz="2000" dirty="0"/>
              <a:t>A range of resources linked to </a:t>
            </a:r>
            <a:r>
              <a:rPr lang="en-GB" sz="2000" b="1" dirty="0"/>
              <a:t>Early Identification of Neglect </a:t>
            </a:r>
            <a:r>
              <a:rPr lang="en-GB" sz="2000" dirty="0"/>
              <a:t>can be found </a:t>
            </a:r>
            <a:r>
              <a:rPr lang="en-GB" sz="2000" dirty="0">
                <a:hlinkClick r:id="rId5"/>
              </a:rPr>
              <a:t>here</a:t>
            </a:r>
            <a:r>
              <a:rPr lang="en-GB" sz="2000" dirty="0"/>
              <a:t>. </a:t>
            </a:r>
          </a:p>
          <a:p>
            <a:pPr marL="285750" indent="-285750">
              <a:buFont typeface="Wingdings" panose="05000000000000000000" pitchFamily="2" charset="2"/>
              <a:buChar char="Ø"/>
            </a:pPr>
            <a:endParaRPr lang="en-GB" sz="2000" dirty="0"/>
          </a:p>
          <a:p>
            <a:pPr marL="285750" indent="-285750">
              <a:buFont typeface="Wingdings" panose="05000000000000000000" pitchFamily="2" charset="2"/>
              <a:buChar char="Ø"/>
            </a:pPr>
            <a:r>
              <a:rPr lang="en-GB" sz="2000" dirty="0"/>
              <a:t>The National Panel has some excellent information and resources linked to </a:t>
            </a:r>
            <a:r>
              <a:rPr lang="en-GB" sz="2000" b="1" dirty="0"/>
              <a:t>Safeguarding Children not in School </a:t>
            </a:r>
            <a:r>
              <a:rPr lang="en-GB" sz="2000" dirty="0"/>
              <a:t>which can be found </a:t>
            </a:r>
            <a:r>
              <a:rPr lang="en-GB" sz="2000" dirty="0">
                <a:hlinkClick r:id="rId6"/>
              </a:rPr>
              <a:t>here.</a:t>
            </a:r>
            <a:endParaRPr lang="en-GB" sz="2000" dirty="0"/>
          </a:p>
          <a:p>
            <a:endParaRPr lang="en-GB" sz="2000" dirty="0"/>
          </a:p>
          <a:p>
            <a:pPr marL="285750" indent="-285750">
              <a:buFont typeface="Wingdings" panose="05000000000000000000" pitchFamily="2" charset="2"/>
              <a:buChar char="Ø"/>
            </a:pPr>
            <a:r>
              <a:rPr lang="en-GB" sz="2000" dirty="0"/>
              <a:t>A range of 7 Minute Briefings covering a wide range of topics linked to safeguarding adolescents can be found </a:t>
            </a:r>
            <a:r>
              <a:rPr lang="en-GB" sz="2000" dirty="0">
                <a:hlinkClick r:id="rId7"/>
              </a:rPr>
              <a:t>here</a:t>
            </a:r>
            <a:r>
              <a:rPr lang="en-GB" sz="2000" dirty="0"/>
              <a:t>.</a:t>
            </a:r>
          </a:p>
          <a:p>
            <a:pPr marL="285750" indent="-285750">
              <a:buFont typeface="Wingdings" panose="05000000000000000000" pitchFamily="2" charset="2"/>
              <a:buChar char="Ø"/>
            </a:pPr>
            <a:endParaRPr lang="en-GB" sz="2000" dirty="0"/>
          </a:p>
          <a:p>
            <a:pPr marL="285750" indent="-285750">
              <a:buFont typeface="Wingdings" panose="05000000000000000000" pitchFamily="2" charset="2"/>
              <a:buChar char="Ø"/>
            </a:pPr>
            <a:r>
              <a:rPr lang="en-GB" sz="2000" dirty="0"/>
              <a:t>WSCP Escalation Policy and supporting documents can be found </a:t>
            </a:r>
            <a:r>
              <a:rPr lang="en-GB" sz="2000" dirty="0">
                <a:hlinkClick r:id="rId8"/>
              </a:rPr>
              <a:t>here</a:t>
            </a:r>
            <a:r>
              <a:rPr lang="en-GB" sz="2000" dirty="0"/>
              <a:t>. </a:t>
            </a:r>
          </a:p>
          <a:p>
            <a:pPr marL="285750" indent="-285750">
              <a:buFont typeface="Wingdings" panose="05000000000000000000" pitchFamily="2" charset="2"/>
              <a:buChar char="Ø"/>
            </a:pPr>
            <a:endParaRPr lang="en-GB" sz="2000" dirty="0"/>
          </a:p>
        </p:txBody>
      </p:sp>
    </p:spTree>
    <p:extLst>
      <p:ext uri="{BB962C8B-B14F-4D97-AF65-F5344CB8AC3E}">
        <p14:creationId xmlns:p14="http://schemas.microsoft.com/office/powerpoint/2010/main" val="1334247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AF1FA-FE4D-45A9-97D9-2450BC9A991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F91D2B9-FABD-2D2F-2AD5-E9D42A492CB3}"/>
              </a:ext>
            </a:extLst>
          </p:cNvPr>
          <p:cNvSpPr txBox="1"/>
          <p:nvPr/>
        </p:nvSpPr>
        <p:spPr>
          <a:xfrm>
            <a:off x="1231404" y="1731522"/>
            <a:ext cx="9729192" cy="1477328"/>
          </a:xfrm>
          <a:prstGeom prst="rect">
            <a:avLst/>
          </a:prstGeom>
          <a:noFill/>
        </p:spPr>
        <p:txBody>
          <a:bodyPr wrap="square" lIns="91440" tIns="45720" rIns="91440" bIns="45720" anchor="t">
            <a:spAutoFit/>
          </a:bodyPr>
          <a:lstStyle/>
          <a:p>
            <a:pPr algn="ctr"/>
            <a:r>
              <a:rPr lang="en-GB" sz="2400" b="1" dirty="0">
                <a:solidFill>
                  <a:srgbClr val="323130"/>
                </a:solidFill>
                <a:ea typeface="Calibri"/>
                <a:cs typeface="Calibri"/>
              </a:rPr>
              <a:t>Please share your views on today’s session by completing the evaluation form.</a:t>
            </a:r>
          </a:p>
          <a:p>
            <a:pPr algn="ctr"/>
            <a:endParaRPr lang="en-GB" sz="2400" b="1" dirty="0">
              <a:solidFill>
                <a:srgbClr val="323130"/>
              </a:solidFill>
              <a:ea typeface="Calibri"/>
              <a:cs typeface="Calibri"/>
            </a:endParaRPr>
          </a:p>
          <a:p>
            <a:endParaRPr lang="en-GB" dirty="0">
              <a:solidFill>
                <a:srgbClr val="000000"/>
              </a:solidFill>
              <a:ea typeface="Calibri"/>
              <a:cs typeface="Calibri"/>
            </a:endParaRPr>
          </a:p>
        </p:txBody>
      </p:sp>
      <p:sp>
        <p:nvSpPr>
          <p:cNvPr id="3" name="Rectangle: Rounded Corners 2">
            <a:extLst>
              <a:ext uri="{FF2B5EF4-FFF2-40B4-BE49-F238E27FC236}">
                <a16:creationId xmlns:a16="http://schemas.microsoft.com/office/drawing/2014/main" id="{8B5143B4-2F3D-140D-F011-7CD3CF4AF518}"/>
              </a:ext>
            </a:extLst>
          </p:cNvPr>
          <p:cNvSpPr/>
          <p:nvPr/>
        </p:nvSpPr>
        <p:spPr>
          <a:xfrm>
            <a:off x="676275" y="764086"/>
            <a:ext cx="10944225" cy="67943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sz="3600" b="1">
                <a:solidFill>
                  <a:schemeClr val="tx1"/>
                </a:solidFill>
                <a:ea typeface="Calibri"/>
                <a:cs typeface="Calibri"/>
              </a:rPr>
              <a:t>Evaluation Form</a:t>
            </a:r>
            <a:endParaRPr lang="en-GB" sz="3600">
              <a:solidFill>
                <a:schemeClr val="tx1"/>
              </a:solidFill>
              <a:ea typeface="Calibri"/>
              <a:cs typeface="Calibri"/>
            </a:endParaRPr>
          </a:p>
          <a:p>
            <a:pPr algn="ctr">
              <a:lnSpc>
                <a:spcPct val="200000"/>
              </a:lnSpc>
            </a:pPr>
            <a:endParaRPr lang="en-US" b="1">
              <a:solidFill>
                <a:schemeClr val="tx1"/>
              </a:solidFill>
              <a:latin typeface="Aptos"/>
            </a:endParaRPr>
          </a:p>
          <a:p>
            <a:pPr algn="ctr">
              <a:lnSpc>
                <a:spcPct val="200000"/>
              </a:lnSpc>
            </a:pPr>
            <a:r>
              <a:rPr lang="en-US" b="1">
                <a:solidFill>
                  <a:schemeClr val="tx1"/>
                </a:solidFill>
                <a:latin typeface="Aptos"/>
              </a:rPr>
              <a:t> </a:t>
            </a:r>
            <a:endParaRPr lang="en-US">
              <a:solidFill>
                <a:schemeClr val="tx1"/>
              </a:solidFill>
              <a:latin typeface="Aptos"/>
            </a:endParaRPr>
          </a:p>
        </p:txBody>
      </p:sp>
      <p:sp>
        <p:nvSpPr>
          <p:cNvPr id="7" name="TextBox 6">
            <a:extLst>
              <a:ext uri="{FF2B5EF4-FFF2-40B4-BE49-F238E27FC236}">
                <a16:creationId xmlns:a16="http://schemas.microsoft.com/office/drawing/2014/main" id="{762EBE4C-D2C8-0448-B9FF-1323A3C8D06C}"/>
              </a:ext>
            </a:extLst>
          </p:cNvPr>
          <p:cNvSpPr txBox="1"/>
          <p:nvPr/>
        </p:nvSpPr>
        <p:spPr>
          <a:xfrm>
            <a:off x="1304667" y="6017561"/>
            <a:ext cx="9687439" cy="461665"/>
          </a:xfrm>
          <a:prstGeom prst="rect">
            <a:avLst/>
          </a:prstGeom>
          <a:noFill/>
        </p:spPr>
        <p:txBody>
          <a:bodyPr wrap="square" lIns="91440" tIns="45720" rIns="91440" bIns="45720" anchor="t">
            <a:spAutoFit/>
          </a:bodyPr>
          <a:lstStyle/>
          <a:p>
            <a:pPr algn="ctr"/>
            <a:r>
              <a:rPr lang="en-GB" sz="2400" b="1">
                <a:solidFill>
                  <a:srgbClr val="323130"/>
                </a:solidFill>
                <a:ea typeface="Calibri"/>
                <a:cs typeface="Calibri"/>
              </a:rPr>
              <a:t>Thank you for attending. </a:t>
            </a:r>
            <a:endParaRPr lang="en-GB" sz="2400">
              <a:solidFill>
                <a:srgbClr val="323130"/>
              </a:solidFill>
              <a:ea typeface="Calibri"/>
              <a:cs typeface="Calibri"/>
            </a:endParaRPr>
          </a:p>
        </p:txBody>
      </p:sp>
      <p:pic>
        <p:nvPicPr>
          <p:cNvPr id="2" name="Picture 1" descr="A qr code with a few black squares&#10;&#10;AI-generated content may be incorrect.">
            <a:extLst>
              <a:ext uri="{FF2B5EF4-FFF2-40B4-BE49-F238E27FC236}">
                <a16:creationId xmlns:a16="http://schemas.microsoft.com/office/drawing/2014/main" id="{C519AF94-2062-BA22-837C-888AC051C91A}"/>
              </a:ext>
            </a:extLst>
          </p:cNvPr>
          <p:cNvPicPr>
            <a:picLocks noChangeAspect="1"/>
          </p:cNvPicPr>
          <p:nvPr/>
        </p:nvPicPr>
        <p:blipFill>
          <a:blip r:embed="rId3"/>
          <a:stretch>
            <a:fillRect/>
          </a:stretch>
        </p:blipFill>
        <p:spPr>
          <a:xfrm>
            <a:off x="4595586" y="2657020"/>
            <a:ext cx="3102430" cy="3155044"/>
          </a:xfrm>
          <a:prstGeom prst="rect">
            <a:avLst/>
          </a:prstGeom>
        </p:spPr>
      </p:pic>
    </p:spTree>
    <p:extLst>
      <p:ext uri="{BB962C8B-B14F-4D97-AF65-F5344CB8AC3E}">
        <p14:creationId xmlns:p14="http://schemas.microsoft.com/office/powerpoint/2010/main" val="199137909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cb389d5-15e2-4e91-bf90-b411e4542d84" xsi:nil="true"/>
    <lcf76f155ced4ddcb4097134ff3c332f xmlns="b2492bb1-910f-45c6-961d-6011d022c8b7">
      <Terms xmlns="http://schemas.microsoft.com/office/infopath/2007/PartnerControls"/>
    </lcf76f155ced4ddcb4097134ff3c332f>
    <Number xmlns="b2492bb1-910f-45c6-961d-6011d022c8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0393B8ECD6C8468688FC588EAA03BC" ma:contentTypeVersion="14" ma:contentTypeDescription="Create a new document." ma:contentTypeScope="" ma:versionID="1edc885284fe03f5e8924def344d6e20">
  <xsd:schema xmlns:xsd="http://www.w3.org/2001/XMLSchema" xmlns:xs="http://www.w3.org/2001/XMLSchema" xmlns:p="http://schemas.microsoft.com/office/2006/metadata/properties" xmlns:ns2="b2492bb1-910f-45c6-961d-6011d022c8b7" xmlns:ns3="acb389d5-15e2-4e91-bf90-b411e4542d84" targetNamespace="http://schemas.microsoft.com/office/2006/metadata/properties" ma:root="true" ma:fieldsID="463e0ee9d18457f2fa5c24098d0e2ec6" ns2:_="" ns3:_="">
    <xsd:import namespace="b2492bb1-910f-45c6-961d-6011d022c8b7"/>
    <xsd:import namespace="acb389d5-15e2-4e91-bf90-b411e4542d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Numbe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92bb1-910f-45c6-961d-6011d022c8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c45229e-f6e3-48e4-a132-9a8ab844bf5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Number" ma:index="19" nillable="true" ma:displayName="Number" ma:description="0.0" ma:format="Dropdown" ma:internalName="Number" ma:percentage="FALSE">
      <xsd:simpleType>
        <xsd:restriction base="dms:Number"/>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b389d5-15e2-4e91-bf90-b411e4542d8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be5345b-330f-4593-9383-a545e071c51c}" ma:internalName="TaxCatchAll" ma:showField="CatchAllData" ma:web="acb389d5-15e2-4e91-bf90-b411e4542d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21894C-8FAF-48ED-A135-9DEF0CC52E5E}">
  <ds:schemaRefs>
    <ds:schemaRef ds:uri="http://schemas.microsoft.com/sharepoint/v3/contenttype/forms"/>
  </ds:schemaRefs>
</ds:datastoreItem>
</file>

<file path=customXml/itemProps2.xml><?xml version="1.0" encoding="utf-8"?>
<ds:datastoreItem xmlns:ds="http://schemas.openxmlformats.org/officeDocument/2006/customXml" ds:itemID="{019F8B30-7E68-47FE-BD0C-5E2CF09A2696}">
  <ds:schemaRefs>
    <ds:schemaRef ds:uri="http://purl.org/dc/terms/"/>
    <ds:schemaRef ds:uri="b2492bb1-910f-45c6-961d-6011d022c8b7"/>
    <ds:schemaRef ds:uri="http://www.w3.org/XML/1998/namespace"/>
    <ds:schemaRef ds:uri="acb389d5-15e2-4e91-bf90-b411e4542d84"/>
    <ds:schemaRef ds:uri="http://purl.org/dc/elements/1.1/"/>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F070FF58-4C7D-4E62-86C9-F5768FE92AB5}">
  <ds:schemaRefs>
    <ds:schemaRef ds:uri="acb389d5-15e2-4e91-bf90-b411e4542d84"/>
    <ds:schemaRef ds:uri="b2492bb1-910f-45c6-961d-6011d022c8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TotalTime>
  <Words>2579</Words>
  <Application>Microsoft Office PowerPoint</Application>
  <PresentationFormat>Widescreen</PresentationFormat>
  <Paragraphs>308</Paragraphs>
  <Slides>31</Slides>
  <Notes>30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Aptos</vt:lpstr>
      <vt:lpstr>Arial</vt:lpstr>
      <vt:lpstr>Calibri</vt:lpstr>
      <vt:lpstr>Corbel</vt:lpstr>
      <vt:lpstr>Nunito</vt:lpstr>
      <vt:lpstr>Segoe UI</vt:lpstr>
      <vt:lpstr>Wingdings</vt:lpstr>
      <vt:lpstr>Wingdings,sans-serif</vt:lpstr>
      <vt:lpstr>1_Office Theme</vt:lpstr>
      <vt:lpstr>Adolescent Strategy Webinar HJH 14th July 2026 10-11am </vt:lpstr>
      <vt:lpstr>PowerPoint Presentation</vt:lpstr>
      <vt:lpstr>Why Adolescent Safety remains a priority within Warwickshire HJH  </vt:lpstr>
      <vt:lpstr>National Picture 2024/25 HJH  </vt:lpstr>
      <vt:lpstr>PowerPoint Presentation</vt:lpstr>
      <vt:lpstr>Adolescent  Strategy  Becky Sumner and Nigel Jones HJH  </vt:lpstr>
      <vt:lpstr>PowerPoint Presentation</vt:lpstr>
      <vt:lpstr>PowerPoint Presentation</vt:lpstr>
      <vt:lpstr>PowerPoint Presentation</vt:lpstr>
      <vt:lpstr>PowerPoint Presentation</vt:lpstr>
      <vt:lpstr>Delivering on Our Priorities HJH A Multi-Agency Approach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from Adolescents - What Young People told us HJH </vt:lpstr>
      <vt:lpstr>PowerPoint Presentation</vt:lpstr>
      <vt:lpstr>PowerPoint Presentation</vt:lpstr>
      <vt:lpstr> </vt:lpstr>
      <vt:lpstr>PowerPoint Presentation</vt:lpstr>
      <vt:lpstr>PowerPoint Presentation</vt:lpstr>
      <vt:lpstr>Useful Information for Practitioners HJH  </vt:lpstr>
      <vt:lpstr>PowerPoint Presentation</vt:lpstr>
      <vt:lpstr>PowerPoint Presentation</vt:lpstr>
      <vt:lpstr>What Next? HJH  </vt:lpstr>
      <vt:lpstr>PowerPoint Presentation</vt:lpstr>
      <vt:lpstr>PowerPoint Presentation</vt:lpstr>
      <vt:lpstr>PowerPoint Presentation</vt:lpstr>
    </vt:vector>
  </TitlesOfParts>
  <Company>Warwickshire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Families first for Children Pathfinder -   RISE SLT</dc:title>
  <dc:creator>George Shipman</dc:creator>
  <cp:lastModifiedBy>Jasmine Nahal</cp:lastModifiedBy>
  <cp:revision>5</cp:revision>
  <dcterms:created xsi:type="dcterms:W3CDTF">2024-04-21T21:51:47Z</dcterms:created>
  <dcterms:modified xsi:type="dcterms:W3CDTF">2026-07-14T10:41:15Z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0x0101008A0393B8ECD6C8468688FC588EAA03BC</vt:lpwstr>
  </property>
  <property fmtid="{D5CDD505-2E9C-101B-9397-08002B2CF9AE}" pid="3" name="MSIP_Label_06273429-ee1e-4f26-bb4f-6ffaf4c128e1_Enabled">
    <vt:lpwstr>true</vt:lpwstr>
  </property>
  <property fmtid="{D5CDD505-2E9C-101B-9397-08002B2CF9AE}" pid="4" name="MSIP_Label_06273429-ee1e-4f26-bb4f-6ffaf4c128e1_SetDate">
    <vt:lpwstr>2024-04-25T14:31:21Z</vt:lpwstr>
  </property>
  <property fmtid="{D5CDD505-2E9C-101B-9397-08002B2CF9AE}" pid="5" name="MSIP_Label_06273429-ee1e-4f26-bb4f-6ffaf4c128e1_Method">
    <vt:lpwstr>Privileged</vt:lpwstr>
  </property>
  <property fmtid="{D5CDD505-2E9C-101B-9397-08002B2CF9AE}" pid="6" name="MSIP_Label_06273429-ee1e-4f26-bb4f-6ffaf4c128e1_Name">
    <vt:lpwstr>Official</vt:lpwstr>
  </property>
  <property fmtid="{D5CDD505-2E9C-101B-9397-08002B2CF9AE}" pid="7" name="MSIP_Label_06273429-ee1e-4f26-bb4f-6ffaf4c128e1_SiteId">
    <vt:lpwstr>88b0aa06-5927-4bbb-a893-89cc2713ac82</vt:lpwstr>
  </property>
  <property fmtid="{D5CDD505-2E9C-101B-9397-08002B2CF9AE}" pid="8" name="MSIP_Label_06273429-ee1e-4f26-bb4f-6ffaf4c128e1_ActionId">
    <vt:lpwstr>581c4f1f-4a10-4ac4-98b4-f6466dc41b00</vt:lpwstr>
  </property>
  <property fmtid="{D5CDD505-2E9C-101B-9397-08002B2CF9AE}" pid="9" name="MSIP_Label_06273429-ee1e-4f26-bb4f-6ffaf4c128e1_ContentBits">
    <vt:lpwstr>3</vt:lpwstr>
  </property>
  <property fmtid="{D5CDD505-2E9C-101B-9397-08002B2CF9AE}" pid="10" name="ClassificationContentMarkingFooterLocations">
    <vt:lpwstr>1_Office Theme:8\2_office theme:8</vt:lpwstr>
  </property>
  <property fmtid="{D5CDD505-2E9C-101B-9397-08002B2CF9AE}" pid="11" name="ClassificationContentMarkingFooterText">
    <vt:lpwstr>OFFICIAL </vt:lpwstr>
  </property>
  <property fmtid="{D5CDD505-2E9C-101B-9397-08002B2CF9AE}" pid="12" name="MediaServiceImageTags">
    <vt:lpwstr/>
  </property>
</Properties>
</file>